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945600" cy="32918400"/>
  <p:notesSz cx="6858000" cy="91440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09" autoAdjust="0"/>
    <p:restoredTop sz="94660"/>
  </p:normalViewPr>
  <p:slideViewPr>
    <p:cSldViewPr>
      <p:cViewPr>
        <p:scale>
          <a:sx n="50" d="100"/>
          <a:sy n="50" d="100"/>
        </p:scale>
        <p:origin x="-1554" y="2604"/>
      </p:cViewPr>
      <p:guideLst>
        <p:guide orient="horz" pos="10368"/>
        <p:guide pos="69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F9A72-8245-4F09-8FE6-4D9255936FFB}" type="datetimeFigureOut">
              <a:rPr lang="en-US" smtClean="0"/>
              <a:pPr/>
              <a:t>1/23/2012</a:t>
            </a:fld>
            <a:endParaRPr lang="en-US"/>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A38EA-588B-4FD7-B7BC-0A5CE9E7C1C0}" type="slidenum">
              <a:rPr lang="en-US" smtClean="0"/>
              <a:pPr/>
              <a:t>‹#›</a:t>
            </a:fld>
            <a:endParaRPr lang="en-US"/>
          </a:p>
        </p:txBody>
      </p:sp>
    </p:spTree>
    <p:extLst>
      <p:ext uri="{BB962C8B-B14F-4D97-AF65-F5344CB8AC3E}">
        <p14:creationId xmlns:p14="http://schemas.microsoft.com/office/powerpoint/2010/main" xmlns="" val="263199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0A38EA-588B-4FD7-B7BC-0A5CE9E7C1C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10226042"/>
            <a:ext cx="1865376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840" y="18653760"/>
            <a:ext cx="15361920" cy="841248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1318265"/>
            <a:ext cx="493776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1318265"/>
            <a:ext cx="1444752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1153122"/>
            <a:ext cx="18653760" cy="653796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13952225"/>
            <a:ext cx="18653760" cy="72008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80" y="7680963"/>
            <a:ext cx="9692640" cy="217246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55680" y="7680963"/>
            <a:ext cx="9692640" cy="2172462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7368542"/>
            <a:ext cx="9696451"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097280" y="10439400"/>
            <a:ext cx="9696451"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061" y="7368542"/>
            <a:ext cx="9700260" cy="307085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1148061" y="10439400"/>
            <a:ext cx="9700260" cy="1896618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1310640"/>
            <a:ext cx="7219951" cy="557784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8580120" y="1310643"/>
            <a:ext cx="12268200" cy="2809494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6888483"/>
            <a:ext cx="7219951" cy="225171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23042880"/>
            <a:ext cx="13167360" cy="272034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4301491" y="2941320"/>
            <a:ext cx="13167360" cy="1975104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4301491" y="25763222"/>
            <a:ext cx="13167360" cy="386333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318262"/>
            <a:ext cx="19751040" cy="54864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97280" y="7680963"/>
            <a:ext cx="19751040" cy="2172462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30510482"/>
            <a:ext cx="5120640" cy="17526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1D8BD707-D9CF-40AE-B4C6-C98DA3205C09}" type="datetimeFigureOut">
              <a:rPr lang="en-US" smtClean="0"/>
              <a:pPr/>
              <a:t>1/23/2012</a:t>
            </a:fld>
            <a:endParaRPr lang="en-US"/>
          </a:p>
        </p:txBody>
      </p:sp>
      <p:sp>
        <p:nvSpPr>
          <p:cNvPr id="5" name="Footer Placeholder 4"/>
          <p:cNvSpPr>
            <a:spLocks noGrp="1"/>
          </p:cNvSpPr>
          <p:nvPr>
            <p:ph type="ftr" sz="quarter" idx="3"/>
          </p:nvPr>
        </p:nvSpPr>
        <p:spPr>
          <a:xfrm>
            <a:off x="7498080" y="30510482"/>
            <a:ext cx="6949440" cy="17526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30510482"/>
            <a:ext cx="5120640" cy="17526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oleObject" Target="../embeddings/oleObject1.bin"/><Relationship Id="rId2" Type="http://schemas.openxmlformats.org/officeDocument/2006/relationships/slideLayout" Target="../slideLayouts/slideLayout1.xml"/><Relationship Id="rId16" Type="http://schemas.openxmlformats.org/officeDocument/2006/relationships/image" Target="../media/image14.jpe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emf"/><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image" Target="../media/image2.gif"/><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gif"/>
          <p:cNvPicPr>
            <a:picLocks noChangeAspect="1"/>
          </p:cNvPicPr>
          <p:nvPr/>
        </p:nvPicPr>
        <p:blipFill>
          <a:blip r:embed="rId4" cstate="print"/>
          <a:srcRect r="24073"/>
          <a:stretch>
            <a:fillRect/>
          </a:stretch>
        </p:blipFill>
        <p:spPr>
          <a:xfrm>
            <a:off x="381000" y="0"/>
            <a:ext cx="3429000" cy="3276600"/>
          </a:xfrm>
          <a:prstGeom prst="rect">
            <a:avLst/>
          </a:prstGeom>
        </p:spPr>
      </p:pic>
      <p:sp>
        <p:nvSpPr>
          <p:cNvPr id="5" name="Text Box 39284"/>
          <p:cNvSpPr txBox="1">
            <a:spLocks noChangeArrowheads="1"/>
          </p:cNvSpPr>
          <p:nvPr/>
        </p:nvSpPr>
        <p:spPr bwMode="auto">
          <a:xfrm>
            <a:off x="766763" y="304800"/>
            <a:ext cx="23769637" cy="3145913"/>
          </a:xfrm>
          <a:prstGeom prst="rect">
            <a:avLst/>
          </a:prstGeom>
          <a:noFill/>
          <a:ln w="9525">
            <a:noFill/>
            <a:miter lim="800000"/>
            <a:headEnd/>
            <a:tailEnd/>
          </a:ln>
          <a:effectLst/>
        </p:spPr>
        <p:txBody>
          <a:bodyPr wrap="square" lIns="97969" tIns="48984" rIns="97969" bIns="48984">
            <a:spAutoFit/>
          </a:bodyPr>
          <a:lstStyle/>
          <a:p>
            <a:pPr algn="ctr"/>
            <a:r>
              <a:rPr lang="en-US" sz="4800" b="1" dirty="0" smtClean="0">
                <a:latin typeface="Arial" pitchFamily="34" charset="0"/>
                <a:cs typeface="Arial" pitchFamily="34" charset="0"/>
              </a:rPr>
              <a:t>Velocity Profiling of polymer/aqueous phase interface in </a:t>
            </a:r>
          </a:p>
          <a:p>
            <a:pPr algn="ctr"/>
            <a:r>
              <a:rPr lang="en-US" sz="4800" b="1" dirty="0" smtClean="0">
                <a:latin typeface="Arial" pitchFamily="34" charset="0"/>
                <a:cs typeface="Arial" pitchFamily="34" charset="0"/>
              </a:rPr>
              <a:t>microchannel using single molecule </a:t>
            </a:r>
            <a:r>
              <a:rPr lang="en-US" sz="4800" b="1" smtClean="0">
                <a:latin typeface="Arial" pitchFamily="34" charset="0"/>
                <a:cs typeface="Arial" pitchFamily="34" charset="0"/>
              </a:rPr>
              <a:t>imaging system</a:t>
            </a:r>
            <a:endParaRPr lang="en-US" sz="4800" b="1" dirty="0" smtClean="0">
              <a:latin typeface="Arial" pitchFamily="34" charset="0"/>
              <a:cs typeface="Arial" pitchFamily="34" charset="0"/>
            </a:endParaRPr>
          </a:p>
          <a:p>
            <a:pPr algn="ctr"/>
            <a:endParaRPr lang="en-US" sz="1600" dirty="0">
              <a:latin typeface="Arial" pitchFamily="34" charset="0"/>
              <a:cs typeface="Arial" pitchFamily="34" charset="0"/>
            </a:endParaRPr>
          </a:p>
          <a:p>
            <a:pPr algn="ctr" defTabSz="981075"/>
            <a:r>
              <a:rPr lang="en-GB" sz="3000" b="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Xiaoliang Cheng</a:t>
            </a:r>
            <a:r>
              <a:rPr lang="en-GB" sz="3000" b="0" baseline="300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1</a:t>
            </a:r>
            <a:r>
              <a:rPr lang="en-GB" sz="3000" b="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 </a:t>
            </a:r>
            <a:r>
              <a:rPr lang="en-GB" sz="30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Qihua Wu</a:t>
            </a:r>
            <a:r>
              <a:rPr lang="en-GB" sz="3000" b="0" baseline="300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1</a:t>
            </a:r>
            <a:r>
              <a:rPr lang="en-GB" sz="3000" b="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 </a:t>
            </a:r>
            <a:r>
              <a:rPr lang="en-GB" sz="3000" dirty="0" err="1"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Baojun</a:t>
            </a:r>
            <a:r>
              <a:rPr lang="en-GB" sz="30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 Bai</a:t>
            </a:r>
            <a:r>
              <a:rPr lang="en-GB" sz="3000" b="0" baseline="300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2</a:t>
            </a:r>
            <a:r>
              <a:rPr lang="en-GB" sz="3000" b="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 </a:t>
            </a:r>
            <a:r>
              <a:rPr lang="en-GB" sz="3000" b="0" dirty="0" err="1"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Yinfa</a:t>
            </a:r>
            <a:r>
              <a:rPr lang="en-GB" sz="3000" b="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 Ma</a:t>
            </a:r>
            <a:r>
              <a:rPr lang="en-GB" sz="3000" b="0" baseline="300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1</a:t>
            </a:r>
            <a:endParaRPr lang="en-GB" sz="3000" b="0" baseline="30000" dirty="0">
              <a:solidFill>
                <a:schemeClr val="tx1">
                  <a:lumMod val="95000"/>
                  <a:lumOff val="5000"/>
                </a:schemeClr>
              </a:solidFill>
              <a:latin typeface="Arial" pitchFamily="34" charset="0"/>
              <a:ea typeface="ＭＳ Ｐゴシック" pitchFamily="34" charset="-128"/>
              <a:cs typeface="Arial" pitchFamily="34" charset="0"/>
              <a:sym typeface="Symbol" pitchFamily="18" charset="2"/>
            </a:endParaRPr>
          </a:p>
          <a:p>
            <a:pPr algn="ctr" defTabSz="981075"/>
            <a:r>
              <a:rPr lang="en-GB" sz="2800" b="0" baseline="300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 1</a:t>
            </a:r>
            <a:r>
              <a:rPr lang="en-GB" sz="2800" b="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Environmental Research Centre and Chemistry department at Missouri University of S&amp;T, Rolla, MO 65401 </a:t>
            </a:r>
            <a:endParaRPr lang="en-GB" sz="2800" b="0" dirty="0">
              <a:solidFill>
                <a:schemeClr val="tx1">
                  <a:lumMod val="95000"/>
                  <a:lumOff val="5000"/>
                </a:schemeClr>
              </a:solidFill>
              <a:latin typeface="Arial" pitchFamily="34" charset="0"/>
              <a:ea typeface="ＭＳ Ｐゴシック" pitchFamily="34" charset="-128"/>
              <a:cs typeface="Arial" pitchFamily="34" charset="0"/>
              <a:sym typeface="Symbol" pitchFamily="18" charset="2"/>
            </a:endParaRPr>
          </a:p>
          <a:p>
            <a:pPr algn="ctr" defTabSz="981075"/>
            <a:r>
              <a:rPr lang="en-US" sz="2800" b="0" baseline="30000" dirty="0" smtClean="0">
                <a:solidFill>
                  <a:schemeClr val="tx1">
                    <a:lumMod val="95000"/>
                    <a:lumOff val="5000"/>
                  </a:schemeClr>
                </a:solidFill>
                <a:latin typeface="Arial" pitchFamily="34" charset="0"/>
                <a:cs typeface="Arial" pitchFamily="34" charset="0"/>
              </a:rPr>
              <a:t>       2</a:t>
            </a:r>
            <a:r>
              <a:rPr lang="en-US" sz="2800" b="0" dirty="0" smtClean="0">
                <a:solidFill>
                  <a:schemeClr val="tx1">
                    <a:lumMod val="95000"/>
                    <a:lumOff val="5000"/>
                  </a:schemeClr>
                </a:solidFill>
                <a:latin typeface="Arial" pitchFamily="34" charset="0"/>
                <a:cs typeface="Arial" pitchFamily="34" charset="0"/>
              </a:rPr>
              <a:t>Department </a:t>
            </a:r>
            <a:r>
              <a:rPr lang="en-US" sz="2800" b="0" dirty="0">
                <a:solidFill>
                  <a:schemeClr val="tx1">
                    <a:lumMod val="95000"/>
                    <a:lumOff val="5000"/>
                  </a:schemeClr>
                </a:solidFill>
                <a:latin typeface="Arial" pitchFamily="34" charset="0"/>
                <a:cs typeface="Arial" pitchFamily="34" charset="0"/>
              </a:rPr>
              <a:t>of </a:t>
            </a:r>
            <a:r>
              <a:rPr lang="en-US" sz="2800" dirty="0" smtClean="0">
                <a:solidFill>
                  <a:schemeClr val="tx1">
                    <a:lumMod val="95000"/>
                    <a:lumOff val="5000"/>
                  </a:schemeClr>
                </a:solidFill>
                <a:latin typeface="Arial" pitchFamily="34" charset="0"/>
                <a:cs typeface="Arial" pitchFamily="34" charset="0"/>
              </a:rPr>
              <a:t>Geological sciences and </a:t>
            </a:r>
            <a:r>
              <a:rPr lang="en-US" sz="2800" b="0" dirty="0" smtClean="0">
                <a:solidFill>
                  <a:schemeClr val="tx1">
                    <a:lumMod val="95000"/>
                    <a:lumOff val="5000"/>
                  </a:schemeClr>
                </a:solidFill>
                <a:latin typeface="Arial" pitchFamily="34" charset="0"/>
                <a:cs typeface="Arial" pitchFamily="34" charset="0"/>
              </a:rPr>
              <a:t>Engineering</a:t>
            </a:r>
            <a:r>
              <a:rPr lang="en-GB" sz="2800" dirty="0" smtClean="0">
                <a:solidFill>
                  <a:schemeClr val="tx1">
                    <a:lumMod val="95000"/>
                    <a:lumOff val="5000"/>
                  </a:schemeClr>
                </a:solidFill>
                <a:latin typeface="Arial" pitchFamily="34" charset="0"/>
                <a:ea typeface="ＭＳ Ｐゴシック" pitchFamily="34" charset="-128"/>
                <a:cs typeface="Arial" pitchFamily="34" charset="0"/>
                <a:sym typeface="Symbol" pitchFamily="18" charset="2"/>
              </a:rPr>
              <a:t> at Missouri University of S&amp;T, Rolla, MO 65401 </a:t>
            </a:r>
            <a:endParaRPr lang="fr-FR" sz="2800" b="0" dirty="0">
              <a:solidFill>
                <a:schemeClr val="tx1">
                  <a:lumMod val="95000"/>
                  <a:lumOff val="5000"/>
                </a:schemeClr>
              </a:solidFill>
              <a:latin typeface="Arial" pitchFamily="34" charset="0"/>
              <a:ea typeface="ＭＳ Ｐゴシック" pitchFamily="34" charset="-128"/>
              <a:cs typeface="Arial" pitchFamily="34" charset="0"/>
              <a:sym typeface="Symbol" pitchFamily="18" charset="2"/>
            </a:endParaRPr>
          </a:p>
        </p:txBody>
      </p:sp>
      <p:sp>
        <p:nvSpPr>
          <p:cNvPr id="7" name="Rectangle 39288"/>
          <p:cNvSpPr>
            <a:spLocks noChangeArrowheads="1"/>
          </p:cNvSpPr>
          <p:nvPr/>
        </p:nvSpPr>
        <p:spPr bwMode="auto">
          <a:xfrm>
            <a:off x="381000" y="3657600"/>
            <a:ext cx="21183600" cy="609600"/>
          </a:xfrm>
          <a:prstGeom prst="rect">
            <a:avLst/>
          </a:prstGeom>
          <a:solidFill>
            <a:srgbClr val="004C3A"/>
          </a:solidFill>
          <a:ln w="9525">
            <a:noFill/>
            <a:miter lim="800000"/>
            <a:headEnd/>
            <a:tailEnd/>
          </a:ln>
          <a:effectLst/>
        </p:spPr>
        <p:txBody>
          <a:bodyPr wrap="none" lIns="97969" tIns="48984" rIns="97969" bIns="48984" anchor="ctr"/>
          <a:lstStyle/>
          <a:p>
            <a:pPr algn="ctr" defTabSz="981075"/>
            <a:r>
              <a:rPr lang="en-US" sz="4400" dirty="0" smtClean="0">
                <a:solidFill>
                  <a:schemeClr val="bg1"/>
                </a:solidFill>
                <a:latin typeface="Arial" charset="0"/>
              </a:rPr>
              <a:t>Introduction</a:t>
            </a:r>
            <a:endParaRPr lang="en-US" sz="4400" dirty="0">
              <a:solidFill>
                <a:schemeClr val="bg1"/>
              </a:solidFill>
              <a:latin typeface="Arial" charset="0"/>
            </a:endParaRPr>
          </a:p>
        </p:txBody>
      </p:sp>
      <p:sp>
        <p:nvSpPr>
          <p:cNvPr id="9" name="Rectangle 39288"/>
          <p:cNvSpPr>
            <a:spLocks noChangeArrowheads="1"/>
          </p:cNvSpPr>
          <p:nvPr/>
        </p:nvSpPr>
        <p:spPr bwMode="auto">
          <a:xfrm>
            <a:off x="381000" y="11430000"/>
            <a:ext cx="21183600" cy="609600"/>
          </a:xfrm>
          <a:prstGeom prst="rect">
            <a:avLst/>
          </a:prstGeom>
          <a:solidFill>
            <a:srgbClr val="004C3A"/>
          </a:solidFill>
          <a:ln w="9525">
            <a:noFill/>
            <a:miter lim="800000"/>
            <a:headEnd/>
            <a:tailEnd/>
          </a:ln>
          <a:effectLst/>
        </p:spPr>
        <p:txBody>
          <a:bodyPr wrap="none" lIns="97969" tIns="48984" rIns="97969" bIns="48984" anchor="ctr"/>
          <a:lstStyle/>
          <a:p>
            <a:pPr algn="ctr" defTabSz="981075"/>
            <a:r>
              <a:rPr lang="en-US" sz="4400" dirty="0" smtClean="0">
                <a:solidFill>
                  <a:schemeClr val="bg1"/>
                </a:solidFill>
                <a:latin typeface="Arial" charset="0"/>
              </a:rPr>
              <a:t>Methods, Results and Discussion</a:t>
            </a:r>
            <a:endParaRPr lang="en-US" sz="4400" dirty="0">
              <a:solidFill>
                <a:schemeClr val="bg1"/>
              </a:solidFill>
              <a:latin typeface="Arial" charset="0"/>
            </a:endParaRPr>
          </a:p>
        </p:txBody>
      </p:sp>
      <p:sp>
        <p:nvSpPr>
          <p:cNvPr id="10" name="Text Box 39286"/>
          <p:cNvSpPr txBox="1">
            <a:spLocks noChangeArrowheads="1"/>
          </p:cNvSpPr>
          <p:nvPr/>
        </p:nvSpPr>
        <p:spPr bwMode="auto">
          <a:xfrm>
            <a:off x="228600" y="4298752"/>
            <a:ext cx="21259800" cy="6832640"/>
          </a:xfrm>
          <a:prstGeom prst="rect">
            <a:avLst/>
          </a:prstGeom>
          <a:noFill/>
          <a:ln w="9525">
            <a:noFill/>
            <a:miter lim="800000"/>
            <a:headEnd/>
            <a:tailEnd/>
          </a:ln>
          <a:effectLst/>
        </p:spPr>
        <p:txBody>
          <a:bodyPr wrap="square" lIns="228600" tIns="91440" rIns="228600" bIns="91440">
            <a:spAutoFit/>
          </a:bodyPr>
          <a:lstStyle/>
          <a:p>
            <a:pPr algn="just"/>
            <a:r>
              <a:rPr lang="en-US" sz="3200" dirty="0" smtClean="0"/>
              <a:t>      </a:t>
            </a:r>
            <a:r>
              <a:rPr lang="en-US" sz="3600" dirty="0" smtClean="0"/>
              <a:t>The retention of the injected fluids and the specially designed additives, such as friction reducers, viscosity modifiers was considered as the major cause for productivity impairment in gas wells during drilling, completion and fracturing operation. It requires a better understanding of  introduced fluid flow behavior in tight gas and shale formations for gas development to select proper fluids and associated additives that have no damage to the formation. Thus, It is increasingly important to study the flow behavior of interface between polymer and aqueous phase in the microchannel which is a experimental model for porous media.</a:t>
            </a:r>
          </a:p>
          <a:p>
            <a:pPr algn="just"/>
            <a:r>
              <a:rPr lang="en-US" sz="3600" dirty="0" smtClean="0"/>
              <a:t>      A novel single molecule dynamic imaging system has been developed. This dynamic imaging system can allow us to follow many fluorescent molecules at the same time in a micro-channel or nanochannel to study their flow behavior and flow velocity. </a:t>
            </a:r>
          </a:p>
          <a:p>
            <a:pPr algn="just"/>
            <a:r>
              <a:rPr lang="en-US" sz="3600" dirty="0" smtClean="0"/>
              <a:t>      This work investigated the introduced fluid flow behavior by studying the velocity profile of polymer and aqueous phase interface in the microchannel using single-molecule imaging system combined with microfluidic devices. Specifically, the flow rate profile of polymer and aqueous phase in micro-channels were examined. </a:t>
            </a:r>
            <a:endParaRPr lang="en-US" sz="3600" dirty="0"/>
          </a:p>
        </p:txBody>
      </p:sp>
      <p:sp>
        <p:nvSpPr>
          <p:cNvPr id="19" name="Rectangle 18"/>
          <p:cNvSpPr/>
          <p:nvPr/>
        </p:nvSpPr>
        <p:spPr>
          <a:xfrm>
            <a:off x="381000" y="12496800"/>
            <a:ext cx="9164973" cy="553998"/>
          </a:xfrm>
          <a:prstGeom prst="rect">
            <a:avLst/>
          </a:prstGeom>
        </p:spPr>
        <p:txBody>
          <a:bodyPr wrap="square">
            <a:spAutoFit/>
          </a:bodyPr>
          <a:lstStyle/>
          <a:p>
            <a:r>
              <a:rPr lang="en-US" sz="3000" b="1" u="sng" dirty="0" smtClean="0">
                <a:latin typeface="Arial" pitchFamily="34" charset="0"/>
                <a:cs typeface="Arial" pitchFamily="34" charset="0"/>
              </a:rPr>
              <a:t>1. Single Molecule Imaging System.</a:t>
            </a:r>
            <a:endParaRPr lang="en-US" sz="3000" b="1" u="sng" dirty="0">
              <a:latin typeface="Arial" pitchFamily="34" charset="0"/>
              <a:cs typeface="Arial" pitchFamily="34" charset="0"/>
            </a:endParaRPr>
          </a:p>
        </p:txBody>
      </p:sp>
      <p:pic>
        <p:nvPicPr>
          <p:cNvPr id="34" name="Picture 5"/>
          <p:cNvPicPr>
            <a:picLocks noChangeAspect="1" noChangeArrowheads="1"/>
          </p:cNvPicPr>
          <p:nvPr/>
        </p:nvPicPr>
        <p:blipFill>
          <a:blip r:embed="rId5" cstate="print"/>
          <a:srcRect/>
          <a:stretch>
            <a:fillRect/>
          </a:stretch>
        </p:blipFill>
        <p:spPr bwMode="auto">
          <a:xfrm>
            <a:off x="533400" y="13335000"/>
            <a:ext cx="8229600" cy="4175309"/>
          </a:xfrm>
          <a:prstGeom prst="rect">
            <a:avLst/>
          </a:prstGeom>
          <a:solidFill>
            <a:schemeClr val="tx2">
              <a:alpha val="0"/>
            </a:schemeClr>
          </a:solidFill>
          <a:ln w="9525">
            <a:noFill/>
            <a:miter lim="800000"/>
            <a:headEnd/>
            <a:tailEnd/>
          </a:ln>
        </p:spPr>
      </p:pic>
      <p:sp>
        <p:nvSpPr>
          <p:cNvPr id="36" name="矩形 2"/>
          <p:cNvSpPr/>
          <p:nvPr/>
        </p:nvSpPr>
        <p:spPr>
          <a:xfrm>
            <a:off x="457200" y="29184600"/>
            <a:ext cx="21031200" cy="1815882"/>
          </a:xfrm>
          <a:prstGeom prst="rect">
            <a:avLst/>
          </a:prstGeom>
        </p:spPr>
        <p:txBody>
          <a:bodyPr wrap="square">
            <a:spAutoFit/>
          </a:bodyPr>
          <a:lstStyle/>
          <a:p>
            <a:pPr algn="just"/>
            <a:r>
              <a:rPr lang="en-US" sz="2800" dirty="0" smtClean="0"/>
              <a:t>In order to study the local behaviors of polymer and interactions between polymer and solid/liquid interface in micro-environmental, a specific in-house built single molecule imaging system with capillary as sample channel was designed and set up. Necessary adjustments on the setup and optical pathway optimization were conducted to generate the best signal/noise ratio. Quantitative analysis method was setup to calculate the position, size and flow rate of boundary and gas bubbles in micro-channel.</a:t>
            </a:r>
            <a:endParaRPr lang="en-US" sz="2800" dirty="0">
              <a:latin typeface="Calibri" pitchFamily="34" charset="0"/>
            </a:endParaRPr>
          </a:p>
        </p:txBody>
      </p:sp>
      <p:sp>
        <p:nvSpPr>
          <p:cNvPr id="37" name="Rectangle 39288"/>
          <p:cNvSpPr>
            <a:spLocks noChangeArrowheads="1"/>
          </p:cNvSpPr>
          <p:nvPr/>
        </p:nvSpPr>
        <p:spPr bwMode="auto">
          <a:xfrm>
            <a:off x="381000" y="28422600"/>
            <a:ext cx="21183600" cy="609600"/>
          </a:xfrm>
          <a:prstGeom prst="rect">
            <a:avLst/>
          </a:prstGeom>
          <a:solidFill>
            <a:srgbClr val="004C3A"/>
          </a:solidFill>
          <a:ln w="9525">
            <a:noFill/>
            <a:miter lim="800000"/>
            <a:headEnd/>
            <a:tailEnd/>
          </a:ln>
          <a:effectLst/>
        </p:spPr>
        <p:txBody>
          <a:bodyPr wrap="none" lIns="97969" tIns="48984" rIns="97969" bIns="48984" anchor="ctr"/>
          <a:lstStyle/>
          <a:p>
            <a:pPr algn="ctr" defTabSz="981075"/>
            <a:r>
              <a:rPr lang="en-US" sz="4400" dirty="0" smtClean="0">
                <a:solidFill>
                  <a:schemeClr val="bg1"/>
                </a:solidFill>
                <a:latin typeface="Arial" charset="0"/>
              </a:rPr>
              <a:t>Conclusions</a:t>
            </a:r>
            <a:endParaRPr lang="en-US" sz="4400" dirty="0">
              <a:solidFill>
                <a:schemeClr val="bg1"/>
              </a:solidFill>
              <a:latin typeface="Arial" charset="0"/>
            </a:endParaRPr>
          </a:p>
        </p:txBody>
      </p:sp>
      <p:pic>
        <p:nvPicPr>
          <p:cNvPr id="38" name="Picture 37"/>
          <p:cNvPicPr/>
          <p:nvPr/>
        </p:nvPicPr>
        <p:blipFill>
          <a:blip r:embed="rId6" cstate="print"/>
          <a:srcRect l="20689" t="20048" r="24957" b="10262"/>
          <a:stretch>
            <a:fillRect/>
          </a:stretch>
        </p:blipFill>
        <p:spPr bwMode="auto">
          <a:xfrm>
            <a:off x="4419600" y="17678400"/>
            <a:ext cx="3581400" cy="4114800"/>
          </a:xfrm>
          <a:prstGeom prst="rect">
            <a:avLst/>
          </a:prstGeom>
          <a:noFill/>
          <a:ln w="9525">
            <a:noFill/>
            <a:miter lim="800000"/>
            <a:headEnd/>
            <a:tailEnd/>
          </a:ln>
        </p:spPr>
      </p:pic>
      <p:sp>
        <p:nvSpPr>
          <p:cNvPr id="39" name="Rectangle 38"/>
          <p:cNvSpPr/>
          <p:nvPr/>
        </p:nvSpPr>
        <p:spPr>
          <a:xfrm>
            <a:off x="381000" y="22382202"/>
            <a:ext cx="9164973" cy="553998"/>
          </a:xfrm>
          <a:prstGeom prst="rect">
            <a:avLst/>
          </a:prstGeom>
        </p:spPr>
        <p:txBody>
          <a:bodyPr wrap="square">
            <a:spAutoFit/>
          </a:bodyPr>
          <a:lstStyle/>
          <a:p>
            <a:r>
              <a:rPr lang="en-US" sz="3000" b="1" u="sng" dirty="0" smtClean="0">
                <a:latin typeface="Arial" pitchFamily="34" charset="0"/>
                <a:cs typeface="Arial" pitchFamily="34" charset="0"/>
              </a:rPr>
              <a:t>2. Quantitative analysis method.</a:t>
            </a:r>
            <a:endParaRPr lang="en-US" sz="3000" b="1" u="sng" dirty="0">
              <a:latin typeface="Arial" pitchFamily="34" charset="0"/>
              <a:cs typeface="Arial" pitchFamily="34" charset="0"/>
            </a:endParaRPr>
          </a:p>
        </p:txBody>
      </p:sp>
      <p:pic>
        <p:nvPicPr>
          <p:cNvPr id="40" name="Picture 39" descr="IMG_3683.jpg"/>
          <p:cNvPicPr>
            <a:picLocks noChangeAspect="1"/>
          </p:cNvPicPr>
          <p:nvPr/>
        </p:nvPicPr>
        <p:blipFill>
          <a:blip r:embed="rId7" cstate="print"/>
          <a:srcRect t="7778"/>
          <a:stretch>
            <a:fillRect/>
          </a:stretch>
        </p:blipFill>
        <p:spPr>
          <a:xfrm>
            <a:off x="609600" y="17754600"/>
            <a:ext cx="3346373" cy="4114800"/>
          </a:xfrm>
          <a:prstGeom prst="rect">
            <a:avLst/>
          </a:prstGeom>
        </p:spPr>
      </p:pic>
      <p:pic>
        <p:nvPicPr>
          <p:cNvPr id="41" name="Picture 2" descr="C:\DOCUME~1\Xcheng\LOCALS~1\Temp\OE2Y8SRU0M}3PLX54IHN1O3.jpg"/>
          <p:cNvPicPr>
            <a:picLocks noChangeAspect="1" noChangeArrowheads="1"/>
          </p:cNvPicPr>
          <p:nvPr/>
        </p:nvPicPr>
        <p:blipFill>
          <a:blip r:embed="rId8" cstate="print"/>
          <a:srcRect/>
          <a:stretch>
            <a:fillRect/>
          </a:stretch>
        </p:blipFill>
        <p:spPr bwMode="auto">
          <a:xfrm>
            <a:off x="9906000" y="13370095"/>
            <a:ext cx="1828800" cy="1957803"/>
          </a:xfrm>
          <a:prstGeom prst="rect">
            <a:avLst/>
          </a:prstGeom>
          <a:noFill/>
        </p:spPr>
      </p:pic>
      <p:pic>
        <p:nvPicPr>
          <p:cNvPr id="42" name="Picture 4" descr="C:\DOCUME~1\Xcheng\LOCALS~1\Temp\T$FXWA7E[GHX`{2%L023LAE.jpg"/>
          <p:cNvPicPr>
            <a:picLocks noChangeAspect="1" noChangeArrowheads="1"/>
          </p:cNvPicPr>
          <p:nvPr/>
        </p:nvPicPr>
        <p:blipFill>
          <a:blip r:embed="rId9" cstate="print"/>
          <a:srcRect/>
          <a:stretch>
            <a:fillRect/>
          </a:stretch>
        </p:blipFill>
        <p:spPr bwMode="auto">
          <a:xfrm>
            <a:off x="12039600" y="13335000"/>
            <a:ext cx="1828800" cy="1981199"/>
          </a:xfrm>
          <a:prstGeom prst="rect">
            <a:avLst/>
          </a:prstGeom>
          <a:noFill/>
        </p:spPr>
      </p:pic>
      <p:pic>
        <p:nvPicPr>
          <p:cNvPr id="43" name="Picture 6" descr="C:\DOCUME~1\Xcheng\LOCALS~1\Temp\LW1PZO%0)WWQPO{O_YLHYU9.jpg"/>
          <p:cNvPicPr>
            <a:picLocks noChangeAspect="1" noChangeArrowheads="1"/>
          </p:cNvPicPr>
          <p:nvPr/>
        </p:nvPicPr>
        <p:blipFill>
          <a:blip r:embed="rId10" cstate="print"/>
          <a:srcRect/>
          <a:stretch>
            <a:fillRect/>
          </a:stretch>
        </p:blipFill>
        <p:spPr bwMode="auto">
          <a:xfrm>
            <a:off x="14173200" y="13335001"/>
            <a:ext cx="1828800" cy="1975853"/>
          </a:xfrm>
          <a:prstGeom prst="rect">
            <a:avLst/>
          </a:prstGeom>
          <a:noFill/>
        </p:spPr>
      </p:pic>
      <p:cxnSp>
        <p:nvCxnSpPr>
          <p:cNvPr id="44" name="Straight Connector 43"/>
          <p:cNvCxnSpPr/>
          <p:nvPr/>
        </p:nvCxnSpPr>
        <p:spPr>
          <a:xfrm>
            <a:off x="10591800" y="13868400"/>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cxnSp>
        <p:nvCxnSpPr>
          <p:cNvPr id="52" name="Straight Connector 51"/>
          <p:cNvCxnSpPr/>
          <p:nvPr/>
        </p:nvCxnSpPr>
        <p:spPr>
          <a:xfrm>
            <a:off x="12725400" y="14554200"/>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cxnSp>
        <p:nvCxnSpPr>
          <p:cNvPr id="53" name="Straight Connector 52"/>
          <p:cNvCxnSpPr/>
          <p:nvPr/>
        </p:nvCxnSpPr>
        <p:spPr>
          <a:xfrm>
            <a:off x="14706600" y="14935200"/>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sp>
        <p:nvSpPr>
          <p:cNvPr id="54" name="矩形 2"/>
          <p:cNvSpPr/>
          <p:nvPr/>
        </p:nvSpPr>
        <p:spPr>
          <a:xfrm>
            <a:off x="5562600" y="23200816"/>
            <a:ext cx="3657600" cy="4154984"/>
          </a:xfrm>
          <a:prstGeom prst="rect">
            <a:avLst/>
          </a:prstGeom>
        </p:spPr>
        <p:txBody>
          <a:bodyPr wrap="square">
            <a:spAutoFit/>
          </a:bodyPr>
          <a:lstStyle/>
          <a:p>
            <a:pPr algn="just"/>
            <a:r>
              <a:rPr lang="en-US" sz="2400" dirty="0" smtClean="0">
                <a:latin typeface="Arial" pitchFamily="34" charset="0"/>
                <a:cs typeface="Arial" pitchFamily="34" charset="0"/>
              </a:rPr>
              <a:t>Quantitative information on boundary shape, migration behavior and velocity profile can be directly obtained from the images. With an in-house computer program, the coordinators of each pixel and interval time between frames can be obtained. </a:t>
            </a:r>
            <a:endParaRPr lang="en-US" sz="1200" dirty="0">
              <a:latin typeface="Calibri" pitchFamily="34" charset="0"/>
            </a:endParaRPr>
          </a:p>
        </p:txBody>
      </p:sp>
      <p:sp>
        <p:nvSpPr>
          <p:cNvPr id="55" name="Rectangle 54"/>
          <p:cNvSpPr/>
          <p:nvPr/>
        </p:nvSpPr>
        <p:spPr>
          <a:xfrm>
            <a:off x="9829800" y="12496800"/>
            <a:ext cx="9164973" cy="553998"/>
          </a:xfrm>
          <a:prstGeom prst="rect">
            <a:avLst/>
          </a:prstGeom>
        </p:spPr>
        <p:txBody>
          <a:bodyPr wrap="square">
            <a:spAutoFit/>
          </a:bodyPr>
          <a:lstStyle/>
          <a:p>
            <a:r>
              <a:rPr lang="en-US" sz="3000" b="1" u="sng" dirty="0" smtClean="0">
                <a:latin typeface="Arial" pitchFamily="34" charset="0"/>
                <a:cs typeface="Arial" pitchFamily="34" charset="0"/>
              </a:rPr>
              <a:t>3. Gas bubble in polymer solution.</a:t>
            </a:r>
            <a:endParaRPr lang="en-US" sz="3000" b="1" u="sng" dirty="0">
              <a:latin typeface="Arial" pitchFamily="34" charset="0"/>
              <a:cs typeface="Arial" pitchFamily="34" charset="0"/>
            </a:endParaRPr>
          </a:p>
        </p:txBody>
      </p:sp>
      <p:pic>
        <p:nvPicPr>
          <p:cNvPr id="59" name="Picture 4" descr="C:\DOCUME~1\Xcheng\LOCALS~1\Temp\T$FXWA7E[GHX`{2%L023LAE.jpg"/>
          <p:cNvPicPr>
            <a:picLocks noChangeAspect="1" noChangeArrowheads="1"/>
          </p:cNvPicPr>
          <p:nvPr/>
        </p:nvPicPr>
        <p:blipFill>
          <a:blip r:embed="rId9" cstate="print"/>
          <a:srcRect/>
          <a:stretch>
            <a:fillRect/>
          </a:stretch>
        </p:blipFill>
        <p:spPr bwMode="auto">
          <a:xfrm>
            <a:off x="533400" y="23241001"/>
            <a:ext cx="2438400" cy="4038599"/>
          </a:xfrm>
          <a:prstGeom prst="rect">
            <a:avLst/>
          </a:prstGeom>
          <a:noFill/>
        </p:spPr>
      </p:pic>
      <p:pic>
        <p:nvPicPr>
          <p:cNvPr id="60" name="Picture 59"/>
          <p:cNvPicPr/>
          <p:nvPr/>
        </p:nvPicPr>
        <p:blipFill>
          <a:blip r:embed="rId11" cstate="print"/>
          <a:srcRect/>
          <a:stretch>
            <a:fillRect/>
          </a:stretch>
        </p:blipFill>
        <p:spPr bwMode="auto">
          <a:xfrm>
            <a:off x="3352800" y="23241000"/>
            <a:ext cx="1898737" cy="4038600"/>
          </a:xfrm>
          <a:prstGeom prst="rect">
            <a:avLst/>
          </a:prstGeom>
          <a:noFill/>
          <a:ln w="9525">
            <a:noFill/>
            <a:miter lim="800000"/>
            <a:headEnd/>
            <a:tailEnd/>
          </a:ln>
        </p:spPr>
      </p:pic>
      <p:pic>
        <p:nvPicPr>
          <p:cNvPr id="61" name="Picture 2" descr="C:\DOCUME~1\Xcheng\LOCALS~1\Temp\S9FCXI_HV`~VQOO(I9}(TNQ.jpg"/>
          <p:cNvPicPr>
            <a:picLocks noChangeAspect="1" noChangeArrowheads="1"/>
          </p:cNvPicPr>
          <p:nvPr/>
        </p:nvPicPr>
        <p:blipFill>
          <a:blip r:embed="rId12" cstate="print"/>
          <a:srcRect/>
          <a:stretch>
            <a:fillRect/>
          </a:stretch>
        </p:blipFill>
        <p:spPr bwMode="auto">
          <a:xfrm>
            <a:off x="9906000" y="15975702"/>
            <a:ext cx="1828800" cy="2007498"/>
          </a:xfrm>
          <a:prstGeom prst="rect">
            <a:avLst/>
          </a:prstGeom>
          <a:noFill/>
        </p:spPr>
      </p:pic>
      <p:pic>
        <p:nvPicPr>
          <p:cNvPr id="62" name="Picture 4" descr="C:\DOCUME~1\Xcheng\LOCALS~1\Temp\OKQ60)UA`)%(T([5}~X2@BG.jpg"/>
          <p:cNvPicPr>
            <a:picLocks noChangeAspect="1" noChangeArrowheads="1"/>
          </p:cNvPicPr>
          <p:nvPr/>
        </p:nvPicPr>
        <p:blipFill>
          <a:blip r:embed="rId13" cstate="print"/>
          <a:srcRect/>
          <a:stretch>
            <a:fillRect/>
          </a:stretch>
        </p:blipFill>
        <p:spPr bwMode="auto">
          <a:xfrm>
            <a:off x="12115800" y="15975702"/>
            <a:ext cx="1828800" cy="2002972"/>
          </a:xfrm>
          <a:prstGeom prst="rect">
            <a:avLst/>
          </a:prstGeom>
          <a:noFill/>
        </p:spPr>
      </p:pic>
      <p:pic>
        <p:nvPicPr>
          <p:cNvPr id="63" name="Picture 6" descr="C:\DOCUME~1\Xcheng\LOCALS~1\Temp\T10419TXGOQ8{GW[3ZP51KC.jpg"/>
          <p:cNvPicPr>
            <a:picLocks noChangeAspect="1" noChangeArrowheads="1"/>
          </p:cNvPicPr>
          <p:nvPr/>
        </p:nvPicPr>
        <p:blipFill>
          <a:blip r:embed="rId14" cstate="print"/>
          <a:srcRect/>
          <a:stretch>
            <a:fillRect/>
          </a:stretch>
        </p:blipFill>
        <p:spPr bwMode="auto">
          <a:xfrm>
            <a:off x="14249400" y="15950512"/>
            <a:ext cx="1828800" cy="2006390"/>
          </a:xfrm>
          <a:prstGeom prst="rect">
            <a:avLst/>
          </a:prstGeom>
          <a:noFill/>
        </p:spPr>
      </p:pic>
      <p:cxnSp>
        <p:nvCxnSpPr>
          <p:cNvPr id="64" name="Straight Connector 63"/>
          <p:cNvCxnSpPr/>
          <p:nvPr/>
        </p:nvCxnSpPr>
        <p:spPr>
          <a:xfrm>
            <a:off x="10515600" y="17042502"/>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cxnSp>
        <p:nvCxnSpPr>
          <p:cNvPr id="65" name="Straight Connector 64"/>
          <p:cNvCxnSpPr/>
          <p:nvPr/>
        </p:nvCxnSpPr>
        <p:spPr>
          <a:xfrm>
            <a:off x="12725400" y="16661502"/>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cxnSp>
        <p:nvCxnSpPr>
          <p:cNvPr id="66" name="Straight Connector 65"/>
          <p:cNvCxnSpPr/>
          <p:nvPr/>
        </p:nvCxnSpPr>
        <p:spPr>
          <a:xfrm>
            <a:off x="14859000" y="16280502"/>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pic>
        <p:nvPicPr>
          <p:cNvPr id="67" name="Picture 2" descr="C:\DOCUME~1\Xcheng\LOCALS~1\Temp\X$$~ZKB%(J@HH0Z}B}40V`9.jpg"/>
          <p:cNvPicPr>
            <a:picLocks noChangeAspect="1" noChangeArrowheads="1"/>
          </p:cNvPicPr>
          <p:nvPr/>
        </p:nvPicPr>
        <p:blipFill>
          <a:blip r:embed="rId15" cstate="print"/>
          <a:srcRect/>
          <a:stretch>
            <a:fillRect/>
          </a:stretch>
        </p:blipFill>
        <p:spPr bwMode="auto">
          <a:xfrm>
            <a:off x="11125200" y="18573875"/>
            <a:ext cx="1828800" cy="1821698"/>
          </a:xfrm>
          <a:prstGeom prst="rect">
            <a:avLst/>
          </a:prstGeom>
          <a:noFill/>
        </p:spPr>
      </p:pic>
      <p:pic>
        <p:nvPicPr>
          <p:cNvPr id="68" name="Picture 4" descr="C:\DOCUME~1\Xcheng\LOCALS~1\Temp\RFNRJ~P9(5~(ROJUA80OPA4.jpg"/>
          <p:cNvPicPr>
            <a:picLocks noChangeAspect="1" noChangeArrowheads="1"/>
          </p:cNvPicPr>
          <p:nvPr/>
        </p:nvPicPr>
        <p:blipFill>
          <a:blip r:embed="rId16" cstate="print"/>
          <a:srcRect/>
          <a:stretch>
            <a:fillRect/>
          </a:stretch>
        </p:blipFill>
        <p:spPr bwMode="auto">
          <a:xfrm>
            <a:off x="13258800" y="18573875"/>
            <a:ext cx="1828800" cy="1847725"/>
          </a:xfrm>
          <a:prstGeom prst="rect">
            <a:avLst/>
          </a:prstGeom>
          <a:noFill/>
        </p:spPr>
      </p:pic>
      <p:cxnSp>
        <p:nvCxnSpPr>
          <p:cNvPr id="69" name="Straight Connector 68"/>
          <p:cNvCxnSpPr/>
          <p:nvPr/>
        </p:nvCxnSpPr>
        <p:spPr>
          <a:xfrm>
            <a:off x="13868400" y="20115212"/>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cxnSp>
        <p:nvCxnSpPr>
          <p:cNvPr id="70" name="Straight Connector 69"/>
          <p:cNvCxnSpPr/>
          <p:nvPr/>
        </p:nvCxnSpPr>
        <p:spPr>
          <a:xfrm>
            <a:off x="11734800" y="19200812"/>
            <a:ext cx="914400" cy="1588"/>
          </a:xfrm>
          <a:prstGeom prst="line">
            <a:avLst/>
          </a:prstGeom>
          <a:ln w="76200">
            <a:solidFill>
              <a:srgbClr val="FF0000"/>
            </a:solidFill>
            <a:prstDash val="sysDot"/>
          </a:ln>
        </p:spPr>
        <p:style>
          <a:lnRef idx="3">
            <a:schemeClr val="accent6"/>
          </a:lnRef>
          <a:fillRef idx="0">
            <a:schemeClr val="accent6"/>
          </a:fillRef>
          <a:effectRef idx="2">
            <a:schemeClr val="accent6"/>
          </a:effectRef>
          <a:fontRef idx="minor">
            <a:schemeClr val="tx1"/>
          </a:fontRef>
        </p:style>
      </p:cxnSp>
      <p:sp>
        <p:nvSpPr>
          <p:cNvPr id="71" name="矩形 2"/>
          <p:cNvSpPr/>
          <p:nvPr/>
        </p:nvSpPr>
        <p:spPr>
          <a:xfrm>
            <a:off x="11963400" y="15316200"/>
            <a:ext cx="3657600" cy="461665"/>
          </a:xfrm>
          <a:prstGeom prst="rect">
            <a:avLst/>
          </a:prstGeom>
        </p:spPr>
        <p:txBody>
          <a:bodyPr wrap="square">
            <a:spAutoFit/>
          </a:bodyPr>
          <a:lstStyle/>
          <a:p>
            <a:pPr algn="just"/>
            <a:r>
              <a:rPr lang="en-US" sz="2400" dirty="0" smtClean="0">
                <a:latin typeface="Arial" pitchFamily="34" charset="0"/>
                <a:cs typeface="Arial" pitchFamily="34" charset="0"/>
              </a:rPr>
              <a:t>250µm channel</a:t>
            </a:r>
            <a:endParaRPr lang="en-US" sz="1200" dirty="0">
              <a:latin typeface="Calibri" pitchFamily="34" charset="0"/>
            </a:endParaRPr>
          </a:p>
        </p:txBody>
      </p:sp>
      <p:sp>
        <p:nvSpPr>
          <p:cNvPr id="72" name="矩形 2"/>
          <p:cNvSpPr/>
          <p:nvPr/>
        </p:nvSpPr>
        <p:spPr>
          <a:xfrm>
            <a:off x="12039600" y="17983200"/>
            <a:ext cx="3657600" cy="461665"/>
          </a:xfrm>
          <a:prstGeom prst="rect">
            <a:avLst/>
          </a:prstGeom>
        </p:spPr>
        <p:txBody>
          <a:bodyPr wrap="square">
            <a:spAutoFit/>
          </a:bodyPr>
          <a:lstStyle/>
          <a:p>
            <a:pPr algn="just"/>
            <a:r>
              <a:rPr lang="en-US" sz="2400" dirty="0" smtClean="0">
                <a:latin typeface="Arial" pitchFamily="34" charset="0"/>
                <a:cs typeface="Arial" pitchFamily="34" charset="0"/>
              </a:rPr>
              <a:t>50µm channel</a:t>
            </a:r>
            <a:endParaRPr lang="en-US" sz="1200" dirty="0">
              <a:latin typeface="Calibri" pitchFamily="34" charset="0"/>
            </a:endParaRPr>
          </a:p>
        </p:txBody>
      </p:sp>
      <p:sp>
        <p:nvSpPr>
          <p:cNvPr id="73" name="矩形 2"/>
          <p:cNvSpPr/>
          <p:nvPr/>
        </p:nvSpPr>
        <p:spPr>
          <a:xfrm>
            <a:off x="12115800" y="20421600"/>
            <a:ext cx="3657600" cy="461665"/>
          </a:xfrm>
          <a:prstGeom prst="rect">
            <a:avLst/>
          </a:prstGeom>
        </p:spPr>
        <p:txBody>
          <a:bodyPr wrap="square">
            <a:spAutoFit/>
          </a:bodyPr>
          <a:lstStyle/>
          <a:p>
            <a:pPr algn="just"/>
            <a:r>
              <a:rPr lang="en-US" sz="2400" dirty="0" smtClean="0">
                <a:latin typeface="Arial" pitchFamily="34" charset="0"/>
                <a:cs typeface="Arial" pitchFamily="34" charset="0"/>
              </a:rPr>
              <a:t>10µm channel</a:t>
            </a:r>
            <a:endParaRPr lang="en-US" sz="1200" dirty="0">
              <a:latin typeface="Calibri" pitchFamily="34" charset="0"/>
            </a:endParaRPr>
          </a:p>
        </p:txBody>
      </p:sp>
      <p:sp>
        <p:nvSpPr>
          <p:cNvPr id="74" name="矩形 2"/>
          <p:cNvSpPr/>
          <p:nvPr/>
        </p:nvSpPr>
        <p:spPr>
          <a:xfrm>
            <a:off x="838200" y="27412890"/>
            <a:ext cx="3657600" cy="400110"/>
          </a:xfrm>
          <a:prstGeom prst="rect">
            <a:avLst/>
          </a:prstGeom>
        </p:spPr>
        <p:txBody>
          <a:bodyPr wrap="square">
            <a:spAutoFit/>
          </a:bodyPr>
          <a:lstStyle/>
          <a:p>
            <a:pPr algn="just"/>
            <a:r>
              <a:rPr lang="en-US" sz="2000" dirty="0" smtClean="0">
                <a:latin typeface="Arial" pitchFamily="34" charset="0"/>
                <a:cs typeface="Arial" pitchFamily="34" charset="0"/>
              </a:rPr>
              <a:t>Polymer in H2O</a:t>
            </a:r>
            <a:endParaRPr lang="en-US" sz="1100" dirty="0">
              <a:latin typeface="Calibri" pitchFamily="34" charset="0"/>
            </a:endParaRPr>
          </a:p>
        </p:txBody>
      </p:sp>
      <p:sp>
        <p:nvSpPr>
          <p:cNvPr id="75" name="矩形 2"/>
          <p:cNvSpPr/>
          <p:nvPr/>
        </p:nvSpPr>
        <p:spPr>
          <a:xfrm>
            <a:off x="3505200" y="27432000"/>
            <a:ext cx="3657600" cy="707886"/>
          </a:xfrm>
          <a:prstGeom prst="rect">
            <a:avLst/>
          </a:prstGeom>
        </p:spPr>
        <p:txBody>
          <a:bodyPr wrap="square">
            <a:spAutoFit/>
          </a:bodyPr>
          <a:lstStyle/>
          <a:p>
            <a:pPr algn="just"/>
            <a:r>
              <a:rPr lang="en-US" sz="2000" dirty="0" smtClean="0">
                <a:latin typeface="Arial" pitchFamily="34" charset="0"/>
                <a:cs typeface="Arial" pitchFamily="34" charset="0"/>
              </a:rPr>
              <a:t>Gas bubble</a:t>
            </a:r>
          </a:p>
          <a:p>
            <a:pPr algn="just"/>
            <a:r>
              <a:rPr lang="en-US" sz="2000" dirty="0" smtClean="0">
                <a:latin typeface="Arial" pitchFamily="34" charset="0"/>
                <a:cs typeface="Arial" pitchFamily="34" charset="0"/>
              </a:rPr>
              <a:t>    in H2O</a:t>
            </a:r>
            <a:endParaRPr lang="en-US" sz="1100" dirty="0">
              <a:latin typeface="Calibri" pitchFamily="34" charset="0"/>
            </a:endParaRPr>
          </a:p>
        </p:txBody>
      </p:sp>
      <p:sp>
        <p:nvSpPr>
          <p:cNvPr id="1029" name="Rectangle 5"/>
          <p:cNvSpPr>
            <a:spLocks noChangeArrowheads="1"/>
          </p:cNvSpPr>
          <p:nvPr/>
        </p:nvSpPr>
        <p:spPr bwMode="auto">
          <a:xfrm>
            <a:off x="0" y="0"/>
            <a:ext cx="21945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8" name="Object 4"/>
          <p:cNvGraphicFramePr>
            <a:graphicFrameLocks noChangeAspect="1"/>
          </p:cNvGraphicFramePr>
          <p:nvPr/>
        </p:nvGraphicFramePr>
        <p:xfrm>
          <a:off x="16230600" y="13181122"/>
          <a:ext cx="5334000" cy="7773878"/>
        </p:xfrm>
        <a:graphic>
          <a:graphicData uri="http://schemas.openxmlformats.org/presentationml/2006/ole">
            <p:oleObj spid="_x0000_s1029" name="Prism Project" r:id="rId17" imgW="6199632" imgH="9015984" progId="">
              <p:embed/>
            </p:oleObj>
          </a:graphicData>
        </a:graphic>
      </p:graphicFrame>
      <p:sp>
        <p:nvSpPr>
          <p:cNvPr id="76" name="Rectangle 75"/>
          <p:cNvSpPr/>
          <p:nvPr/>
        </p:nvSpPr>
        <p:spPr>
          <a:xfrm>
            <a:off x="9829800" y="21391602"/>
            <a:ext cx="10668000" cy="553998"/>
          </a:xfrm>
          <a:prstGeom prst="rect">
            <a:avLst/>
          </a:prstGeom>
        </p:spPr>
        <p:txBody>
          <a:bodyPr wrap="square">
            <a:spAutoFit/>
          </a:bodyPr>
          <a:lstStyle/>
          <a:p>
            <a:r>
              <a:rPr lang="en-US" sz="3000" b="1" u="sng" dirty="0" smtClean="0">
                <a:latin typeface="Arial" pitchFamily="34" charset="0"/>
                <a:cs typeface="Arial" pitchFamily="34" charset="0"/>
              </a:rPr>
              <a:t>4. Interface between polymer and aqueous solution.</a:t>
            </a:r>
            <a:endParaRPr lang="en-US" sz="3000" b="1" u="sng" dirty="0">
              <a:latin typeface="Arial" pitchFamily="34" charset="0"/>
              <a:cs typeface="Arial" pitchFamily="34" charset="0"/>
            </a:endParaRPr>
          </a:p>
        </p:txBody>
      </p:sp>
      <p:pic>
        <p:nvPicPr>
          <p:cNvPr id="78" name="Picture 2" descr="C:\DOCUME~1\Xcheng\LOCALS~1\Temp\`L~PHSGIH[_U$BKO~5N2TNW.jpg"/>
          <p:cNvPicPr>
            <a:picLocks noChangeAspect="1" noChangeArrowheads="1"/>
          </p:cNvPicPr>
          <p:nvPr/>
        </p:nvPicPr>
        <p:blipFill>
          <a:blip r:embed="rId18" cstate="print"/>
          <a:srcRect/>
          <a:stretch>
            <a:fillRect/>
          </a:stretch>
        </p:blipFill>
        <p:spPr bwMode="auto">
          <a:xfrm>
            <a:off x="9906000" y="22631400"/>
            <a:ext cx="1371600" cy="3719457"/>
          </a:xfrm>
          <a:prstGeom prst="rect">
            <a:avLst/>
          </a:prstGeom>
          <a:noFill/>
        </p:spPr>
      </p:pic>
      <p:sp>
        <p:nvSpPr>
          <p:cNvPr id="79" name="Freeform 78"/>
          <p:cNvSpPr/>
          <p:nvPr/>
        </p:nvSpPr>
        <p:spPr>
          <a:xfrm rot="10991519">
            <a:off x="10245573" y="22956824"/>
            <a:ext cx="776177" cy="1270590"/>
          </a:xfrm>
          <a:custGeom>
            <a:avLst/>
            <a:gdLst>
              <a:gd name="connsiteX0" fmla="*/ 0 w 776177"/>
              <a:gd name="connsiteY0" fmla="*/ 1160720 h 1270590"/>
              <a:gd name="connsiteX1" fmla="*/ 350875 w 776177"/>
              <a:gd name="connsiteY1" fmla="*/ 1772 h 1270590"/>
              <a:gd name="connsiteX2" fmla="*/ 733647 w 776177"/>
              <a:gd name="connsiteY2" fmla="*/ 1150088 h 1270590"/>
              <a:gd name="connsiteX3" fmla="*/ 606056 w 776177"/>
              <a:gd name="connsiteY3" fmla="*/ 724785 h 1270590"/>
            </a:gdLst>
            <a:ahLst/>
            <a:cxnLst>
              <a:cxn ang="0">
                <a:pos x="connsiteX0" y="connsiteY0"/>
              </a:cxn>
              <a:cxn ang="0">
                <a:pos x="connsiteX1" y="connsiteY1"/>
              </a:cxn>
              <a:cxn ang="0">
                <a:pos x="connsiteX2" y="connsiteY2"/>
              </a:cxn>
              <a:cxn ang="0">
                <a:pos x="connsiteX3" y="connsiteY3"/>
              </a:cxn>
            </a:cxnLst>
            <a:rect l="l" t="t" r="r" b="b"/>
            <a:pathLst>
              <a:path w="776177" h="1270590">
                <a:moveTo>
                  <a:pt x="0" y="1160720"/>
                </a:moveTo>
                <a:cubicBezTo>
                  <a:pt x="114300" y="582132"/>
                  <a:pt x="228601" y="3544"/>
                  <a:pt x="350875" y="1772"/>
                </a:cubicBezTo>
                <a:cubicBezTo>
                  <a:pt x="473149" y="0"/>
                  <a:pt x="691117" y="1029586"/>
                  <a:pt x="733647" y="1150088"/>
                </a:cubicBezTo>
                <a:cubicBezTo>
                  <a:pt x="776177" y="1270590"/>
                  <a:pt x="691116" y="997687"/>
                  <a:pt x="606056" y="724785"/>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0" name="Rectangle 79"/>
          <p:cNvSpPr/>
          <p:nvPr/>
        </p:nvSpPr>
        <p:spPr>
          <a:xfrm>
            <a:off x="11506200" y="23298090"/>
            <a:ext cx="3483646" cy="400110"/>
          </a:xfrm>
          <a:prstGeom prst="rect">
            <a:avLst/>
          </a:prstGeom>
        </p:spPr>
        <p:txBody>
          <a:bodyPr wrap="none">
            <a:spAutoFit/>
          </a:bodyPr>
          <a:lstStyle/>
          <a:p>
            <a:pPr>
              <a:buFont typeface="Wingdings" pitchFamily="2" charset="2"/>
              <a:buChar char="v"/>
            </a:pPr>
            <a:r>
              <a:rPr lang="en-US" sz="2000" dirty="0" smtClean="0">
                <a:latin typeface="Times New Roman" pitchFamily="18" charset="0"/>
                <a:cs typeface="Times New Roman" pitchFamily="18" charset="0"/>
              </a:rPr>
              <a:t>Setup for high-viscosity fluid </a:t>
            </a:r>
            <a:endParaRPr lang="en-US" sz="2000" dirty="0"/>
          </a:p>
        </p:txBody>
      </p:sp>
      <p:sp>
        <p:nvSpPr>
          <p:cNvPr id="81" name="Rectangle 80"/>
          <p:cNvSpPr/>
          <p:nvPr/>
        </p:nvSpPr>
        <p:spPr>
          <a:xfrm>
            <a:off x="11506200" y="25660290"/>
            <a:ext cx="3413114" cy="400110"/>
          </a:xfrm>
          <a:prstGeom prst="rect">
            <a:avLst/>
          </a:prstGeom>
        </p:spPr>
        <p:txBody>
          <a:bodyPr wrap="none">
            <a:spAutoFit/>
          </a:bodyPr>
          <a:lstStyle/>
          <a:p>
            <a:pPr>
              <a:buFont typeface="Wingdings" pitchFamily="2" charset="2"/>
              <a:buChar char="v"/>
            </a:pPr>
            <a:r>
              <a:rPr lang="en-US" sz="2000" dirty="0" smtClean="0">
                <a:latin typeface="Times New Roman" pitchFamily="18" charset="0"/>
                <a:cs typeface="Times New Roman" pitchFamily="18" charset="0"/>
              </a:rPr>
              <a:t>Setup for low-viscosity fluid </a:t>
            </a:r>
            <a:endParaRPr lang="en-US" sz="2000" dirty="0"/>
          </a:p>
        </p:txBody>
      </p:sp>
      <p:pic>
        <p:nvPicPr>
          <p:cNvPr id="82" name="Picture 2"/>
          <p:cNvPicPr>
            <a:picLocks noChangeAspect="1" noChangeArrowheads="1"/>
          </p:cNvPicPr>
          <p:nvPr/>
        </p:nvPicPr>
        <p:blipFill>
          <a:blip r:embed="rId19" cstate="print"/>
          <a:srcRect/>
          <a:stretch>
            <a:fillRect/>
          </a:stretch>
        </p:blipFill>
        <p:spPr bwMode="auto">
          <a:xfrm>
            <a:off x="15468600" y="22783800"/>
            <a:ext cx="2743200" cy="1785051"/>
          </a:xfrm>
          <a:prstGeom prst="rect">
            <a:avLst/>
          </a:prstGeom>
          <a:noFill/>
          <a:ln w="9525">
            <a:noFill/>
            <a:miter lim="800000"/>
            <a:headEnd/>
            <a:tailEnd/>
          </a:ln>
          <a:effectLst/>
        </p:spPr>
      </p:pic>
      <p:pic>
        <p:nvPicPr>
          <p:cNvPr id="83" name="Picture 3"/>
          <p:cNvPicPr>
            <a:picLocks noChangeAspect="1" noChangeArrowheads="1"/>
          </p:cNvPicPr>
          <p:nvPr/>
        </p:nvPicPr>
        <p:blipFill>
          <a:blip r:embed="rId20" cstate="print"/>
          <a:srcRect/>
          <a:stretch>
            <a:fillRect/>
          </a:stretch>
        </p:blipFill>
        <p:spPr bwMode="auto">
          <a:xfrm>
            <a:off x="15544800" y="25154920"/>
            <a:ext cx="2743200" cy="1819880"/>
          </a:xfrm>
          <a:prstGeom prst="rect">
            <a:avLst/>
          </a:prstGeom>
          <a:noFill/>
          <a:ln w="9525">
            <a:noFill/>
            <a:miter lim="800000"/>
            <a:headEnd/>
            <a:tailEnd/>
          </a:ln>
          <a:effectLst/>
        </p:spPr>
      </p:pic>
      <p:sp>
        <p:nvSpPr>
          <p:cNvPr id="84" name="Right Arrow 83"/>
          <p:cNvSpPr/>
          <p:nvPr/>
        </p:nvSpPr>
        <p:spPr>
          <a:xfrm>
            <a:off x="14935200" y="23393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a:off x="14859000" y="25755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3"/>
          <p:cNvPicPr>
            <a:picLocks noChangeAspect="1" noChangeArrowheads="1"/>
          </p:cNvPicPr>
          <p:nvPr/>
        </p:nvPicPr>
        <p:blipFill>
          <a:blip r:embed="rId21" cstate="print"/>
          <a:srcRect/>
          <a:stretch>
            <a:fillRect/>
          </a:stretch>
        </p:blipFill>
        <p:spPr bwMode="auto">
          <a:xfrm>
            <a:off x="18211800" y="23594860"/>
            <a:ext cx="3200400" cy="1703540"/>
          </a:xfrm>
          <a:prstGeom prst="rect">
            <a:avLst/>
          </a:prstGeom>
          <a:noFill/>
          <a:ln w="9525">
            <a:noFill/>
            <a:miter lim="800000"/>
            <a:headEnd/>
            <a:tailEnd/>
          </a:ln>
          <a:effectLst/>
        </p:spPr>
      </p:pic>
      <p:sp>
        <p:nvSpPr>
          <p:cNvPr id="87" name="Rectangle 39288"/>
          <p:cNvSpPr>
            <a:spLocks noChangeArrowheads="1"/>
          </p:cNvSpPr>
          <p:nvPr/>
        </p:nvSpPr>
        <p:spPr bwMode="auto">
          <a:xfrm>
            <a:off x="457200" y="31318200"/>
            <a:ext cx="21183600" cy="609600"/>
          </a:xfrm>
          <a:prstGeom prst="rect">
            <a:avLst/>
          </a:prstGeom>
          <a:solidFill>
            <a:srgbClr val="004C3A"/>
          </a:solidFill>
          <a:ln w="9525">
            <a:noFill/>
            <a:miter lim="800000"/>
            <a:headEnd/>
            <a:tailEnd/>
          </a:ln>
          <a:effectLst/>
        </p:spPr>
        <p:txBody>
          <a:bodyPr wrap="none" lIns="97969" tIns="48984" rIns="97969" bIns="48984" anchor="ctr"/>
          <a:lstStyle/>
          <a:p>
            <a:pPr algn="ctr" defTabSz="981075"/>
            <a:r>
              <a:rPr lang="en-US" sz="2800" dirty="0" smtClean="0">
                <a:solidFill>
                  <a:schemeClr val="bg1"/>
                </a:solidFill>
                <a:latin typeface="Arial" pitchFamily="34" charset="0"/>
                <a:cs typeface="Arial" pitchFamily="34" charset="0"/>
              </a:rPr>
              <a:t>Authors thank the Financial support from </a:t>
            </a:r>
            <a:r>
              <a:rPr lang="en-US" sz="2800" dirty="0">
                <a:solidFill>
                  <a:schemeClr val="bg1"/>
                </a:solidFill>
                <a:latin typeface="Arial" pitchFamily="34" charset="0"/>
                <a:cs typeface="Arial" pitchFamily="34" charset="0"/>
              </a:rPr>
              <a:t>Research Partnership to Secure Energy for America </a:t>
            </a:r>
            <a:r>
              <a:rPr lang="en-US" sz="2800" dirty="0" smtClean="0">
                <a:solidFill>
                  <a:schemeClr val="bg1"/>
                </a:solidFill>
                <a:latin typeface="Arial" pitchFamily="34" charset="0"/>
                <a:cs typeface="Arial" pitchFamily="34" charset="0"/>
              </a:rPr>
              <a:t>and Missouri S&amp;T</a:t>
            </a:r>
            <a:endParaRPr lang="en-US" sz="2800" dirty="0">
              <a:solidFill>
                <a:schemeClr val="bg1"/>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445</Words>
  <Application>Microsoft Office PowerPoint</Application>
  <PresentationFormat>Custom</PresentationFormat>
  <Paragraphs>28</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Prism Project</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 Yinfa</dc:creator>
  <cp:lastModifiedBy>baib</cp:lastModifiedBy>
  <cp:revision>60</cp:revision>
  <dcterms:created xsi:type="dcterms:W3CDTF">2006-08-16T00:00:00Z</dcterms:created>
  <dcterms:modified xsi:type="dcterms:W3CDTF">2012-01-23T19:38:23Z</dcterms:modified>
</cp:coreProperties>
</file>