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 id="2147483662" r:id="rId2"/>
  </p:sldMasterIdLst>
  <p:notesMasterIdLst>
    <p:notesMasterId r:id="rId118"/>
  </p:notesMasterIdLst>
  <p:handoutMasterIdLst>
    <p:handoutMasterId r:id="rId119"/>
  </p:handoutMasterIdLst>
  <p:sldIdLst>
    <p:sldId id="588" r:id="rId3"/>
    <p:sldId id="589" r:id="rId4"/>
    <p:sldId id="590" r:id="rId5"/>
    <p:sldId id="591" r:id="rId6"/>
    <p:sldId id="592" r:id="rId7"/>
    <p:sldId id="593" r:id="rId8"/>
    <p:sldId id="594" r:id="rId9"/>
    <p:sldId id="595" r:id="rId10"/>
    <p:sldId id="596" r:id="rId11"/>
    <p:sldId id="597" r:id="rId12"/>
    <p:sldId id="598" r:id="rId13"/>
    <p:sldId id="599" r:id="rId14"/>
    <p:sldId id="741" r:id="rId15"/>
    <p:sldId id="748" r:id="rId16"/>
    <p:sldId id="600" r:id="rId17"/>
    <p:sldId id="601" r:id="rId18"/>
    <p:sldId id="602" r:id="rId19"/>
    <p:sldId id="603" r:id="rId20"/>
    <p:sldId id="604" r:id="rId21"/>
    <p:sldId id="679" r:id="rId22"/>
    <p:sldId id="680" r:id="rId23"/>
    <p:sldId id="681" r:id="rId24"/>
    <p:sldId id="682" r:id="rId25"/>
    <p:sldId id="683" r:id="rId26"/>
    <p:sldId id="685" r:id="rId27"/>
    <p:sldId id="620" r:id="rId28"/>
    <p:sldId id="621" r:id="rId29"/>
    <p:sldId id="742" r:id="rId30"/>
    <p:sldId id="622" r:id="rId31"/>
    <p:sldId id="623" r:id="rId32"/>
    <p:sldId id="624" r:id="rId33"/>
    <p:sldId id="625" r:id="rId34"/>
    <p:sldId id="626" r:id="rId35"/>
    <p:sldId id="627" r:id="rId36"/>
    <p:sldId id="628" r:id="rId37"/>
    <p:sldId id="629" r:id="rId38"/>
    <p:sldId id="630" r:id="rId39"/>
    <p:sldId id="631" r:id="rId40"/>
    <p:sldId id="632" r:id="rId41"/>
    <p:sldId id="633" r:id="rId42"/>
    <p:sldId id="686" r:id="rId43"/>
    <p:sldId id="635" r:id="rId44"/>
    <p:sldId id="636" r:id="rId45"/>
    <p:sldId id="637" r:id="rId46"/>
    <p:sldId id="638" r:id="rId47"/>
    <p:sldId id="639" r:id="rId48"/>
    <p:sldId id="640" r:id="rId49"/>
    <p:sldId id="641" r:id="rId50"/>
    <p:sldId id="687" r:id="rId51"/>
    <p:sldId id="688" r:id="rId52"/>
    <p:sldId id="644" r:id="rId53"/>
    <p:sldId id="689" r:id="rId54"/>
    <p:sldId id="743" r:id="rId55"/>
    <p:sldId id="744" r:id="rId56"/>
    <p:sldId id="745" r:id="rId57"/>
    <p:sldId id="747" r:id="rId58"/>
    <p:sldId id="700" r:id="rId59"/>
    <p:sldId id="647" r:id="rId60"/>
    <p:sldId id="648" r:id="rId61"/>
    <p:sldId id="704" r:id="rId62"/>
    <p:sldId id="705" r:id="rId63"/>
    <p:sldId id="708" r:id="rId64"/>
    <p:sldId id="709" r:id="rId65"/>
    <p:sldId id="710" r:id="rId66"/>
    <p:sldId id="711" r:id="rId67"/>
    <p:sldId id="712" r:id="rId68"/>
    <p:sldId id="713" r:id="rId69"/>
    <p:sldId id="716" r:id="rId70"/>
    <p:sldId id="717" r:id="rId71"/>
    <p:sldId id="714" r:id="rId72"/>
    <p:sldId id="702" r:id="rId73"/>
    <p:sldId id="701" r:id="rId74"/>
    <p:sldId id="699" r:id="rId75"/>
    <p:sldId id="698" r:id="rId76"/>
    <p:sldId id="697" r:id="rId77"/>
    <p:sldId id="715" r:id="rId78"/>
    <p:sldId id="696" r:id="rId79"/>
    <p:sldId id="695" r:id="rId80"/>
    <p:sldId id="723" r:id="rId81"/>
    <p:sldId id="722" r:id="rId82"/>
    <p:sldId id="694" r:id="rId83"/>
    <p:sldId id="670" r:id="rId84"/>
    <p:sldId id="671" r:id="rId85"/>
    <p:sldId id="672" r:id="rId86"/>
    <p:sldId id="693" r:id="rId87"/>
    <p:sldId id="674" r:id="rId88"/>
    <p:sldId id="692" r:id="rId89"/>
    <p:sldId id="691" r:id="rId90"/>
    <p:sldId id="690" r:id="rId91"/>
    <p:sldId id="678" r:id="rId92"/>
    <p:sldId id="749" r:id="rId93"/>
    <p:sldId id="718" r:id="rId94"/>
    <p:sldId id="719" r:id="rId95"/>
    <p:sldId id="720" r:id="rId96"/>
    <p:sldId id="721" r:id="rId97"/>
    <p:sldId id="732" r:id="rId98"/>
    <p:sldId id="733" r:id="rId99"/>
    <p:sldId id="734" r:id="rId100"/>
    <p:sldId id="735" r:id="rId101"/>
    <p:sldId id="736" r:id="rId102"/>
    <p:sldId id="737" r:id="rId103"/>
    <p:sldId id="738" r:id="rId104"/>
    <p:sldId id="739" r:id="rId105"/>
    <p:sldId id="751" r:id="rId106"/>
    <p:sldId id="753" r:id="rId107"/>
    <p:sldId id="740" r:id="rId108"/>
    <p:sldId id="724" r:id="rId109"/>
    <p:sldId id="725" r:id="rId110"/>
    <p:sldId id="726" r:id="rId111"/>
    <p:sldId id="727" r:id="rId112"/>
    <p:sldId id="728" r:id="rId113"/>
    <p:sldId id="729" r:id="rId114"/>
    <p:sldId id="730" r:id="rId115"/>
    <p:sldId id="731" r:id="rId116"/>
    <p:sldId id="564" r:id="rId117"/>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33"/>
    <a:srgbClr val="CC99FF"/>
    <a:srgbClr val="D2D705"/>
    <a:srgbClr val="7A7D03"/>
    <a:srgbClr val="FFFF00"/>
    <a:srgbClr val="7C00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78365" autoAdjust="0"/>
  </p:normalViewPr>
  <p:slideViewPr>
    <p:cSldViewPr>
      <p:cViewPr varScale="1">
        <p:scale>
          <a:sx n="91" d="100"/>
          <a:sy n="91" d="100"/>
        </p:scale>
        <p:origin x="21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04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a:solidFill>
                  <a:schemeClr val="accent2">
                    <a:lumMod val="50000"/>
                  </a:schemeClr>
                </a:solidFill>
              </a:rPr>
              <a:t>Foreign Pat. Apps.</a:t>
            </a:r>
          </a:p>
        </c:rich>
      </c:tx>
      <c:layout>
        <c:manualLayout>
          <c:xMode val="edge"/>
          <c:yMode val="edge"/>
          <c:x val="0.20833114610673667"/>
          <c:y val="0.16666666666666666"/>
        </c:manualLayout>
      </c:layout>
      <c:overlay val="0"/>
    </c:title>
    <c:autoTitleDeleted val="0"/>
    <c:plotArea>
      <c:layout>
        <c:manualLayout>
          <c:layoutTarget val="inner"/>
          <c:xMode val="edge"/>
          <c:yMode val="edge"/>
          <c:x val="0.13525240594925633"/>
          <c:y val="5.1400554097404488E-2"/>
          <c:w val="0.81578652668416463"/>
          <c:h val="0.73042067658209431"/>
        </c:manualLayout>
      </c:layout>
      <c:lineChart>
        <c:grouping val="standard"/>
        <c:varyColors val="0"/>
        <c:ser>
          <c:idx val="0"/>
          <c:order val="0"/>
          <c:tx>
            <c:v>Foreign Pat. Apps.</c:v>
          </c:tx>
          <c:val>
            <c:numRef>
              <c:f>Sheet1!$C$2:$C$27</c:f>
              <c:numCache>
                <c:formatCode>#,##0</c:formatCode>
                <c:ptCount val="26"/>
                <c:pt idx="0">
                  <c:v>73915</c:v>
                </c:pt>
                <c:pt idx="1">
                  <c:v>76351</c:v>
                </c:pt>
                <c:pt idx="2">
                  <c:v>80650</c:v>
                </c:pt>
                <c:pt idx="3">
                  <c:v>74788</c:v>
                </c:pt>
                <c:pt idx="4">
                  <c:v>82624</c:v>
                </c:pt>
                <c:pt idx="5">
                  <c:v>88419</c:v>
                </c:pt>
                <c:pt idx="6">
                  <c:v>88295</c:v>
                </c:pt>
                <c:pt idx="7">
                  <c:v>94812</c:v>
                </c:pt>
                <c:pt idx="8">
                  <c:v>107579</c:v>
                </c:pt>
                <c:pt idx="9">
                  <c:v>120362</c:v>
                </c:pt>
                <c:pt idx="10">
                  <c:v>131131</c:v>
                </c:pt>
                <c:pt idx="11">
                  <c:v>148997</c:v>
                </c:pt>
                <c:pt idx="12">
                  <c:v>150200</c:v>
                </c:pt>
                <c:pt idx="13">
                  <c:v>153500</c:v>
                </c:pt>
                <c:pt idx="14">
                  <c:v>167407</c:v>
                </c:pt>
                <c:pt idx="15">
                  <c:v>182866</c:v>
                </c:pt>
                <c:pt idx="16">
                  <c:v>204183</c:v>
                </c:pt>
                <c:pt idx="17">
                  <c:v>214807</c:v>
                </c:pt>
                <c:pt idx="18">
                  <c:v>224733</c:v>
                </c:pt>
                <c:pt idx="19">
                  <c:v>231194</c:v>
                </c:pt>
                <c:pt idx="20">
                  <c:v>248249</c:v>
                </c:pt>
                <c:pt idx="21">
                  <c:v>255832</c:v>
                </c:pt>
                <c:pt idx="22">
                  <c:v>274033</c:v>
                </c:pt>
                <c:pt idx="23">
                  <c:v>283781</c:v>
                </c:pt>
                <c:pt idx="24">
                  <c:v>293706</c:v>
                </c:pt>
                <c:pt idx="25">
                  <c:v>301075</c:v>
                </c:pt>
              </c:numCache>
            </c:numRef>
          </c:val>
          <c:smooth val="0"/>
          <c:extLst>
            <c:ext xmlns:c15="http://schemas.microsoft.com/office/drawing/2012/chart" uri="{02D57815-91ED-43cb-92C2-25804820EDAC}">
              <c15:filteredCategoryTitle>
                <c15:cat>
                  <c:numRef>
                    <c:extLst>
                      <c:ext uri="{02D57815-91ED-43cb-92C2-25804820EDAC}">
                        <c15:formulaRef>
                          <c15:sqref>Sheet1!$A$2:$A$27</c15:sqref>
                        </c15:formulaRef>
                      </c:ext>
                    </c:extLst>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15:cat>
              </c15:filteredCategoryTitle>
            </c:ext>
          </c:extLst>
        </c:ser>
        <c:dLbls>
          <c:showLegendKey val="0"/>
          <c:showVal val="0"/>
          <c:showCatName val="0"/>
          <c:showSerName val="0"/>
          <c:showPercent val="0"/>
          <c:showBubbleSize val="0"/>
        </c:dLbls>
        <c:marker val="1"/>
        <c:smooth val="0"/>
        <c:axId val="138794744"/>
        <c:axId val="138792392"/>
      </c:lineChart>
      <c:catAx>
        <c:axId val="138794744"/>
        <c:scaling>
          <c:orientation val="minMax"/>
        </c:scaling>
        <c:delete val="0"/>
        <c:axPos val="b"/>
        <c:numFmt formatCode="General" sourceLinked="1"/>
        <c:majorTickMark val="out"/>
        <c:minorTickMark val="none"/>
        <c:tickLblPos val="nextTo"/>
        <c:txPr>
          <a:bodyPr/>
          <a:lstStyle/>
          <a:p>
            <a:pPr>
              <a:defRPr baseline="0">
                <a:solidFill>
                  <a:schemeClr val="accent2">
                    <a:lumMod val="50000"/>
                  </a:schemeClr>
                </a:solidFill>
              </a:defRPr>
            </a:pPr>
            <a:endParaRPr lang="en-US"/>
          </a:p>
        </c:txPr>
        <c:crossAx val="138792392"/>
        <c:crosses val="autoZero"/>
        <c:auto val="1"/>
        <c:lblAlgn val="ctr"/>
        <c:lblOffset val="100"/>
        <c:noMultiLvlLbl val="0"/>
      </c:catAx>
      <c:valAx>
        <c:axId val="138792392"/>
        <c:scaling>
          <c:orientation val="minMax"/>
        </c:scaling>
        <c:delete val="0"/>
        <c:axPos val="l"/>
        <c:majorGridlines>
          <c:spPr>
            <a:ln>
              <a:solidFill>
                <a:schemeClr val="accent4">
                  <a:lumMod val="50000"/>
                </a:schemeClr>
              </a:solidFill>
            </a:ln>
          </c:spPr>
        </c:majorGridlines>
        <c:numFmt formatCode="#,##0" sourceLinked="1"/>
        <c:majorTickMark val="out"/>
        <c:minorTickMark val="none"/>
        <c:tickLblPos val="nextTo"/>
        <c:spPr>
          <a:ln>
            <a:solidFill>
              <a:schemeClr val="accent1">
                <a:lumMod val="75000"/>
              </a:schemeClr>
            </a:solidFill>
          </a:ln>
        </c:spPr>
        <c:txPr>
          <a:bodyPr/>
          <a:lstStyle/>
          <a:p>
            <a:pPr>
              <a:defRPr baseline="0">
                <a:solidFill>
                  <a:schemeClr val="accent2">
                    <a:lumMod val="50000"/>
                  </a:schemeClr>
                </a:solidFill>
              </a:defRPr>
            </a:pPr>
            <a:endParaRPr lang="en-US"/>
          </a:p>
        </c:txPr>
        <c:crossAx val="13879474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1415" tIns="45708" rIns="91415" bIns="45708" numCol="1" anchor="t" anchorCtr="0" compatLnSpc="1">
            <a:prstTxWarp prst="textNoShape">
              <a:avLst/>
            </a:prstTxWarp>
          </a:bodyPr>
          <a:lstStyle>
            <a:lvl1pPr eaLnBrk="1" hangingPunct="1">
              <a:spcBef>
                <a:spcPct val="0"/>
              </a:spcBef>
              <a:buFontTx/>
              <a:buNone/>
              <a:defRPr sz="1200" b="0">
                <a:latin typeface="Arial" charset="0"/>
              </a:defRPr>
            </a:lvl1pPr>
          </a:lstStyle>
          <a:p>
            <a:pPr>
              <a:defRPr/>
            </a:pPr>
            <a:endParaRPr lang="en-US"/>
          </a:p>
        </p:txBody>
      </p:sp>
      <p:sp>
        <p:nvSpPr>
          <p:cNvPr id="744451" name="Rectangle 3"/>
          <p:cNvSpPr>
            <a:spLocks noGrp="1" noChangeArrowheads="1"/>
          </p:cNvSpPr>
          <p:nvPr>
            <p:ph type="dt" sz="quarter" idx="1"/>
          </p:nvPr>
        </p:nvSpPr>
        <p:spPr bwMode="auto">
          <a:xfrm>
            <a:off x="4142962" y="0"/>
            <a:ext cx="3170583" cy="478748"/>
          </a:xfrm>
          <a:prstGeom prst="rect">
            <a:avLst/>
          </a:prstGeom>
          <a:noFill/>
          <a:ln w="9525">
            <a:noFill/>
            <a:miter lim="800000"/>
            <a:headEnd/>
            <a:tailEnd/>
          </a:ln>
          <a:effectLst/>
        </p:spPr>
        <p:txBody>
          <a:bodyPr vert="horz" wrap="square" lIns="91415" tIns="45708" rIns="91415" bIns="45708" numCol="1" anchor="t" anchorCtr="0" compatLnSpc="1">
            <a:prstTxWarp prst="textNoShape">
              <a:avLst/>
            </a:prstTxWarp>
          </a:bodyPr>
          <a:lstStyle>
            <a:lvl1pPr algn="r" eaLnBrk="1" hangingPunct="1">
              <a:spcBef>
                <a:spcPct val="0"/>
              </a:spcBef>
              <a:buFontTx/>
              <a:buNone/>
              <a:defRPr sz="1200" b="0">
                <a:latin typeface="Arial" charset="0"/>
              </a:defRPr>
            </a:lvl1pPr>
          </a:lstStyle>
          <a:p>
            <a:pPr>
              <a:defRPr/>
            </a:pPr>
            <a:endParaRPr lang="en-US"/>
          </a:p>
        </p:txBody>
      </p:sp>
      <p:sp>
        <p:nvSpPr>
          <p:cNvPr id="744452" name="Rectangle 4"/>
          <p:cNvSpPr>
            <a:spLocks noGrp="1" noChangeArrowheads="1"/>
          </p:cNvSpPr>
          <p:nvPr>
            <p:ph type="ftr" sz="quarter" idx="2"/>
          </p:nvPr>
        </p:nvSpPr>
        <p:spPr bwMode="auto">
          <a:xfrm>
            <a:off x="0" y="9120813"/>
            <a:ext cx="3170583" cy="478748"/>
          </a:xfrm>
          <a:prstGeom prst="rect">
            <a:avLst/>
          </a:prstGeom>
          <a:noFill/>
          <a:ln w="9525">
            <a:noFill/>
            <a:miter lim="800000"/>
            <a:headEnd/>
            <a:tailEnd/>
          </a:ln>
          <a:effectLst/>
        </p:spPr>
        <p:txBody>
          <a:bodyPr vert="horz" wrap="square" lIns="91415" tIns="45708" rIns="91415" bIns="45708" numCol="1" anchor="b" anchorCtr="0" compatLnSpc="1">
            <a:prstTxWarp prst="textNoShape">
              <a:avLst/>
            </a:prstTxWarp>
          </a:bodyPr>
          <a:lstStyle>
            <a:lvl1pPr eaLnBrk="1" hangingPunct="1">
              <a:spcBef>
                <a:spcPct val="0"/>
              </a:spcBef>
              <a:buFontTx/>
              <a:buNone/>
              <a:defRPr sz="1200" b="0">
                <a:latin typeface="Arial" charset="0"/>
              </a:defRPr>
            </a:lvl1pPr>
          </a:lstStyle>
          <a:p>
            <a:pPr>
              <a:defRPr/>
            </a:pPr>
            <a:endParaRPr lang="en-US"/>
          </a:p>
        </p:txBody>
      </p:sp>
      <p:sp>
        <p:nvSpPr>
          <p:cNvPr id="744453" name="Rectangle 5"/>
          <p:cNvSpPr>
            <a:spLocks noGrp="1" noChangeArrowheads="1"/>
          </p:cNvSpPr>
          <p:nvPr>
            <p:ph type="sldNum" sz="quarter" idx="3"/>
          </p:nvPr>
        </p:nvSpPr>
        <p:spPr bwMode="auto">
          <a:xfrm>
            <a:off x="4142962" y="9120813"/>
            <a:ext cx="3170583" cy="478748"/>
          </a:xfrm>
          <a:prstGeom prst="rect">
            <a:avLst/>
          </a:prstGeom>
          <a:noFill/>
          <a:ln w="9525">
            <a:noFill/>
            <a:miter lim="800000"/>
            <a:headEnd/>
            <a:tailEnd/>
          </a:ln>
          <a:effectLst/>
        </p:spPr>
        <p:txBody>
          <a:bodyPr vert="horz" wrap="square" lIns="91415" tIns="45708" rIns="91415" bIns="45708" numCol="1" anchor="b" anchorCtr="0" compatLnSpc="1">
            <a:prstTxWarp prst="textNoShape">
              <a:avLst/>
            </a:prstTxWarp>
          </a:bodyPr>
          <a:lstStyle>
            <a:lvl1pPr algn="r" eaLnBrk="1" hangingPunct="1">
              <a:defRPr sz="1200" b="0" smtClean="0">
                <a:latin typeface="Arial" charset="0"/>
              </a:defRPr>
            </a:lvl1pPr>
          </a:lstStyle>
          <a:p>
            <a:pPr>
              <a:defRPr/>
            </a:pPr>
            <a:fld id="{4C7C28A5-D675-4D81-B799-B6E896412538}" type="slidenum">
              <a:rPr lang="en-US" altLang="en-US"/>
              <a:pPr>
                <a:defRPr/>
              </a:pPr>
              <a:t>‹#›</a:t>
            </a:fld>
            <a:endParaRPr lang="en-US" altLang="en-US"/>
          </a:p>
        </p:txBody>
      </p:sp>
    </p:spTree>
    <p:extLst>
      <p:ext uri="{BB962C8B-B14F-4D97-AF65-F5344CB8AC3E}">
        <p14:creationId xmlns:p14="http://schemas.microsoft.com/office/powerpoint/2010/main" val="375835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lvl1pPr defTabSz="966646" eaLnBrk="1" hangingPunct="1">
              <a:spcBef>
                <a:spcPct val="20000"/>
              </a:spcBef>
              <a:buFontTx/>
              <a:buChar char="•"/>
              <a:defRPr sz="1300">
                <a:latin typeface="Arial" charset="0"/>
              </a:defRPr>
            </a:lvl1pPr>
          </a:lstStyle>
          <a:p>
            <a:pPr>
              <a:defRPr/>
            </a:pPr>
            <a:endParaRPr lang="en-US"/>
          </a:p>
        </p:txBody>
      </p:sp>
      <p:sp>
        <p:nvSpPr>
          <p:cNvPr id="93187" name="Rectangle 3"/>
          <p:cNvSpPr>
            <a:spLocks noGrp="1" noChangeArrowheads="1"/>
          </p:cNvSpPr>
          <p:nvPr>
            <p:ph type="dt" idx="1"/>
          </p:nvPr>
        </p:nvSpPr>
        <p:spPr bwMode="auto">
          <a:xfrm>
            <a:off x="4144618" y="0"/>
            <a:ext cx="3170583" cy="478748"/>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lvl1pPr algn="r" defTabSz="966646" eaLnBrk="1" hangingPunct="1">
              <a:spcBef>
                <a:spcPct val="20000"/>
              </a:spcBef>
              <a:buFontTx/>
              <a:buChar char="•"/>
              <a:defRPr sz="1300">
                <a:latin typeface="Arial" charset="0"/>
              </a:defRPr>
            </a:lvl1pPr>
          </a:lstStyle>
          <a:p>
            <a:pPr>
              <a:defRPr/>
            </a:pPr>
            <a:endParaRPr lang="en-US"/>
          </a:p>
        </p:txBody>
      </p:sp>
      <p:sp>
        <p:nvSpPr>
          <p:cNvPr id="115716"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974035" y="4561226"/>
            <a:ext cx="5367130" cy="4318573"/>
          </a:xfrm>
          <a:prstGeom prst="rect">
            <a:avLst/>
          </a:prstGeom>
          <a:noFill/>
          <a:ln w="9525">
            <a:noFill/>
            <a:miter lim="800000"/>
            <a:headEnd/>
            <a:tailEnd/>
          </a:ln>
          <a:effectLst/>
        </p:spPr>
        <p:txBody>
          <a:bodyPr vert="horz" wrap="square" lIns="96635" tIns="48317" rIns="96635" bIns="48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0" name="Rectangle 6"/>
          <p:cNvSpPr>
            <a:spLocks noGrp="1" noChangeArrowheads="1"/>
          </p:cNvSpPr>
          <p:nvPr>
            <p:ph type="ftr" sz="quarter" idx="4"/>
          </p:nvPr>
        </p:nvSpPr>
        <p:spPr bwMode="auto">
          <a:xfrm>
            <a:off x="0" y="9122452"/>
            <a:ext cx="3170583" cy="478748"/>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defTabSz="966646" eaLnBrk="1" hangingPunct="1">
              <a:spcBef>
                <a:spcPct val="20000"/>
              </a:spcBef>
              <a:buFontTx/>
              <a:buChar char="•"/>
              <a:defRPr sz="1300">
                <a:latin typeface="Arial" charset="0"/>
              </a:defRPr>
            </a:lvl1pPr>
          </a:lstStyle>
          <a:p>
            <a:pPr>
              <a:defRPr/>
            </a:pPr>
            <a:endParaRPr lang="en-US"/>
          </a:p>
        </p:txBody>
      </p:sp>
      <p:sp>
        <p:nvSpPr>
          <p:cNvPr id="93191" name="Rectangle 7"/>
          <p:cNvSpPr>
            <a:spLocks noGrp="1" noChangeArrowheads="1"/>
          </p:cNvSpPr>
          <p:nvPr>
            <p:ph type="sldNum" sz="quarter" idx="5"/>
          </p:nvPr>
        </p:nvSpPr>
        <p:spPr bwMode="auto">
          <a:xfrm>
            <a:off x="4144618" y="9122452"/>
            <a:ext cx="3170583" cy="478748"/>
          </a:xfrm>
          <a:prstGeom prst="rect">
            <a:avLst/>
          </a:prstGeom>
          <a:noFill/>
          <a:ln w="9525">
            <a:noFill/>
            <a:miter lim="800000"/>
            <a:headEnd/>
            <a:tailEnd/>
          </a:ln>
          <a:effectLst/>
        </p:spPr>
        <p:txBody>
          <a:bodyPr vert="horz" wrap="square" lIns="96635" tIns="48317" rIns="96635" bIns="48317" numCol="1" anchor="b" anchorCtr="0" compatLnSpc="1">
            <a:prstTxWarp prst="textNoShape">
              <a:avLst/>
            </a:prstTxWarp>
          </a:bodyPr>
          <a:lstStyle>
            <a:lvl1pPr algn="r" defTabSz="966646" eaLnBrk="1" hangingPunct="1">
              <a:spcBef>
                <a:spcPct val="20000"/>
              </a:spcBef>
              <a:buFontTx/>
              <a:buChar char="•"/>
              <a:defRPr sz="1300" smtClean="0">
                <a:latin typeface="Arial" charset="0"/>
              </a:defRPr>
            </a:lvl1pPr>
          </a:lstStyle>
          <a:p>
            <a:pPr>
              <a:defRPr/>
            </a:pPr>
            <a:fld id="{0CFFE9C7-C872-4A73-BFBE-4D1DAB8063B6}" type="slidenum">
              <a:rPr lang="en-US" altLang="en-US"/>
              <a:pPr>
                <a:defRPr/>
              </a:pPr>
              <a:t>‹#›</a:t>
            </a:fld>
            <a:endParaRPr lang="en-US" altLang="en-US"/>
          </a:p>
        </p:txBody>
      </p:sp>
    </p:spTree>
    <p:extLst>
      <p:ext uri="{BB962C8B-B14F-4D97-AF65-F5344CB8AC3E}">
        <p14:creationId xmlns:p14="http://schemas.microsoft.com/office/powerpoint/2010/main" val="208666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defTabSz="966621"/>
            <a:fld id="{6CC1C638-4EDD-4237-B63C-13D960657628}" type="slidenum">
              <a:rPr lang="en-US" altLang="en-US"/>
              <a:pPr defTabSz="966621"/>
              <a:t>1</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7419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6621"/>
            <a:fld id="{9C8AF61E-6279-4926-8263-9D3A01AD378B}" type="slidenum">
              <a:rPr lang="en-US" altLang="en-US"/>
              <a:pPr defTabSz="966621"/>
              <a:t>33</a:t>
            </a:fld>
            <a:endParaRPr lang="en-US" altLang="en-US"/>
          </a:p>
        </p:txBody>
      </p:sp>
      <p:sp>
        <p:nvSpPr>
          <p:cNvPr id="125955" name="Rectangle 2"/>
          <p:cNvSpPr>
            <a:spLocks noGrp="1" noRot="1" noChangeAspect="1" noChangeArrowheads="1" noTextEdit="1"/>
          </p:cNvSpPr>
          <p:nvPr>
            <p:ph type="sldImg"/>
          </p:nvPr>
        </p:nvSpPr>
        <p:spPr>
          <a:xfrm>
            <a:off x="1262063" y="720725"/>
            <a:ext cx="4800600" cy="3600450"/>
          </a:xfrm>
          <a:ln/>
        </p:spPr>
      </p:sp>
      <p:sp>
        <p:nvSpPr>
          <p:cNvPr id="125956"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92632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defTabSz="966621"/>
            <a:fld id="{D61E065F-974F-479C-9F37-CAADC6CF1EE7}" type="slidenum">
              <a:rPr lang="en-US" altLang="en-US"/>
              <a:pPr defTabSz="966621"/>
              <a:t>34</a:t>
            </a:fld>
            <a:endParaRPr lang="en-US" altLang="en-US"/>
          </a:p>
        </p:txBody>
      </p:sp>
      <p:sp>
        <p:nvSpPr>
          <p:cNvPr id="126979" name="Rectangle 2"/>
          <p:cNvSpPr>
            <a:spLocks noGrp="1" noRot="1" noChangeAspect="1" noChangeArrowheads="1" noTextEdit="1"/>
          </p:cNvSpPr>
          <p:nvPr>
            <p:ph type="sldImg"/>
          </p:nvPr>
        </p:nvSpPr>
        <p:spPr>
          <a:xfrm>
            <a:off x="1262063" y="720725"/>
            <a:ext cx="4800600" cy="3600450"/>
          </a:xfrm>
          <a:ln/>
        </p:spPr>
      </p:sp>
      <p:sp>
        <p:nvSpPr>
          <p:cNvPr id="126980"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90254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defTabSz="966621"/>
            <a:fld id="{371C86F2-AEA4-416D-BB61-002C880F0075}" type="slidenum">
              <a:rPr lang="en-US" altLang="en-US"/>
              <a:pPr defTabSz="966621"/>
              <a:t>36</a:t>
            </a:fld>
            <a:endParaRPr lang="en-US" altLang="en-US"/>
          </a:p>
        </p:txBody>
      </p:sp>
      <p:sp>
        <p:nvSpPr>
          <p:cNvPr id="128003" name="Rectangle 2"/>
          <p:cNvSpPr>
            <a:spLocks noGrp="1" noRot="1" noChangeAspect="1" noChangeArrowheads="1" noTextEdit="1"/>
          </p:cNvSpPr>
          <p:nvPr>
            <p:ph type="sldImg"/>
          </p:nvPr>
        </p:nvSpPr>
        <p:spPr>
          <a:xfrm>
            <a:off x="1262063" y="720725"/>
            <a:ext cx="4800600" cy="3600450"/>
          </a:xfrm>
          <a:ln/>
        </p:spPr>
      </p:sp>
      <p:sp>
        <p:nvSpPr>
          <p:cNvPr id="128004"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57757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pPr defTabSz="966621"/>
            <a:fld id="{9CCE1970-2AEB-454C-8CF1-A5009073A9D1}" type="slidenum">
              <a:rPr lang="en-US" altLang="en-US"/>
              <a:pPr defTabSz="966621"/>
              <a:t>38</a:t>
            </a:fld>
            <a:endParaRPr lang="en-US" altLang="en-US"/>
          </a:p>
        </p:txBody>
      </p:sp>
      <p:sp>
        <p:nvSpPr>
          <p:cNvPr id="129027" name="Rectangle 2"/>
          <p:cNvSpPr>
            <a:spLocks noGrp="1" noRot="1" noChangeAspect="1" noChangeArrowheads="1" noTextEdit="1"/>
          </p:cNvSpPr>
          <p:nvPr>
            <p:ph type="sldImg"/>
          </p:nvPr>
        </p:nvSpPr>
        <p:spPr>
          <a:xfrm>
            <a:off x="1262063" y="720725"/>
            <a:ext cx="4800600" cy="3600450"/>
          </a:xfrm>
          <a:ln/>
        </p:spPr>
      </p:sp>
      <p:sp>
        <p:nvSpPr>
          <p:cNvPr id="129028"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37486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defTabSz="966621"/>
            <a:fld id="{75F88340-922B-4F81-AA7A-DAFED6455D24}" type="slidenum">
              <a:rPr lang="en-US" altLang="en-US"/>
              <a:pPr defTabSz="966621"/>
              <a:t>39</a:t>
            </a:fld>
            <a:endParaRPr lang="en-US" altLang="en-US"/>
          </a:p>
        </p:txBody>
      </p:sp>
      <p:sp>
        <p:nvSpPr>
          <p:cNvPr id="130051" name="Rectangle 2"/>
          <p:cNvSpPr>
            <a:spLocks noGrp="1" noRot="1" noChangeAspect="1" noChangeArrowheads="1" noTextEdit="1"/>
          </p:cNvSpPr>
          <p:nvPr>
            <p:ph type="sldImg"/>
          </p:nvPr>
        </p:nvSpPr>
        <p:spPr>
          <a:xfrm>
            <a:off x="1262063" y="720725"/>
            <a:ext cx="4800600" cy="3600450"/>
          </a:xfrm>
          <a:ln/>
        </p:spPr>
      </p:sp>
      <p:sp>
        <p:nvSpPr>
          <p:cNvPr id="130052"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468181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pPr defTabSz="966621"/>
            <a:fld id="{BDEF5B80-3FE4-40EA-A5D4-D19EA6E48413}" type="slidenum">
              <a:rPr lang="en-US" altLang="en-US"/>
              <a:pPr defTabSz="966621"/>
              <a:t>40</a:t>
            </a:fld>
            <a:endParaRPr lang="en-US" altLang="en-US"/>
          </a:p>
        </p:txBody>
      </p:sp>
      <p:sp>
        <p:nvSpPr>
          <p:cNvPr id="131075" name="Rectangle 2"/>
          <p:cNvSpPr>
            <a:spLocks noGrp="1" noRot="1" noChangeAspect="1" noChangeArrowheads="1" noTextEdit="1"/>
          </p:cNvSpPr>
          <p:nvPr>
            <p:ph type="sldImg"/>
          </p:nvPr>
        </p:nvSpPr>
        <p:spPr>
          <a:xfrm>
            <a:off x="1262063" y="720725"/>
            <a:ext cx="4800600" cy="3600450"/>
          </a:xfrm>
          <a:ln/>
        </p:spPr>
      </p:sp>
      <p:sp>
        <p:nvSpPr>
          <p:cNvPr id="131076"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45290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defTabSz="966621"/>
            <a:fld id="{674BD0F4-875B-419D-A276-D4D99AD2FC43}" type="slidenum">
              <a:rPr lang="en-US" altLang="en-US"/>
              <a:pPr defTabSz="966621"/>
              <a:t>42</a:t>
            </a:fld>
            <a:endParaRPr lang="en-US" altLang="en-US"/>
          </a:p>
        </p:txBody>
      </p:sp>
      <p:sp>
        <p:nvSpPr>
          <p:cNvPr id="132099" name="Rectangle 2"/>
          <p:cNvSpPr>
            <a:spLocks noGrp="1" noRot="1" noChangeAspect="1" noChangeArrowheads="1" noTextEdit="1"/>
          </p:cNvSpPr>
          <p:nvPr>
            <p:ph type="sldImg"/>
          </p:nvPr>
        </p:nvSpPr>
        <p:spPr>
          <a:xfrm>
            <a:off x="1262063" y="720725"/>
            <a:ext cx="4800600" cy="3600450"/>
          </a:xfrm>
          <a:ln/>
        </p:spPr>
      </p:sp>
      <p:sp>
        <p:nvSpPr>
          <p:cNvPr id="132100"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45364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pPr defTabSz="966621"/>
            <a:fld id="{4D5C3BE3-E4F1-472B-BF68-85E21505A22B}" type="slidenum">
              <a:rPr lang="en-US" altLang="en-US"/>
              <a:pPr defTabSz="966621"/>
              <a:t>43</a:t>
            </a:fld>
            <a:endParaRPr lang="en-US" altLang="en-US"/>
          </a:p>
        </p:txBody>
      </p:sp>
      <p:sp>
        <p:nvSpPr>
          <p:cNvPr id="133123" name="Rectangle 2"/>
          <p:cNvSpPr>
            <a:spLocks noGrp="1" noRot="1" noChangeAspect="1" noChangeArrowheads="1" noTextEdit="1"/>
          </p:cNvSpPr>
          <p:nvPr>
            <p:ph type="sldImg"/>
          </p:nvPr>
        </p:nvSpPr>
        <p:spPr>
          <a:xfrm>
            <a:off x="1262063" y="720725"/>
            <a:ext cx="4800600" cy="3600450"/>
          </a:xfrm>
          <a:ln/>
        </p:spPr>
      </p:sp>
      <p:sp>
        <p:nvSpPr>
          <p:cNvPr id="5734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567" indent="-228567" eaLnBrk="1" hangingPunct="1">
              <a:defRPr/>
            </a:pPr>
            <a:endParaRPr lang="en-US" altLang="en-US" dirty="0"/>
          </a:p>
        </p:txBody>
      </p:sp>
    </p:spTree>
    <p:extLst>
      <p:ext uri="{BB962C8B-B14F-4D97-AF65-F5344CB8AC3E}">
        <p14:creationId xmlns:p14="http://schemas.microsoft.com/office/powerpoint/2010/main" val="2065155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a:p>
        </p:txBody>
      </p:sp>
      <p:sp>
        <p:nvSpPr>
          <p:cNvPr id="134148" name="Slide Number Placeholder 3"/>
          <p:cNvSpPr>
            <a:spLocks noGrp="1"/>
          </p:cNvSpPr>
          <p:nvPr>
            <p:ph type="sldNum" sz="quarter" idx="5"/>
          </p:nvPr>
        </p:nvSpPr>
        <p:spPr>
          <a:noFill/>
        </p:spPr>
        <p:txBody>
          <a:bodyPr/>
          <a:lstStyle/>
          <a:p>
            <a:pPr defTabSz="966621"/>
            <a:fld id="{565A0729-F1EA-4BD6-AFE5-B4728F320D04}" type="slidenum">
              <a:rPr lang="en-US" altLang="en-US"/>
              <a:pPr defTabSz="966621"/>
              <a:t>44</a:t>
            </a:fld>
            <a:endParaRPr lang="en-US" altLang="en-US"/>
          </a:p>
        </p:txBody>
      </p:sp>
    </p:spTree>
    <p:extLst>
      <p:ext uri="{BB962C8B-B14F-4D97-AF65-F5344CB8AC3E}">
        <p14:creationId xmlns:p14="http://schemas.microsoft.com/office/powerpoint/2010/main" val="415592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pPr defTabSz="966621"/>
            <a:fld id="{D701BE16-79FE-44B9-826E-CD05BB3D175A}" type="slidenum">
              <a:rPr lang="en-US" altLang="en-US"/>
              <a:pPr defTabSz="966621"/>
              <a:t>45</a:t>
            </a:fld>
            <a:endParaRPr lang="en-US" altLang="en-US"/>
          </a:p>
        </p:txBody>
      </p:sp>
      <p:sp>
        <p:nvSpPr>
          <p:cNvPr id="135171" name="Rectangle 2"/>
          <p:cNvSpPr>
            <a:spLocks noGrp="1" noRot="1" noChangeAspect="1" noChangeArrowheads="1" noTextEdit="1"/>
          </p:cNvSpPr>
          <p:nvPr>
            <p:ph type="sldImg"/>
          </p:nvPr>
        </p:nvSpPr>
        <p:spPr>
          <a:xfrm>
            <a:off x="1262063" y="720725"/>
            <a:ext cx="4800600" cy="3600450"/>
          </a:xfrm>
          <a:ln/>
        </p:spPr>
      </p:sp>
      <p:sp>
        <p:nvSpPr>
          <p:cNvPr id="135172"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65983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a:p>
        </p:txBody>
      </p:sp>
      <p:sp>
        <p:nvSpPr>
          <p:cNvPr id="117764" name="Slide Number Placeholder 3"/>
          <p:cNvSpPr>
            <a:spLocks noGrp="1"/>
          </p:cNvSpPr>
          <p:nvPr>
            <p:ph type="sldNum" sz="quarter" idx="5"/>
          </p:nvPr>
        </p:nvSpPr>
        <p:spPr>
          <a:noFill/>
        </p:spPr>
        <p:txBody>
          <a:bodyPr/>
          <a:lstStyle/>
          <a:p>
            <a:pPr defTabSz="966621"/>
            <a:fld id="{6BF63FAB-AE12-4425-84F4-A670B25F4200}" type="slidenum">
              <a:rPr lang="en-US" altLang="en-US"/>
              <a:pPr defTabSz="966621"/>
              <a:t>4</a:t>
            </a:fld>
            <a:endParaRPr lang="en-US" altLang="en-US"/>
          </a:p>
        </p:txBody>
      </p:sp>
    </p:spTree>
    <p:extLst>
      <p:ext uri="{BB962C8B-B14F-4D97-AF65-F5344CB8AC3E}">
        <p14:creationId xmlns:p14="http://schemas.microsoft.com/office/powerpoint/2010/main" val="2520947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pPr defTabSz="966621"/>
            <a:fld id="{C126874E-6816-45C0-88CF-747C899FD89C}" type="slidenum">
              <a:rPr lang="en-US" altLang="en-US"/>
              <a:pPr defTabSz="966621"/>
              <a:t>47</a:t>
            </a:fld>
            <a:endParaRPr lang="en-US" altLang="en-US"/>
          </a:p>
        </p:txBody>
      </p:sp>
      <p:sp>
        <p:nvSpPr>
          <p:cNvPr id="136195" name="Rectangle 2"/>
          <p:cNvSpPr>
            <a:spLocks noGrp="1" noRot="1" noChangeAspect="1" noChangeArrowheads="1" noTextEdit="1"/>
          </p:cNvSpPr>
          <p:nvPr>
            <p:ph type="sldImg"/>
          </p:nvPr>
        </p:nvSpPr>
        <p:spPr>
          <a:xfrm>
            <a:off x="1262063" y="720725"/>
            <a:ext cx="4800600" cy="3600450"/>
          </a:xfrm>
          <a:ln/>
        </p:spPr>
      </p:sp>
      <p:sp>
        <p:nvSpPr>
          <p:cNvPr id="136196"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417229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altLang="en-US"/>
          </a:p>
        </p:txBody>
      </p:sp>
      <p:sp>
        <p:nvSpPr>
          <p:cNvPr id="137220" name="Slide Number Placeholder 3"/>
          <p:cNvSpPr>
            <a:spLocks noGrp="1"/>
          </p:cNvSpPr>
          <p:nvPr>
            <p:ph type="sldNum" sz="quarter" idx="5"/>
          </p:nvPr>
        </p:nvSpPr>
        <p:spPr>
          <a:noFill/>
        </p:spPr>
        <p:txBody>
          <a:bodyPr/>
          <a:lstStyle/>
          <a:p>
            <a:pPr defTabSz="966621"/>
            <a:fld id="{1D79861A-A937-42E0-BC68-75A7BA7A4690}" type="slidenum">
              <a:rPr lang="en-US" altLang="en-US"/>
              <a:pPr defTabSz="966621"/>
              <a:t>49</a:t>
            </a:fld>
            <a:endParaRPr lang="en-US" altLang="en-US"/>
          </a:p>
        </p:txBody>
      </p:sp>
    </p:spTree>
    <p:extLst>
      <p:ext uri="{BB962C8B-B14F-4D97-AF65-F5344CB8AC3E}">
        <p14:creationId xmlns:p14="http://schemas.microsoft.com/office/powerpoint/2010/main" val="2050499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a:p>
        </p:txBody>
      </p:sp>
      <p:sp>
        <p:nvSpPr>
          <p:cNvPr id="138244" name="Slide Number Placeholder 3"/>
          <p:cNvSpPr>
            <a:spLocks noGrp="1"/>
          </p:cNvSpPr>
          <p:nvPr>
            <p:ph type="sldNum" sz="quarter" idx="5"/>
          </p:nvPr>
        </p:nvSpPr>
        <p:spPr>
          <a:noFill/>
        </p:spPr>
        <p:txBody>
          <a:bodyPr/>
          <a:lstStyle/>
          <a:p>
            <a:pPr defTabSz="966621"/>
            <a:fld id="{CC829B56-8245-4F52-91BC-255CE1F853FC}" type="slidenum">
              <a:rPr lang="en-US" altLang="en-US"/>
              <a:pPr defTabSz="966621"/>
              <a:t>52</a:t>
            </a:fld>
            <a:endParaRPr lang="en-US" altLang="en-US"/>
          </a:p>
        </p:txBody>
      </p:sp>
    </p:spTree>
    <p:extLst>
      <p:ext uri="{BB962C8B-B14F-4D97-AF65-F5344CB8AC3E}">
        <p14:creationId xmlns:p14="http://schemas.microsoft.com/office/powerpoint/2010/main" val="448667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altLang="en-US" dirty="0"/>
          </a:p>
        </p:txBody>
      </p:sp>
      <p:sp>
        <p:nvSpPr>
          <p:cNvPr id="139268" name="Slide Number Placeholder 3"/>
          <p:cNvSpPr>
            <a:spLocks noGrp="1"/>
          </p:cNvSpPr>
          <p:nvPr>
            <p:ph type="sldNum" sz="quarter" idx="5"/>
          </p:nvPr>
        </p:nvSpPr>
        <p:spPr>
          <a:noFill/>
        </p:spPr>
        <p:txBody>
          <a:bodyPr/>
          <a:lstStyle/>
          <a:p>
            <a:pPr defTabSz="966621"/>
            <a:fld id="{58F700E6-137E-44D0-8023-AEB87E98B48D}" type="slidenum">
              <a:rPr lang="en-US" altLang="en-US"/>
              <a:pPr defTabSz="966621"/>
              <a:t>65</a:t>
            </a:fld>
            <a:endParaRPr lang="en-US" altLang="en-US"/>
          </a:p>
        </p:txBody>
      </p:sp>
    </p:spTree>
    <p:extLst>
      <p:ext uri="{BB962C8B-B14F-4D97-AF65-F5344CB8AC3E}">
        <p14:creationId xmlns:p14="http://schemas.microsoft.com/office/powerpoint/2010/main" val="1058977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FFE9C7-C872-4A73-BFBE-4D1DAB8063B6}" type="slidenum">
              <a:rPr lang="en-US" altLang="en-US" smtClean="0"/>
              <a:pPr>
                <a:defRPr/>
              </a:pPr>
              <a:t>66</a:t>
            </a:fld>
            <a:endParaRPr lang="en-US" altLang="en-US"/>
          </a:p>
        </p:txBody>
      </p:sp>
    </p:spTree>
    <p:extLst>
      <p:ext uri="{BB962C8B-B14F-4D97-AF65-F5344CB8AC3E}">
        <p14:creationId xmlns:p14="http://schemas.microsoft.com/office/powerpoint/2010/main" val="3475061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FFE9C7-C872-4A73-BFBE-4D1DAB8063B6}" type="slidenum">
              <a:rPr lang="en-US" altLang="en-US" smtClean="0"/>
              <a:pPr>
                <a:defRPr/>
              </a:pPr>
              <a:t>67</a:t>
            </a:fld>
            <a:endParaRPr lang="en-US" altLang="en-US"/>
          </a:p>
        </p:txBody>
      </p:sp>
    </p:spTree>
    <p:extLst>
      <p:ext uri="{BB962C8B-B14F-4D97-AF65-F5344CB8AC3E}">
        <p14:creationId xmlns:p14="http://schemas.microsoft.com/office/powerpoint/2010/main" val="3781274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altLang="en-US" dirty="0"/>
          </a:p>
        </p:txBody>
      </p:sp>
      <p:sp>
        <p:nvSpPr>
          <p:cNvPr id="140292" name="Slide Number Placeholder 3"/>
          <p:cNvSpPr>
            <a:spLocks noGrp="1"/>
          </p:cNvSpPr>
          <p:nvPr>
            <p:ph type="sldNum" sz="quarter" idx="5"/>
          </p:nvPr>
        </p:nvSpPr>
        <p:spPr>
          <a:noFill/>
        </p:spPr>
        <p:txBody>
          <a:bodyPr/>
          <a:lstStyle/>
          <a:p>
            <a:pPr defTabSz="966621"/>
            <a:fld id="{07B0E70C-5E50-4CFE-B1F3-407FFB243C23}" type="slidenum">
              <a:rPr lang="en-US" altLang="en-US"/>
              <a:pPr defTabSz="966621"/>
              <a:t>68</a:t>
            </a:fld>
            <a:endParaRPr lang="en-US" altLang="en-US"/>
          </a:p>
        </p:txBody>
      </p:sp>
    </p:spTree>
    <p:extLst>
      <p:ext uri="{BB962C8B-B14F-4D97-AF65-F5344CB8AC3E}">
        <p14:creationId xmlns:p14="http://schemas.microsoft.com/office/powerpoint/2010/main" val="1111318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altLang="en-US" dirty="0"/>
          </a:p>
        </p:txBody>
      </p:sp>
      <p:sp>
        <p:nvSpPr>
          <p:cNvPr id="141316" name="Slide Number Placeholder 3"/>
          <p:cNvSpPr>
            <a:spLocks noGrp="1"/>
          </p:cNvSpPr>
          <p:nvPr>
            <p:ph type="sldNum" sz="quarter" idx="5"/>
          </p:nvPr>
        </p:nvSpPr>
        <p:spPr>
          <a:noFill/>
        </p:spPr>
        <p:txBody>
          <a:bodyPr/>
          <a:lstStyle/>
          <a:p>
            <a:pPr defTabSz="966621"/>
            <a:fld id="{D3050111-695A-4FE8-BC8C-ECD74733C2F9}" type="slidenum">
              <a:rPr lang="en-US" altLang="en-US"/>
              <a:pPr defTabSz="966621"/>
              <a:t>69</a:t>
            </a:fld>
            <a:endParaRPr lang="en-US" altLang="en-US"/>
          </a:p>
        </p:txBody>
      </p:sp>
    </p:spTree>
    <p:extLst>
      <p:ext uri="{BB962C8B-B14F-4D97-AF65-F5344CB8AC3E}">
        <p14:creationId xmlns:p14="http://schemas.microsoft.com/office/powerpoint/2010/main" val="3384242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66621"/>
            <a:fld id="{8914632F-6F56-4871-B872-BEE3FD5324FA}" type="slidenum">
              <a:rPr lang="en-US" altLang="en-US"/>
              <a:pPr defTabSz="966621"/>
              <a:t>76</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271004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a:p>
        </p:txBody>
      </p:sp>
      <p:sp>
        <p:nvSpPr>
          <p:cNvPr id="143364" name="Slide Number Placeholder 3"/>
          <p:cNvSpPr>
            <a:spLocks noGrp="1"/>
          </p:cNvSpPr>
          <p:nvPr>
            <p:ph type="sldNum" sz="quarter" idx="5"/>
          </p:nvPr>
        </p:nvSpPr>
        <p:spPr>
          <a:noFill/>
        </p:spPr>
        <p:txBody>
          <a:bodyPr/>
          <a:lstStyle/>
          <a:p>
            <a:pPr defTabSz="966621"/>
            <a:fld id="{3F7FC5A6-C7B8-4938-84C3-A7123557E720}" type="slidenum">
              <a:rPr lang="en-US" altLang="en-US"/>
              <a:pPr defTabSz="966621"/>
              <a:t>90</a:t>
            </a:fld>
            <a:endParaRPr lang="en-US" altLang="en-US"/>
          </a:p>
        </p:txBody>
      </p:sp>
    </p:spTree>
    <p:extLst>
      <p:ext uri="{BB962C8B-B14F-4D97-AF65-F5344CB8AC3E}">
        <p14:creationId xmlns:p14="http://schemas.microsoft.com/office/powerpoint/2010/main" val="282260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a:p>
        </p:txBody>
      </p:sp>
      <p:sp>
        <p:nvSpPr>
          <p:cNvPr id="118788" name="Slide Number Placeholder 3"/>
          <p:cNvSpPr>
            <a:spLocks noGrp="1"/>
          </p:cNvSpPr>
          <p:nvPr>
            <p:ph type="sldNum" sz="quarter" idx="5"/>
          </p:nvPr>
        </p:nvSpPr>
        <p:spPr>
          <a:noFill/>
        </p:spPr>
        <p:txBody>
          <a:bodyPr/>
          <a:lstStyle/>
          <a:p>
            <a:pPr defTabSz="966621"/>
            <a:fld id="{92954C79-159F-44E8-81AD-34C6900C01AD}" type="slidenum">
              <a:rPr lang="en-US" altLang="en-US"/>
              <a:pPr defTabSz="966621"/>
              <a:t>6</a:t>
            </a:fld>
            <a:endParaRPr lang="en-US" altLang="en-US"/>
          </a:p>
        </p:txBody>
      </p:sp>
    </p:spTree>
    <p:extLst>
      <p:ext uri="{BB962C8B-B14F-4D97-AF65-F5344CB8AC3E}">
        <p14:creationId xmlns:p14="http://schemas.microsoft.com/office/powerpoint/2010/main" val="227355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altLang="en-US"/>
          </a:p>
        </p:txBody>
      </p:sp>
      <p:sp>
        <p:nvSpPr>
          <p:cNvPr id="144388" name="Slide Number Placeholder 3"/>
          <p:cNvSpPr>
            <a:spLocks noGrp="1"/>
          </p:cNvSpPr>
          <p:nvPr>
            <p:ph type="sldNum" sz="quarter" idx="5"/>
          </p:nvPr>
        </p:nvSpPr>
        <p:spPr>
          <a:noFill/>
        </p:spPr>
        <p:txBody>
          <a:bodyPr/>
          <a:lstStyle/>
          <a:p>
            <a:pPr defTabSz="966621"/>
            <a:fld id="{4DFD0237-5160-464B-981C-94F2EDE3B89F}" type="slidenum">
              <a:rPr lang="en-US" altLang="en-US"/>
              <a:pPr defTabSz="966621"/>
              <a:t>92</a:t>
            </a:fld>
            <a:endParaRPr lang="en-US" altLang="en-US"/>
          </a:p>
        </p:txBody>
      </p:sp>
    </p:spTree>
    <p:extLst>
      <p:ext uri="{BB962C8B-B14F-4D97-AF65-F5344CB8AC3E}">
        <p14:creationId xmlns:p14="http://schemas.microsoft.com/office/powerpoint/2010/main" val="2566505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FFE9C7-C872-4A73-BFBE-4D1DAB8063B6}" type="slidenum">
              <a:rPr lang="en-US" altLang="en-US" smtClean="0"/>
              <a:pPr>
                <a:defRPr/>
              </a:pPr>
              <a:t>96</a:t>
            </a:fld>
            <a:endParaRPr lang="en-US" altLang="en-US"/>
          </a:p>
        </p:txBody>
      </p:sp>
    </p:spTree>
    <p:extLst>
      <p:ext uri="{BB962C8B-B14F-4D97-AF65-F5344CB8AC3E}">
        <p14:creationId xmlns:p14="http://schemas.microsoft.com/office/powerpoint/2010/main" val="1966013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altLang="en-US" smtClean="0"/>
          </a:p>
        </p:txBody>
      </p:sp>
      <p:sp>
        <p:nvSpPr>
          <p:cNvPr id="145412" name="Slide Number Placeholder 3"/>
          <p:cNvSpPr>
            <a:spLocks noGrp="1"/>
          </p:cNvSpPr>
          <p:nvPr>
            <p:ph type="sldNum" sz="quarter" idx="5"/>
          </p:nvPr>
        </p:nvSpPr>
        <p:spPr>
          <a:noFill/>
        </p:spPr>
        <p:txBody>
          <a:bodyPr/>
          <a:lstStyle/>
          <a:p>
            <a:pPr defTabSz="966621"/>
            <a:fld id="{DF537614-2FF0-4D0B-B133-6A9E619D6591}" type="slidenum">
              <a:rPr lang="en-US" altLang="en-US"/>
              <a:pPr defTabSz="966621"/>
              <a:t>97</a:t>
            </a:fld>
            <a:endParaRPr lang="en-US" altLang="en-US"/>
          </a:p>
        </p:txBody>
      </p:sp>
    </p:spTree>
    <p:extLst>
      <p:ext uri="{BB962C8B-B14F-4D97-AF65-F5344CB8AC3E}">
        <p14:creationId xmlns:p14="http://schemas.microsoft.com/office/powerpoint/2010/main" val="1944427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altLang="en-US"/>
          </a:p>
        </p:txBody>
      </p:sp>
      <p:sp>
        <p:nvSpPr>
          <p:cNvPr id="146436" name="Slide Number Placeholder 3"/>
          <p:cNvSpPr>
            <a:spLocks noGrp="1"/>
          </p:cNvSpPr>
          <p:nvPr>
            <p:ph type="sldNum" sz="quarter" idx="5"/>
          </p:nvPr>
        </p:nvSpPr>
        <p:spPr>
          <a:noFill/>
        </p:spPr>
        <p:txBody>
          <a:bodyPr/>
          <a:lstStyle/>
          <a:p>
            <a:pPr defTabSz="966621"/>
            <a:fld id="{13B8FD9F-7FB1-4EF9-8A08-2ADBF87C984F}" type="slidenum">
              <a:rPr lang="en-US" altLang="en-US"/>
              <a:pPr defTabSz="966621"/>
              <a:t>98</a:t>
            </a:fld>
            <a:endParaRPr lang="en-US" altLang="en-US"/>
          </a:p>
        </p:txBody>
      </p:sp>
    </p:spTree>
    <p:extLst>
      <p:ext uri="{BB962C8B-B14F-4D97-AF65-F5344CB8AC3E}">
        <p14:creationId xmlns:p14="http://schemas.microsoft.com/office/powerpoint/2010/main" val="3883787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altLang="en-US"/>
          </a:p>
        </p:txBody>
      </p:sp>
      <p:sp>
        <p:nvSpPr>
          <p:cNvPr id="147460" name="Slide Number Placeholder 3"/>
          <p:cNvSpPr>
            <a:spLocks noGrp="1"/>
          </p:cNvSpPr>
          <p:nvPr>
            <p:ph type="sldNum" sz="quarter" idx="5"/>
          </p:nvPr>
        </p:nvSpPr>
        <p:spPr>
          <a:noFill/>
        </p:spPr>
        <p:txBody>
          <a:bodyPr/>
          <a:lstStyle/>
          <a:p>
            <a:pPr defTabSz="966621"/>
            <a:fld id="{4170A5DD-06B2-418A-953E-82D1297D616B}" type="slidenum">
              <a:rPr lang="en-US" altLang="en-US"/>
              <a:pPr defTabSz="966621"/>
              <a:t>100</a:t>
            </a:fld>
            <a:endParaRPr lang="en-US" altLang="en-US"/>
          </a:p>
        </p:txBody>
      </p:sp>
    </p:spTree>
    <p:extLst>
      <p:ext uri="{BB962C8B-B14F-4D97-AF65-F5344CB8AC3E}">
        <p14:creationId xmlns:p14="http://schemas.microsoft.com/office/powerpoint/2010/main" val="4013805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altLang="en-US"/>
          </a:p>
        </p:txBody>
      </p:sp>
      <p:sp>
        <p:nvSpPr>
          <p:cNvPr id="148484" name="Slide Number Placeholder 3"/>
          <p:cNvSpPr>
            <a:spLocks noGrp="1"/>
          </p:cNvSpPr>
          <p:nvPr>
            <p:ph type="sldNum" sz="quarter" idx="5"/>
          </p:nvPr>
        </p:nvSpPr>
        <p:spPr>
          <a:noFill/>
        </p:spPr>
        <p:txBody>
          <a:bodyPr/>
          <a:lstStyle/>
          <a:p>
            <a:pPr defTabSz="966621"/>
            <a:fld id="{7F1CC19A-F8AB-4708-82C1-BD1F7ADA46BB}" type="slidenum">
              <a:rPr lang="en-US" altLang="en-US"/>
              <a:pPr defTabSz="966621"/>
              <a:t>102</a:t>
            </a:fld>
            <a:endParaRPr lang="en-US" altLang="en-US"/>
          </a:p>
        </p:txBody>
      </p:sp>
    </p:spTree>
    <p:extLst>
      <p:ext uri="{BB962C8B-B14F-4D97-AF65-F5344CB8AC3E}">
        <p14:creationId xmlns:p14="http://schemas.microsoft.com/office/powerpoint/2010/main" val="3847098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altLang="en-US"/>
          </a:p>
        </p:txBody>
      </p:sp>
      <p:sp>
        <p:nvSpPr>
          <p:cNvPr id="149508" name="Slide Number Placeholder 3"/>
          <p:cNvSpPr>
            <a:spLocks noGrp="1"/>
          </p:cNvSpPr>
          <p:nvPr>
            <p:ph type="sldNum" sz="quarter" idx="5"/>
          </p:nvPr>
        </p:nvSpPr>
        <p:spPr>
          <a:noFill/>
        </p:spPr>
        <p:txBody>
          <a:bodyPr/>
          <a:lstStyle/>
          <a:p>
            <a:pPr defTabSz="966621"/>
            <a:fld id="{48D64754-22B9-4C9B-B643-01FFB96AB9BE}" type="slidenum">
              <a:rPr lang="en-US" altLang="en-US"/>
              <a:pPr defTabSz="966621"/>
              <a:t>103</a:t>
            </a:fld>
            <a:endParaRPr lang="en-US" altLang="en-US"/>
          </a:p>
        </p:txBody>
      </p:sp>
    </p:spTree>
    <p:extLst>
      <p:ext uri="{BB962C8B-B14F-4D97-AF65-F5344CB8AC3E}">
        <p14:creationId xmlns:p14="http://schemas.microsoft.com/office/powerpoint/2010/main" val="3035325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34F8CC-AA1B-43EA-AF96-6A893FA640C4}" type="slidenum">
              <a:rPr lang="en-US" smtClean="0">
                <a:solidFill>
                  <a:prstClr val="black"/>
                </a:solidFill>
              </a:rPr>
              <a:pPr>
                <a:defRPr/>
              </a:pPr>
              <a:t>104</a:t>
            </a:fld>
            <a:endParaRPr lang="en-US" dirty="0">
              <a:solidFill>
                <a:prstClr val="black"/>
              </a:solidFill>
            </a:endParaRPr>
          </a:p>
        </p:txBody>
      </p:sp>
    </p:spTree>
    <p:extLst>
      <p:ext uri="{BB962C8B-B14F-4D97-AF65-F5344CB8AC3E}">
        <p14:creationId xmlns:p14="http://schemas.microsoft.com/office/powerpoint/2010/main" val="620935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34F8CC-AA1B-43EA-AF96-6A893FA640C4}" type="slidenum">
              <a:rPr lang="en-US" smtClean="0">
                <a:solidFill>
                  <a:prstClr val="black"/>
                </a:solidFill>
              </a:rPr>
              <a:pPr>
                <a:defRPr/>
              </a:pPr>
              <a:t>105</a:t>
            </a:fld>
            <a:endParaRPr lang="en-US" dirty="0">
              <a:solidFill>
                <a:prstClr val="black"/>
              </a:solidFill>
            </a:endParaRPr>
          </a:p>
        </p:txBody>
      </p:sp>
    </p:spTree>
    <p:extLst>
      <p:ext uri="{BB962C8B-B14F-4D97-AF65-F5344CB8AC3E}">
        <p14:creationId xmlns:p14="http://schemas.microsoft.com/office/powerpoint/2010/main" val="620935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altLang="en-US"/>
          </a:p>
        </p:txBody>
      </p:sp>
      <p:sp>
        <p:nvSpPr>
          <p:cNvPr id="150532" name="Slide Number Placeholder 3"/>
          <p:cNvSpPr>
            <a:spLocks noGrp="1"/>
          </p:cNvSpPr>
          <p:nvPr>
            <p:ph type="sldNum" sz="quarter" idx="5"/>
          </p:nvPr>
        </p:nvSpPr>
        <p:spPr>
          <a:noFill/>
        </p:spPr>
        <p:txBody>
          <a:bodyPr/>
          <a:lstStyle/>
          <a:p>
            <a:pPr defTabSz="966621"/>
            <a:fld id="{FC33A38F-E57D-40FC-B8AF-C3789507F36D}" type="slidenum">
              <a:rPr lang="en-US" altLang="en-US"/>
              <a:pPr defTabSz="966621"/>
              <a:t>106</a:t>
            </a:fld>
            <a:endParaRPr lang="en-US" altLang="en-US"/>
          </a:p>
        </p:txBody>
      </p:sp>
    </p:spTree>
    <p:extLst>
      <p:ext uri="{BB962C8B-B14F-4D97-AF65-F5344CB8AC3E}">
        <p14:creationId xmlns:p14="http://schemas.microsoft.com/office/powerpoint/2010/main" val="364733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defTabSz="966621"/>
            <a:fld id="{66C4D509-0ADA-46C9-9A09-32698309439D}" type="slidenum">
              <a:rPr lang="en-US" altLang="en-US"/>
              <a:pPr defTabSz="966621"/>
              <a:t>8</a:t>
            </a:fld>
            <a:endParaRPr lang="en-US" altLang="en-US"/>
          </a:p>
        </p:txBody>
      </p:sp>
      <p:sp>
        <p:nvSpPr>
          <p:cNvPr id="119811" name="Rectangle 2"/>
          <p:cNvSpPr>
            <a:spLocks noGrp="1" noRot="1" noChangeAspect="1" noChangeArrowheads="1" noTextEdit="1"/>
          </p:cNvSpPr>
          <p:nvPr>
            <p:ph type="sldImg"/>
          </p:nvPr>
        </p:nvSpPr>
        <p:spPr>
          <a:xfrm>
            <a:off x="1257300" y="720725"/>
            <a:ext cx="4800600" cy="3600450"/>
          </a:xfrm>
          <a:ln/>
        </p:spPr>
      </p:sp>
      <p:sp>
        <p:nvSpPr>
          <p:cNvPr id="11981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927697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altLang="en-US"/>
          </a:p>
        </p:txBody>
      </p:sp>
      <p:sp>
        <p:nvSpPr>
          <p:cNvPr id="151556" name="Slide Number Placeholder 3"/>
          <p:cNvSpPr>
            <a:spLocks noGrp="1"/>
          </p:cNvSpPr>
          <p:nvPr>
            <p:ph type="sldNum" sz="quarter" idx="5"/>
          </p:nvPr>
        </p:nvSpPr>
        <p:spPr>
          <a:noFill/>
        </p:spPr>
        <p:txBody>
          <a:bodyPr/>
          <a:lstStyle/>
          <a:p>
            <a:pPr defTabSz="966621"/>
            <a:fld id="{BAE055C2-6C68-43CA-B4E9-229CE3E365B8}" type="slidenum">
              <a:rPr lang="en-US" altLang="en-US"/>
              <a:pPr defTabSz="966621"/>
              <a:t>112</a:t>
            </a:fld>
            <a:endParaRPr lang="en-US" altLang="en-US"/>
          </a:p>
        </p:txBody>
      </p:sp>
    </p:spTree>
    <p:extLst>
      <p:ext uri="{BB962C8B-B14F-4D97-AF65-F5344CB8AC3E}">
        <p14:creationId xmlns:p14="http://schemas.microsoft.com/office/powerpoint/2010/main" val="3315797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altLang="en-US"/>
          </a:p>
        </p:txBody>
      </p:sp>
      <p:sp>
        <p:nvSpPr>
          <p:cNvPr id="152580" name="Slide Number Placeholder 3"/>
          <p:cNvSpPr>
            <a:spLocks noGrp="1"/>
          </p:cNvSpPr>
          <p:nvPr>
            <p:ph type="sldNum" sz="quarter" idx="5"/>
          </p:nvPr>
        </p:nvSpPr>
        <p:spPr>
          <a:noFill/>
        </p:spPr>
        <p:txBody>
          <a:bodyPr/>
          <a:lstStyle/>
          <a:p>
            <a:pPr defTabSz="966621"/>
            <a:fld id="{41727021-E200-43C8-83F1-D5CF6291FA66}" type="slidenum">
              <a:rPr lang="en-US" altLang="en-US"/>
              <a:pPr defTabSz="966621"/>
              <a:t>113</a:t>
            </a:fld>
            <a:endParaRPr lang="en-US" altLang="en-US"/>
          </a:p>
        </p:txBody>
      </p:sp>
    </p:spTree>
    <p:extLst>
      <p:ext uri="{BB962C8B-B14F-4D97-AF65-F5344CB8AC3E}">
        <p14:creationId xmlns:p14="http://schemas.microsoft.com/office/powerpoint/2010/main" val="3504535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pPr defTabSz="966621"/>
            <a:fld id="{AA94DFF3-3757-494E-A66F-1F5A2FD5372B}" type="slidenum">
              <a:rPr lang="en-US" altLang="en-US"/>
              <a:pPr defTabSz="966621"/>
              <a:t>115</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88334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pPr defTabSz="966621"/>
            <a:fld id="{99CE4916-C2B3-41DC-B576-0A82CA68B2E1}" type="slidenum">
              <a:rPr lang="en-US" altLang="en-US"/>
              <a:pPr defTabSz="966621"/>
              <a:t>26</a:t>
            </a:fld>
            <a:endParaRPr lang="en-US" altLang="en-US"/>
          </a:p>
        </p:txBody>
      </p:sp>
      <p:sp>
        <p:nvSpPr>
          <p:cNvPr id="120835" name="Rectangle 2"/>
          <p:cNvSpPr>
            <a:spLocks noGrp="1" noRot="1" noChangeAspect="1" noChangeArrowheads="1" noTextEdit="1"/>
          </p:cNvSpPr>
          <p:nvPr>
            <p:ph type="sldImg"/>
          </p:nvPr>
        </p:nvSpPr>
        <p:spPr>
          <a:xfrm>
            <a:off x="1262063" y="720725"/>
            <a:ext cx="4800600" cy="3600450"/>
          </a:xfrm>
          <a:ln/>
        </p:spPr>
      </p:sp>
      <p:sp>
        <p:nvSpPr>
          <p:cNvPr id="120836" name="Rectangle 3"/>
          <p:cNvSpPr>
            <a:spLocks noGrp="1" noChangeArrowheads="1"/>
          </p:cNvSpPr>
          <p:nvPr>
            <p:ph type="body" idx="1"/>
          </p:nvPr>
        </p:nvSpPr>
        <p:spPr>
          <a:noFill/>
          <a:ln/>
        </p:spPr>
        <p:txBody>
          <a:bodyPr/>
          <a:lstStyle/>
          <a:p>
            <a:pPr eaLnBrk="1" hangingPunct="1">
              <a:lnSpc>
                <a:spcPct val="90000"/>
              </a:lnSpc>
            </a:pPr>
            <a:endParaRPr lang="en-US" altLang="en-US"/>
          </a:p>
        </p:txBody>
      </p:sp>
    </p:spTree>
    <p:extLst>
      <p:ext uri="{BB962C8B-B14F-4D97-AF65-F5344CB8AC3E}">
        <p14:creationId xmlns:p14="http://schemas.microsoft.com/office/powerpoint/2010/main" val="939003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pPr defTabSz="966621"/>
            <a:fld id="{0B54E67F-D999-4D2A-9060-BC0447814D50}" type="slidenum">
              <a:rPr lang="en-US" altLang="en-US"/>
              <a:pPr defTabSz="966621"/>
              <a:t>27</a:t>
            </a:fld>
            <a:endParaRPr lang="en-US" altLang="en-US"/>
          </a:p>
        </p:txBody>
      </p:sp>
      <p:sp>
        <p:nvSpPr>
          <p:cNvPr id="121859" name="Rectangle 2"/>
          <p:cNvSpPr>
            <a:spLocks noGrp="1" noRot="1" noChangeAspect="1" noChangeArrowheads="1" noTextEdit="1"/>
          </p:cNvSpPr>
          <p:nvPr>
            <p:ph type="sldImg"/>
          </p:nvPr>
        </p:nvSpPr>
        <p:spPr>
          <a:xfrm>
            <a:off x="1262063" y="720725"/>
            <a:ext cx="4800600" cy="3600450"/>
          </a:xfrm>
          <a:ln/>
        </p:spPr>
      </p:sp>
      <p:sp>
        <p:nvSpPr>
          <p:cNvPr id="121860" name="Rectangle 3"/>
          <p:cNvSpPr>
            <a:spLocks noGrp="1" noChangeArrowheads="1"/>
          </p:cNvSpPr>
          <p:nvPr>
            <p:ph type="body" idx="1"/>
          </p:nvPr>
        </p:nvSpPr>
        <p:spPr>
          <a:noFill/>
          <a:ln/>
        </p:spPr>
        <p:txBody>
          <a:bodyPr/>
          <a:lstStyle/>
          <a:p>
            <a:pPr eaLnBrk="1" hangingPunct="1"/>
            <a:endParaRPr lang="en-US" altLang="en-US" sz="1000"/>
          </a:p>
        </p:txBody>
      </p:sp>
    </p:spTree>
    <p:extLst>
      <p:ext uri="{BB962C8B-B14F-4D97-AF65-F5344CB8AC3E}">
        <p14:creationId xmlns:p14="http://schemas.microsoft.com/office/powerpoint/2010/main" val="322329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pPr defTabSz="966621"/>
            <a:fld id="{0172479C-B518-4C1A-A2B0-FEC611635ACF}" type="slidenum">
              <a:rPr lang="en-US" altLang="en-US"/>
              <a:pPr defTabSz="966621"/>
              <a:t>28</a:t>
            </a:fld>
            <a:endParaRPr lang="en-US" altLang="en-US"/>
          </a:p>
        </p:txBody>
      </p:sp>
      <p:sp>
        <p:nvSpPr>
          <p:cNvPr id="122883" name="Rectangle 2"/>
          <p:cNvSpPr>
            <a:spLocks noGrp="1" noRot="1" noChangeAspect="1" noChangeArrowheads="1" noTextEdit="1"/>
          </p:cNvSpPr>
          <p:nvPr>
            <p:ph type="sldImg"/>
          </p:nvPr>
        </p:nvSpPr>
        <p:spPr>
          <a:xfrm>
            <a:off x="1262063" y="720725"/>
            <a:ext cx="4800600" cy="3600450"/>
          </a:xfrm>
          <a:ln/>
        </p:spPr>
      </p:sp>
      <p:sp>
        <p:nvSpPr>
          <p:cNvPr id="122884" name="Rectangle 3"/>
          <p:cNvSpPr>
            <a:spLocks noGrp="1" noChangeArrowheads="1"/>
          </p:cNvSpPr>
          <p:nvPr>
            <p:ph type="body" idx="1"/>
          </p:nvPr>
        </p:nvSpPr>
        <p:spPr>
          <a:noFill/>
          <a:ln/>
        </p:spPr>
        <p:txBody>
          <a:bodyPr/>
          <a:lstStyle/>
          <a:p>
            <a:pPr eaLnBrk="1" hangingPunct="1"/>
            <a:endParaRPr lang="en-US" altLang="en-US" sz="1000"/>
          </a:p>
        </p:txBody>
      </p:sp>
    </p:spTree>
    <p:extLst>
      <p:ext uri="{BB962C8B-B14F-4D97-AF65-F5344CB8AC3E}">
        <p14:creationId xmlns:p14="http://schemas.microsoft.com/office/powerpoint/2010/main" val="220628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a:p>
        </p:txBody>
      </p:sp>
      <p:sp>
        <p:nvSpPr>
          <p:cNvPr id="123908" name="Slide Number Placeholder 3"/>
          <p:cNvSpPr>
            <a:spLocks noGrp="1"/>
          </p:cNvSpPr>
          <p:nvPr>
            <p:ph type="sldNum" sz="quarter" idx="5"/>
          </p:nvPr>
        </p:nvSpPr>
        <p:spPr>
          <a:noFill/>
        </p:spPr>
        <p:txBody>
          <a:bodyPr/>
          <a:lstStyle/>
          <a:p>
            <a:pPr defTabSz="966621"/>
            <a:fld id="{EFB247FB-74DF-48D1-867D-A08610EB5728}" type="slidenum">
              <a:rPr lang="en-US" altLang="en-US"/>
              <a:pPr defTabSz="966621"/>
              <a:t>30</a:t>
            </a:fld>
            <a:endParaRPr lang="en-US" altLang="en-US"/>
          </a:p>
        </p:txBody>
      </p:sp>
    </p:spTree>
    <p:extLst>
      <p:ext uri="{BB962C8B-B14F-4D97-AF65-F5344CB8AC3E}">
        <p14:creationId xmlns:p14="http://schemas.microsoft.com/office/powerpoint/2010/main" val="2735459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66621"/>
            <a:fld id="{6404C9C9-3780-4ED7-867C-D5EB6C236244}" type="slidenum">
              <a:rPr lang="en-US" altLang="en-US"/>
              <a:pPr defTabSz="966621"/>
              <a:t>32</a:t>
            </a:fld>
            <a:endParaRPr lang="en-US" altLang="en-US"/>
          </a:p>
        </p:txBody>
      </p:sp>
      <p:sp>
        <p:nvSpPr>
          <p:cNvPr id="124931" name="Rectangle 2"/>
          <p:cNvSpPr>
            <a:spLocks noGrp="1" noRot="1" noChangeAspect="1" noChangeArrowheads="1" noTextEdit="1"/>
          </p:cNvSpPr>
          <p:nvPr>
            <p:ph type="sldImg"/>
          </p:nvPr>
        </p:nvSpPr>
        <p:spPr>
          <a:xfrm>
            <a:off x="1262063" y="720725"/>
            <a:ext cx="4800600" cy="3600450"/>
          </a:xfrm>
          <a:ln/>
        </p:spPr>
      </p:sp>
      <p:sp>
        <p:nvSpPr>
          <p:cNvPr id="124932"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60560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FED2FA7-8467-489E-9CE7-90808167BEAA}"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954EB84-9AC3-4E3C-8550-2DFC74005038}"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304800"/>
            <a:ext cx="18478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304800"/>
            <a:ext cx="53911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E49A413-AC83-4429-AE65-FA343F28E806}"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434487485"/>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1309411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4978251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8973928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234118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80650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2105206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824491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0A5EC5F-0C38-4598-BD0E-63A7BFDB0AE0}"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96436243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096807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952485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A8B41EDB-7E71-45F0-8547-43D8E65A9C2C}" type="datetimeFigureOut">
              <a:rPr lang="en-US" smtClean="0">
                <a:solidFill>
                  <a:srgbClr val="273C56"/>
                </a:solidFill>
              </a:rPr>
              <a:pPr/>
              <a:t>11/13/2016</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179274687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E6A8BC0-3808-47AE-81CD-C6E13FC488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82C203C7-D974-4A8B-9DA0-76CC8FECA093}"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EA12851C-E46C-4203-A5F1-08787D9F228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5D6C2B1-D168-4562-9346-D1DDA5EEE95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2A9E363-9132-45AB-B3F1-E26E36BA75F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E855BD8-A20A-4C4A-9857-C6ABCB557511}"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29D98AA-8E60-4B3D-AA71-E770D8D90E97}"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04800"/>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4000" y="1752600"/>
            <a:ext cx="7391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696200" y="6248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Arial" charset="0"/>
              </a:defRPr>
            </a:lvl1pPr>
          </a:lstStyle>
          <a:p>
            <a:pPr>
              <a:defRPr/>
            </a:pPr>
            <a:fld id="{BCABE816-1C48-4F73-906F-D18444A21A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print"/>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eaLnBrk="1" fontAlgn="auto" hangingPunct="1">
              <a:spcBef>
                <a:spcPts val="0"/>
              </a:spcBef>
              <a:spcAft>
                <a:spcPts val="0"/>
              </a:spcAft>
            </a:pPr>
            <a:fld id="{A8B41EDB-7E71-45F0-8547-43D8E65A9C2C}" type="datetimeFigureOut">
              <a:rPr lang="en-US" smtClean="0">
                <a:solidFill>
                  <a:srgbClr val="273C56"/>
                </a:solidFill>
              </a:rPr>
              <a:pPr eaLnBrk="1" fontAlgn="auto" hangingPunct="1">
                <a:spcBef>
                  <a:spcPts val="0"/>
                </a:spcBef>
                <a:spcAft>
                  <a:spcPts val="0"/>
                </a:spcAft>
              </a:pPr>
              <a:t>11/13/2016</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eaLnBrk="1" fontAlgn="auto" hangingPunct="1">
              <a:spcBef>
                <a:spcPts val="0"/>
              </a:spcBef>
              <a:spcAft>
                <a:spcPts val="0"/>
              </a:spcAft>
            </a:pPr>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eaLnBrk="1" fontAlgn="auto" hangingPunct="1">
              <a:spcBef>
                <a:spcPts val="0"/>
              </a:spcBef>
              <a:spcAft>
                <a:spcPts val="0"/>
              </a:spcAft>
            </a:pPr>
            <a:fld id="{D19005DA-CEE5-436F-90EC-A6CF95D96852}" type="slidenum">
              <a:rPr lang="en-US" smtClean="0">
                <a:solidFill>
                  <a:srgbClr val="273C56"/>
                </a:solidFill>
              </a:rPr>
              <a:pPr eaLnBrk="1" fontAlgn="auto" hangingPunct="1">
                <a:spcBef>
                  <a:spcPts val="0"/>
                </a:spcBef>
                <a:spcAft>
                  <a:spcPts val="0"/>
                </a:spcAft>
              </a:pPr>
              <a:t>‹#›</a:t>
            </a:fld>
            <a:endParaRPr lang="en-US" dirty="0">
              <a:solidFill>
                <a:srgbClr val="273C56"/>
              </a:solidFill>
            </a:endParaRPr>
          </a:p>
        </p:txBody>
      </p:sp>
    </p:spTree>
    <p:extLst>
      <p:ext uri="{BB962C8B-B14F-4D97-AF65-F5344CB8AC3E}">
        <p14:creationId xmlns:p14="http://schemas.microsoft.com/office/powerpoint/2010/main" val="10198848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ipo.int/pct/en/texts/articles/a64.ht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piperpat.co.nz/europe/ea.html" TargetMode="External"/><Relationship Id="rId2" Type="http://schemas.openxmlformats.org/officeDocument/2006/relationships/hyperlink" Target="http://www.european-patent-office.org/" TargetMode="External"/><Relationship Id="rId1" Type="http://schemas.openxmlformats.org/officeDocument/2006/relationships/slideLayout" Target="../slideLayouts/slideLayout2.xml"/><Relationship Id="rId5" Type="http://schemas.openxmlformats.org/officeDocument/2006/relationships/hyperlink" Target="http://www.gpa.co.za/english/africa/oapi.htm" TargetMode="External"/><Relationship Id="rId4" Type="http://schemas.openxmlformats.org/officeDocument/2006/relationships/hyperlink" Target="http://www.aripo.wipo.net/"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unified-patent-court.or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wipo.int/"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wipo.org/"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2"/>
          <p:cNvSpPr>
            <a:spLocks noGrp="1"/>
          </p:cNvSpPr>
          <p:nvPr>
            <p:ph type="sldNum" sz="quarter" idx="11"/>
          </p:nvPr>
        </p:nvSpPr>
        <p:spPr>
          <a:noFill/>
        </p:spPr>
        <p:txBody>
          <a:bodyPr/>
          <a:lstStyle/>
          <a:p>
            <a:fld id="{871D9158-09BD-4EFD-8316-2500D760AC31}" type="slidenum">
              <a:rPr lang="en-US" altLang="en-US"/>
              <a:pPr/>
              <a:t>1</a:t>
            </a:fld>
            <a:endParaRPr lang="en-US" altLang="en-US"/>
          </a:p>
        </p:txBody>
      </p:sp>
      <p:sp>
        <p:nvSpPr>
          <p:cNvPr id="2051" name="Text Box 2"/>
          <p:cNvSpPr txBox="1">
            <a:spLocks noChangeArrowheads="1"/>
          </p:cNvSpPr>
          <p:nvPr/>
        </p:nvSpPr>
        <p:spPr bwMode="auto">
          <a:xfrm>
            <a:off x="1752600" y="838200"/>
            <a:ext cx="6781800" cy="823913"/>
          </a:xfrm>
          <a:prstGeom prst="rect">
            <a:avLst/>
          </a:prstGeom>
          <a:noFill/>
          <a:ln w="41275">
            <a:noFill/>
            <a:miter lim="800000"/>
            <a:headEnd/>
            <a:tailEnd/>
          </a:ln>
        </p:spPr>
        <p:txBody>
          <a:bodyPr>
            <a:spAutoFit/>
          </a:bodyPr>
          <a:lstStyle/>
          <a:p>
            <a:pPr algn="ctr" eaLnBrk="1" hangingPunct="1">
              <a:spcBef>
                <a:spcPct val="20000"/>
              </a:spcBef>
            </a:pPr>
            <a:r>
              <a:rPr lang="en-US" altLang="en-US" sz="4800" b="0">
                <a:solidFill>
                  <a:srgbClr val="000000"/>
                </a:solidFill>
                <a:latin typeface="Arial" charset="0"/>
              </a:rPr>
              <a:t>PATENT LAW</a:t>
            </a:r>
          </a:p>
        </p:txBody>
      </p:sp>
      <p:sp>
        <p:nvSpPr>
          <p:cNvPr id="2052" name="Text Box 3"/>
          <p:cNvSpPr txBox="1">
            <a:spLocks noChangeArrowheads="1"/>
          </p:cNvSpPr>
          <p:nvPr/>
        </p:nvSpPr>
        <p:spPr bwMode="auto">
          <a:xfrm>
            <a:off x="3429000" y="2209800"/>
            <a:ext cx="3111500" cy="579438"/>
          </a:xfrm>
          <a:prstGeom prst="rect">
            <a:avLst/>
          </a:prstGeom>
          <a:noFill/>
          <a:ln w="41275">
            <a:noFill/>
            <a:miter lim="800000"/>
            <a:headEnd/>
            <a:tailEnd/>
          </a:ln>
        </p:spPr>
        <p:txBody>
          <a:bodyPr>
            <a:spAutoFit/>
          </a:bodyPr>
          <a:lstStyle/>
          <a:p>
            <a:pPr algn="ctr" eaLnBrk="1" hangingPunct="1">
              <a:spcBef>
                <a:spcPct val="20000"/>
              </a:spcBef>
            </a:pPr>
            <a:r>
              <a:rPr lang="en-US" altLang="en-US" sz="3200" b="0">
                <a:solidFill>
                  <a:srgbClr val="000000"/>
                </a:solidFill>
              </a:rPr>
              <a:t>Tim Clise</a:t>
            </a:r>
          </a:p>
        </p:txBody>
      </p:sp>
      <p:sp>
        <p:nvSpPr>
          <p:cNvPr id="2053" name="Text Box 4"/>
          <p:cNvSpPr txBox="1">
            <a:spLocks noChangeArrowheads="1"/>
          </p:cNvSpPr>
          <p:nvPr/>
        </p:nvSpPr>
        <p:spPr bwMode="auto">
          <a:xfrm>
            <a:off x="1828800" y="3505200"/>
            <a:ext cx="6553200" cy="2505075"/>
          </a:xfrm>
          <a:prstGeom prst="rect">
            <a:avLst/>
          </a:prstGeom>
          <a:noFill/>
          <a:ln w="41275">
            <a:noFill/>
            <a:miter lim="800000"/>
            <a:headEnd/>
            <a:tailEnd/>
          </a:ln>
        </p:spPr>
        <p:txBody>
          <a:bodyPr>
            <a:spAutoFit/>
          </a:bodyPr>
          <a:lstStyle/>
          <a:p>
            <a:pPr algn="ctr" eaLnBrk="1" hangingPunct="1">
              <a:spcBef>
                <a:spcPct val="20000"/>
              </a:spcBef>
            </a:pPr>
            <a:r>
              <a:rPr lang="en-US" altLang="en-US" sz="3200" b="0">
                <a:solidFill>
                  <a:srgbClr val="0000FF"/>
                </a:solidFill>
              </a:rPr>
              <a:t>CLASS 13</a:t>
            </a:r>
          </a:p>
          <a:p>
            <a:pPr algn="ctr" eaLnBrk="1" hangingPunct="1">
              <a:spcBef>
                <a:spcPct val="20000"/>
              </a:spcBef>
            </a:pPr>
            <a:endParaRPr lang="en-US" altLang="en-US" sz="3200" b="0">
              <a:solidFill>
                <a:srgbClr val="000000"/>
              </a:solidFill>
            </a:endParaRPr>
          </a:p>
          <a:p>
            <a:pPr algn="ctr" eaLnBrk="1" hangingPunct="1">
              <a:spcBef>
                <a:spcPct val="20000"/>
              </a:spcBef>
            </a:pPr>
            <a:r>
              <a:rPr lang="en-US" altLang="en-US">
                <a:solidFill>
                  <a:srgbClr val="000000"/>
                </a:solidFill>
              </a:rPr>
              <a:t>International Prosecution;</a:t>
            </a:r>
          </a:p>
          <a:p>
            <a:pPr algn="ctr" eaLnBrk="1" hangingPunct="1">
              <a:spcBef>
                <a:spcPct val="20000"/>
              </a:spcBef>
            </a:pPr>
            <a:r>
              <a:rPr lang="en-US" altLang="en-US">
                <a:solidFill>
                  <a:srgbClr val="000000"/>
                </a:solidFill>
              </a:rPr>
              <a:t>Post Grant Procedures</a:t>
            </a:r>
          </a:p>
          <a:p>
            <a:pPr algn="ctr" eaLnBrk="1" hangingPunct="1">
              <a:spcBef>
                <a:spcPct val="20000"/>
              </a:spcBef>
            </a:pPr>
            <a:endParaRPr lang="en-US" altLang="en-US">
              <a:solidFill>
                <a:srgbClr val="0000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p>
            <a:fld id="{BB369EE0-C0A2-4238-BB72-CCC7D25CEE2E}" type="slidenum">
              <a:rPr lang="en-US" altLang="en-US"/>
              <a:pPr/>
              <a:t>10</a:t>
            </a:fld>
            <a:endParaRPr lang="en-US" altLang="en-US"/>
          </a:p>
        </p:txBody>
      </p:sp>
      <p:sp>
        <p:nvSpPr>
          <p:cNvPr id="11267" name="Rectangle 2"/>
          <p:cNvSpPr>
            <a:spLocks noGrp="1" noChangeArrowheads="1"/>
          </p:cNvSpPr>
          <p:nvPr>
            <p:ph type="title"/>
          </p:nvPr>
        </p:nvSpPr>
        <p:spPr/>
        <p:txBody>
          <a:bodyPr/>
          <a:lstStyle/>
          <a:p>
            <a:pPr eaLnBrk="1" hangingPunct="1"/>
            <a:r>
              <a:rPr lang="en-US" altLang="en-US" sz="4000" smtClean="0"/>
              <a:t>If no U.S. patent application </a:t>
            </a:r>
            <a:br>
              <a:rPr lang="en-US" altLang="en-US" sz="4000" smtClean="0"/>
            </a:br>
            <a:r>
              <a:rPr lang="en-US" altLang="en-US" sz="4000" smtClean="0"/>
              <a:t>is on file</a:t>
            </a:r>
          </a:p>
        </p:txBody>
      </p:sp>
      <p:sp>
        <p:nvSpPr>
          <p:cNvPr id="11268" name="Rectangle 3"/>
          <p:cNvSpPr>
            <a:spLocks noGrp="1" noChangeArrowheads="1"/>
          </p:cNvSpPr>
          <p:nvPr>
            <p:ph type="body" idx="1"/>
          </p:nvPr>
        </p:nvSpPr>
        <p:spPr/>
        <p:txBody>
          <a:bodyPr/>
          <a:lstStyle/>
          <a:p>
            <a:pPr eaLnBrk="1" hangingPunct="1"/>
            <a:r>
              <a:rPr lang="en-US" altLang="en-US" smtClean="0"/>
              <a:t>Patent lawyer submits petition together with legible copy of material upon which a license is desired; then:</a:t>
            </a:r>
          </a:p>
          <a:p>
            <a:pPr eaLnBrk="1" hangingPunct="1"/>
            <a:r>
              <a:rPr lang="en-US" altLang="en-US" smtClean="0"/>
              <a:t>When export license is granted (weeks or months), copy of material submitted represents scope of the information which can be the subject of a foreign patent application.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mtClean="0"/>
              <a:t>Inter Partes Review</a:t>
            </a:r>
          </a:p>
        </p:txBody>
      </p:sp>
      <p:sp>
        <p:nvSpPr>
          <p:cNvPr id="101379" name="Content Placeholder 2"/>
          <p:cNvSpPr>
            <a:spLocks noGrp="1"/>
          </p:cNvSpPr>
          <p:nvPr>
            <p:ph idx="1"/>
          </p:nvPr>
        </p:nvSpPr>
        <p:spPr/>
        <p:txBody>
          <a:bodyPr/>
          <a:lstStyle/>
          <a:p>
            <a:pPr>
              <a:spcAft>
                <a:spcPts val="600"/>
              </a:spcAft>
            </a:pPr>
            <a:r>
              <a:rPr lang="en-US" altLang="en-US" sz="2400" dirty="0" smtClean="0"/>
              <a:t>Available to any third party who is not the patent owner</a:t>
            </a:r>
          </a:p>
          <a:p>
            <a:pPr>
              <a:spcAft>
                <a:spcPts val="600"/>
              </a:spcAft>
            </a:pPr>
            <a:r>
              <a:rPr lang="en-US" altLang="en-US" sz="2400" b="1" dirty="0" smtClean="0"/>
              <a:t>Burden of proof </a:t>
            </a:r>
            <a:r>
              <a:rPr lang="en-US" altLang="en-US" sz="2400" dirty="0" smtClean="0"/>
              <a:t>– petitioner must prove </a:t>
            </a:r>
            <a:r>
              <a:rPr lang="en-US" altLang="en-US" sz="2400" dirty="0" err="1" smtClean="0"/>
              <a:t>unpatentability</a:t>
            </a:r>
            <a:r>
              <a:rPr lang="en-US" altLang="en-US" sz="2400" dirty="0" smtClean="0"/>
              <a:t> by a preponderance of the evidence</a:t>
            </a:r>
          </a:p>
          <a:p>
            <a:pPr>
              <a:spcAft>
                <a:spcPts val="600"/>
              </a:spcAft>
            </a:pPr>
            <a:r>
              <a:rPr lang="en-US" altLang="en-US" sz="2400" b="1" dirty="0" smtClean="0"/>
              <a:t>Threshold</a:t>
            </a:r>
            <a:r>
              <a:rPr lang="en-US" altLang="en-US" sz="2400" dirty="0" smtClean="0"/>
              <a:t> – a reasonable likelihood that the petitioner would prevail with respect to at least 1 of the claims challenged in the petition</a:t>
            </a:r>
          </a:p>
          <a:p>
            <a:pPr>
              <a:spcAft>
                <a:spcPts val="600"/>
              </a:spcAft>
            </a:pPr>
            <a:r>
              <a:rPr lang="en-US" altLang="en-US" sz="2400" dirty="0" smtClean="0"/>
              <a:t>Appealable only to the Federal Circuit</a:t>
            </a:r>
          </a:p>
          <a:p>
            <a:endParaRPr lang="en-US" altLang="en-US" sz="2400" dirty="0" smtClean="0"/>
          </a:p>
        </p:txBody>
      </p:sp>
      <p:sp>
        <p:nvSpPr>
          <p:cNvPr id="101380" name="Slide Number Placeholder 3"/>
          <p:cNvSpPr>
            <a:spLocks noGrp="1"/>
          </p:cNvSpPr>
          <p:nvPr>
            <p:ph type="sldNum" sz="quarter" idx="11"/>
          </p:nvPr>
        </p:nvSpPr>
        <p:spPr>
          <a:xfrm>
            <a:off x="8077200" y="6400800"/>
            <a:ext cx="1295400" cy="457200"/>
          </a:xfrm>
          <a:noFill/>
        </p:spPr>
        <p:txBody>
          <a:bodyPr/>
          <a:lstStyle/>
          <a:p>
            <a:pPr algn="ctr"/>
            <a:fld id="{AAFD59B4-4655-4598-BCFD-C7C1810901FC}" type="slidenum">
              <a:rPr lang="en-US" altLang="en-US"/>
              <a:pPr algn="ctr"/>
              <a:t>100</a:t>
            </a:fld>
            <a:endParaRPr lang="en-US" alt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mtClean="0"/>
              <a:t>Inter Partes Review</a:t>
            </a:r>
          </a:p>
        </p:txBody>
      </p:sp>
      <p:sp>
        <p:nvSpPr>
          <p:cNvPr id="102403" name="Content Placeholder 2"/>
          <p:cNvSpPr>
            <a:spLocks noGrp="1"/>
          </p:cNvSpPr>
          <p:nvPr>
            <p:ph idx="1"/>
          </p:nvPr>
        </p:nvSpPr>
        <p:spPr/>
        <p:txBody>
          <a:bodyPr/>
          <a:lstStyle/>
          <a:p>
            <a:r>
              <a:rPr lang="en-US" altLang="en-US" smtClean="0"/>
              <a:t>Only patents and printed publications can be cited to initiate an IPR.</a:t>
            </a:r>
          </a:p>
          <a:p>
            <a:r>
              <a:rPr lang="en-US" altLang="en-US" smtClean="0"/>
              <a:t>Must wait until after the period for making a PGR has passed or until a PGR proceeding is complete before initiating</a:t>
            </a:r>
          </a:p>
        </p:txBody>
      </p:sp>
      <p:sp>
        <p:nvSpPr>
          <p:cNvPr id="102404" name="Slide Number Placeholder 3"/>
          <p:cNvSpPr>
            <a:spLocks noGrp="1"/>
          </p:cNvSpPr>
          <p:nvPr>
            <p:ph type="sldNum" sz="quarter" idx="11"/>
          </p:nvPr>
        </p:nvSpPr>
        <p:spPr>
          <a:xfrm>
            <a:off x="7848600" y="6400800"/>
            <a:ext cx="1295400" cy="457200"/>
          </a:xfrm>
          <a:noFill/>
        </p:spPr>
        <p:txBody>
          <a:bodyPr/>
          <a:lstStyle/>
          <a:p>
            <a:pPr algn="ctr"/>
            <a:fld id="{859199B5-B347-45A2-8928-1FF67B631EE0}" type="slidenum">
              <a:rPr lang="en-US" altLang="en-US"/>
              <a:pPr algn="ctr"/>
              <a:t>101</a:t>
            </a:fld>
            <a:endParaRPr lang="en-US" alt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smtClean="0"/>
              <a:t>Supplemental Examination</a:t>
            </a:r>
          </a:p>
        </p:txBody>
      </p:sp>
      <p:sp>
        <p:nvSpPr>
          <p:cNvPr id="103427" name="Content Placeholder 2"/>
          <p:cNvSpPr>
            <a:spLocks noGrp="1"/>
          </p:cNvSpPr>
          <p:nvPr>
            <p:ph idx="1"/>
          </p:nvPr>
        </p:nvSpPr>
        <p:spPr/>
        <p:txBody>
          <a:bodyPr/>
          <a:lstStyle/>
          <a:p>
            <a:pPr>
              <a:spcAft>
                <a:spcPts val="600"/>
              </a:spcAft>
            </a:pPr>
            <a:r>
              <a:rPr lang="en-US" altLang="en-US" sz="2800" dirty="0" smtClean="0"/>
              <a:t>Filed by the patent owner</a:t>
            </a:r>
          </a:p>
          <a:p>
            <a:pPr>
              <a:spcAft>
                <a:spcPts val="600"/>
              </a:spcAft>
            </a:pPr>
            <a:r>
              <a:rPr lang="en-US" altLang="en-US" sz="2800" dirty="0" smtClean="0"/>
              <a:t>Can be used to correct or reconsider information relevant to patentability; correct errors in prosecution; offer for sale; public disclosure (no more than 12 items)</a:t>
            </a:r>
          </a:p>
          <a:p>
            <a:pPr>
              <a:spcAft>
                <a:spcPts val="600"/>
              </a:spcAft>
            </a:pPr>
            <a:r>
              <a:rPr lang="en-US" altLang="en-US" sz="2800" dirty="0" smtClean="0"/>
              <a:t>Office issues supplemental examination certificate within 3 months</a:t>
            </a:r>
          </a:p>
        </p:txBody>
      </p:sp>
      <p:sp>
        <p:nvSpPr>
          <p:cNvPr id="103428" name="Slide Number Placeholder 3"/>
          <p:cNvSpPr>
            <a:spLocks noGrp="1"/>
          </p:cNvSpPr>
          <p:nvPr>
            <p:ph type="sldNum" sz="quarter" idx="11"/>
          </p:nvPr>
        </p:nvSpPr>
        <p:spPr>
          <a:xfrm>
            <a:off x="7924800" y="6400800"/>
            <a:ext cx="1219200" cy="457200"/>
          </a:xfrm>
          <a:noFill/>
        </p:spPr>
        <p:txBody>
          <a:bodyPr/>
          <a:lstStyle/>
          <a:p>
            <a:pPr algn="ctr"/>
            <a:fld id="{683DA950-3E05-4C4E-B689-5994F5FEDF6B}" type="slidenum">
              <a:rPr lang="en-US" altLang="en-US"/>
              <a:pPr algn="ctr"/>
              <a:t>102</a:t>
            </a:fld>
            <a:endParaRPr lang="en-US"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z="3200" smtClean="0"/>
              <a:t>Transitional Program for Covered Business Methods</a:t>
            </a:r>
          </a:p>
        </p:txBody>
      </p:sp>
      <p:sp>
        <p:nvSpPr>
          <p:cNvPr id="104451" name="Content Placeholder 2"/>
          <p:cNvSpPr>
            <a:spLocks noGrp="1"/>
          </p:cNvSpPr>
          <p:nvPr>
            <p:ph idx="1"/>
          </p:nvPr>
        </p:nvSpPr>
        <p:spPr/>
        <p:txBody>
          <a:bodyPr/>
          <a:lstStyle/>
          <a:p>
            <a:r>
              <a:rPr lang="en-US" altLang="en-US" smtClean="0"/>
              <a:t>Like post grant reviews</a:t>
            </a:r>
          </a:p>
          <a:p>
            <a:r>
              <a:rPr lang="en-US" altLang="en-US" smtClean="0"/>
              <a:t>Can only involve a covered business method</a:t>
            </a:r>
          </a:p>
          <a:p>
            <a:r>
              <a:rPr lang="en-US" altLang="en-US" smtClean="0"/>
              <a:t>Petitioner must be charged with infringement</a:t>
            </a:r>
          </a:p>
        </p:txBody>
      </p:sp>
      <p:sp>
        <p:nvSpPr>
          <p:cNvPr id="104452" name="Slide Number Placeholder 3"/>
          <p:cNvSpPr>
            <a:spLocks noGrp="1"/>
          </p:cNvSpPr>
          <p:nvPr>
            <p:ph type="sldNum" sz="quarter" idx="11"/>
          </p:nvPr>
        </p:nvSpPr>
        <p:spPr>
          <a:xfrm>
            <a:off x="8001000" y="6400800"/>
            <a:ext cx="1143000" cy="457200"/>
          </a:xfrm>
          <a:noFill/>
        </p:spPr>
        <p:txBody>
          <a:bodyPr/>
          <a:lstStyle/>
          <a:p>
            <a:pPr algn="ctr"/>
            <a:fld id="{A585F735-854F-46C7-AC62-DCF8479FC09D}" type="slidenum">
              <a:rPr lang="en-US" altLang="en-US"/>
              <a:pPr algn="ctr"/>
              <a:t>103</a:t>
            </a:fld>
            <a:endParaRPr lang="en-US" alt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324600" cy="914400"/>
          </a:xfrm>
          <a:noFill/>
          <a:effectLst/>
        </p:spPr>
        <p:txBody>
          <a:bodyPr/>
          <a:lstStyle/>
          <a:p>
            <a:r>
              <a:rPr lang="en-US" sz="3200" dirty="0" smtClean="0">
                <a:solidFill>
                  <a:schemeClr val="bg1"/>
                </a:solidFill>
              </a:rPr>
              <a:t>Major Differences between IPR, PGR, and CBM</a:t>
            </a:r>
            <a:endParaRPr lang="en-US" sz="24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6972041"/>
              </p:ext>
            </p:extLst>
          </p:nvPr>
        </p:nvGraphicFramePr>
        <p:xfrm>
          <a:off x="76201" y="1600200"/>
          <a:ext cx="8991598" cy="5234940"/>
        </p:xfrm>
        <a:graphic>
          <a:graphicData uri="http://schemas.openxmlformats.org/drawingml/2006/table">
            <a:tbl>
              <a:tblPr firstRow="1" bandRow="1">
                <a:tableStyleId>{5C22544A-7EE6-4342-B048-85BDC9FD1C3A}</a:tableStyleId>
              </a:tblPr>
              <a:tblGrid>
                <a:gridCol w="1298994"/>
                <a:gridCol w="2297643"/>
                <a:gridCol w="1961803"/>
                <a:gridCol w="2043545"/>
                <a:gridCol w="1389613"/>
              </a:tblGrid>
              <a:tr h="623760">
                <a:tc>
                  <a:txBody>
                    <a:bodyPr/>
                    <a:lstStyle/>
                    <a:p>
                      <a:pPr algn="ctr"/>
                      <a:r>
                        <a:rPr lang="en-US" sz="1200" dirty="0" smtClean="0">
                          <a:latin typeface="Footlight MT Light" pitchFamily="18" charset="0"/>
                        </a:rPr>
                        <a:t>Inter Partes</a:t>
                      </a:r>
                      <a:r>
                        <a:rPr lang="en-US" sz="1200" baseline="0" dirty="0" smtClean="0">
                          <a:latin typeface="Footlight MT Light" pitchFamily="18" charset="0"/>
                        </a:rPr>
                        <a:t> Review (IPR)</a:t>
                      </a:r>
                    </a:p>
                  </a:txBody>
                  <a:tcPr anchor="ctr"/>
                </a:tc>
                <a:tc>
                  <a:txBody>
                    <a:bodyPr/>
                    <a:lstStyle/>
                    <a:p>
                      <a:pPr algn="ctr"/>
                      <a:r>
                        <a:rPr lang="en-US" sz="1200" dirty="0" smtClean="0">
                          <a:latin typeface="Footlight MT Light" pitchFamily="18" charset="0"/>
                        </a:rPr>
                        <a:t>Petitioner</a:t>
                      </a:r>
                      <a:endParaRPr lang="en-US" sz="1200" dirty="0">
                        <a:solidFill>
                          <a:schemeClr val="bg1"/>
                        </a:solidFill>
                        <a:latin typeface="Footlight MT Light" pitchFamily="18" charset="0"/>
                      </a:endParaRPr>
                    </a:p>
                  </a:txBody>
                  <a:tcPr anchor="ctr"/>
                </a:tc>
                <a:tc>
                  <a:txBody>
                    <a:bodyPr/>
                    <a:lstStyle/>
                    <a:p>
                      <a:pPr algn="ctr"/>
                      <a:r>
                        <a:rPr lang="en-US" sz="1200" dirty="0" smtClean="0">
                          <a:latin typeface="Footlight MT Light" pitchFamily="18" charset="0"/>
                        </a:rPr>
                        <a:t>Estoppel</a:t>
                      </a:r>
                      <a:endParaRPr lang="en-US" sz="1200" dirty="0">
                        <a:solidFill>
                          <a:schemeClr val="bg1"/>
                        </a:solidFill>
                        <a:latin typeface="Footlight MT Light" pitchFamily="18" charset="0"/>
                      </a:endParaRPr>
                    </a:p>
                  </a:txBody>
                  <a:tcPr anchor="ctr"/>
                </a:tc>
                <a:tc>
                  <a:txBody>
                    <a:bodyPr/>
                    <a:lstStyle/>
                    <a:p>
                      <a:pPr algn="ctr"/>
                      <a:r>
                        <a:rPr lang="en-US" sz="1200" dirty="0" smtClean="0">
                          <a:latin typeface="Footlight MT Light" pitchFamily="18" charset="0"/>
                        </a:rPr>
                        <a:t>Standard</a:t>
                      </a:r>
                      <a:endParaRPr lang="en-US" sz="1200" dirty="0">
                        <a:solidFill>
                          <a:schemeClr val="bg1"/>
                        </a:solidFill>
                        <a:latin typeface="Footlight MT Light" pitchFamily="18" charset="0"/>
                      </a:endParaRPr>
                    </a:p>
                  </a:txBody>
                  <a:tcPr anchor="ctr"/>
                </a:tc>
                <a:tc>
                  <a:txBody>
                    <a:bodyPr/>
                    <a:lstStyle/>
                    <a:p>
                      <a:pPr algn="ctr"/>
                      <a:endParaRPr lang="en-US" sz="1200" dirty="0" smtClean="0">
                        <a:latin typeface="Footlight MT Light" pitchFamily="18" charset="0"/>
                      </a:endParaRPr>
                    </a:p>
                    <a:p>
                      <a:pPr algn="ctr"/>
                      <a:r>
                        <a:rPr lang="en-US" sz="1200" dirty="0" smtClean="0">
                          <a:latin typeface="Footlight MT Light" pitchFamily="18" charset="0"/>
                        </a:rPr>
                        <a:t>Basis</a:t>
                      </a:r>
                    </a:p>
                    <a:p>
                      <a:pPr algn="ctr"/>
                      <a:endParaRPr lang="en-US" sz="1200" dirty="0">
                        <a:solidFill>
                          <a:schemeClr val="bg1"/>
                        </a:solidFill>
                        <a:latin typeface="Footlight MT Light" pitchFamily="18" charset="0"/>
                      </a:endParaRPr>
                    </a:p>
                  </a:txBody>
                  <a:tcPr anchor="ctr"/>
                </a:tc>
              </a:tr>
              <a:tr h="1492569">
                <a:tc>
                  <a:txBody>
                    <a:bodyPr/>
                    <a:lstStyle/>
                    <a:p>
                      <a:pPr lvl="0" algn="ctr"/>
                      <a:r>
                        <a:rPr lang="en-US" sz="1100" baseline="0" dirty="0" smtClean="0">
                          <a:latin typeface="Footlight MT Light" pitchFamily="18" charset="0"/>
                        </a:rPr>
                        <a:t>Post Grant Review (PGR)</a:t>
                      </a:r>
                      <a:endParaRPr lang="en-US" sz="1100" b="1" baseline="0" dirty="0" smtClean="0">
                        <a:latin typeface="Footlight MT Light" pitchFamily="18" charset="0"/>
                      </a:endParaRPr>
                    </a:p>
                  </a:txBody>
                  <a:tcPr anchor="ctr"/>
                </a:tc>
                <a:tc>
                  <a:txBody>
                    <a:bodyPr/>
                    <a:lstStyle/>
                    <a:p>
                      <a:pPr marL="285750" indent="-285750">
                        <a:buFont typeface="Arial" pitchFamily="34" charset="0"/>
                        <a:buChar char="•"/>
                      </a:pPr>
                      <a:r>
                        <a:rPr lang="en-US" sz="1050" dirty="0" smtClean="0">
                          <a:latin typeface="Footlight MT Light" pitchFamily="18" charset="0"/>
                        </a:rPr>
                        <a:t>Person who is not the patent owner and has not previously filed a civil action challenging the validity of a claim of the patent</a:t>
                      </a:r>
                    </a:p>
                    <a:p>
                      <a:endParaRPr lang="en-US" sz="1050" dirty="0" smtClean="0">
                        <a:latin typeface="Footlight MT Light"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latin typeface="Footlight MT Light" pitchFamily="18" charset="0"/>
                        </a:rPr>
                        <a:t>Must</a:t>
                      </a:r>
                      <a:r>
                        <a:rPr lang="en-US" sz="1050" baseline="0" dirty="0" smtClean="0">
                          <a:latin typeface="Footlight MT Light" pitchFamily="18" charset="0"/>
                        </a:rPr>
                        <a:t> identify all real parties in interest</a:t>
                      </a:r>
                    </a:p>
                    <a:p>
                      <a:r>
                        <a:rPr lang="en-US" sz="1050" dirty="0" smtClean="0">
                          <a:latin typeface="Footlight MT Light" pitchFamily="18" charset="0"/>
                        </a:rPr>
                        <a:t> </a:t>
                      </a:r>
                      <a:endParaRPr lang="en-US" sz="1050" dirty="0">
                        <a:solidFill>
                          <a:schemeClr val="tx1"/>
                        </a:solidFill>
                        <a:latin typeface="Footlight MT Light" pitchFamily="18" charset="0"/>
                      </a:endParaRPr>
                    </a:p>
                  </a:txBody>
                  <a:tcPr anchor="ctr"/>
                </a:tc>
                <a:tc>
                  <a:txBody>
                    <a:bodyPr/>
                    <a:lstStyle/>
                    <a:p>
                      <a:pPr marL="285750" indent="-285750" algn="l">
                        <a:buFont typeface="Arial" pitchFamily="34" charset="0"/>
                        <a:buChar char="•"/>
                      </a:pPr>
                      <a:r>
                        <a:rPr lang="en-US" sz="1050" dirty="0" smtClean="0">
                          <a:latin typeface="Footlight MT Light" pitchFamily="18" charset="0"/>
                        </a:rPr>
                        <a:t>Raised or reasonably could have raised</a:t>
                      </a:r>
                    </a:p>
                    <a:p>
                      <a:pPr marL="285750" indent="-285750" algn="l">
                        <a:buFont typeface="Arial" pitchFamily="34" charset="0"/>
                        <a:buChar char="•"/>
                      </a:pPr>
                      <a:endParaRPr lang="en-US" sz="1050" dirty="0" smtClean="0">
                        <a:latin typeface="Footlight MT Light" pitchFamily="18" charset="0"/>
                      </a:endParaRPr>
                    </a:p>
                    <a:p>
                      <a:pPr marL="285750" indent="-285750" algn="l">
                        <a:buFont typeface="Arial" pitchFamily="34" charset="0"/>
                        <a:buChar char="•"/>
                      </a:pPr>
                      <a:r>
                        <a:rPr lang="en-US" sz="1050" dirty="0" smtClean="0">
                          <a:latin typeface="Footlight MT Light" pitchFamily="18" charset="0"/>
                        </a:rPr>
                        <a:t>Applied</a:t>
                      </a:r>
                      <a:r>
                        <a:rPr lang="en-US" sz="1050" baseline="0" dirty="0" smtClean="0">
                          <a:latin typeface="Footlight MT Light" pitchFamily="18" charset="0"/>
                        </a:rPr>
                        <a:t> to subsequent USPTO/district court/ITC action</a:t>
                      </a:r>
                      <a:endParaRPr lang="en-US" sz="1050" dirty="0">
                        <a:solidFill>
                          <a:schemeClr val="tx1"/>
                        </a:solidFill>
                        <a:latin typeface="Footlight MT Light" pitchFamily="18" charset="0"/>
                      </a:endParaRPr>
                    </a:p>
                  </a:txBody>
                  <a:tcPr anchor="ctr"/>
                </a:tc>
                <a:tc>
                  <a:txBody>
                    <a:bodyPr/>
                    <a:lstStyle/>
                    <a:p>
                      <a:r>
                        <a:rPr lang="en-US" sz="1050" dirty="0" smtClean="0">
                          <a:latin typeface="Footlight MT Light" pitchFamily="18" charset="0"/>
                        </a:rPr>
                        <a:t>More</a:t>
                      </a:r>
                      <a:r>
                        <a:rPr lang="en-US" sz="1050" baseline="0" dirty="0" smtClean="0">
                          <a:latin typeface="Footlight MT Light" pitchFamily="18" charset="0"/>
                        </a:rPr>
                        <a:t> likely than not</a:t>
                      </a:r>
                    </a:p>
                    <a:p>
                      <a:r>
                        <a:rPr lang="en-US" sz="1050" baseline="0" dirty="0" smtClean="0">
                          <a:latin typeface="Footlight MT Light" pitchFamily="18" charset="0"/>
                        </a:rPr>
                        <a:t>OR</a:t>
                      </a:r>
                    </a:p>
                    <a:p>
                      <a:r>
                        <a:rPr lang="en-US" sz="1050" baseline="0" dirty="0" smtClean="0">
                          <a:latin typeface="Footlight MT Light" pitchFamily="18" charset="0"/>
                        </a:rPr>
                        <a:t>Novel or unsettled legal question important to other patents/</a:t>
                      </a:r>
                      <a:br>
                        <a:rPr lang="en-US" sz="1050" baseline="0" dirty="0" smtClean="0">
                          <a:latin typeface="Footlight MT Light" pitchFamily="18" charset="0"/>
                        </a:rPr>
                      </a:br>
                      <a:r>
                        <a:rPr lang="en-US" sz="1050" baseline="0" dirty="0" smtClean="0">
                          <a:latin typeface="Footlight MT Light" pitchFamily="18" charset="0"/>
                        </a:rPr>
                        <a:t>applications </a:t>
                      </a:r>
                    </a:p>
                    <a:p>
                      <a:endParaRPr lang="en-US" sz="1050" dirty="0">
                        <a:solidFill>
                          <a:schemeClr val="tx1"/>
                        </a:solidFill>
                        <a:latin typeface="Footlight MT Light" pitchFamily="18" charset="0"/>
                      </a:endParaRPr>
                    </a:p>
                  </a:txBody>
                  <a:tcPr anchor="ctr"/>
                </a:tc>
                <a:tc>
                  <a:txBody>
                    <a:bodyPr/>
                    <a:lstStyle/>
                    <a:p>
                      <a:r>
                        <a:rPr lang="en-US" sz="1050" dirty="0" smtClean="0">
                          <a:latin typeface="Footlight MT Light" pitchFamily="18" charset="0"/>
                        </a:rPr>
                        <a:t>101, 102, 103, 112,</a:t>
                      </a:r>
                      <a:r>
                        <a:rPr lang="en-US" sz="1050" baseline="0" dirty="0" smtClean="0">
                          <a:latin typeface="Footlight MT Light" pitchFamily="18" charset="0"/>
                        </a:rPr>
                        <a:t> double patenting but not best mode</a:t>
                      </a:r>
                      <a:endParaRPr lang="en-US" sz="1050" dirty="0">
                        <a:solidFill>
                          <a:schemeClr val="tx1"/>
                        </a:solidFill>
                        <a:latin typeface="Footlight MT Light" pitchFamily="18" charset="0"/>
                      </a:endParaRPr>
                    </a:p>
                  </a:txBody>
                  <a:tcPr anchor="ctr"/>
                </a:tc>
              </a:tr>
              <a:tr h="1808381">
                <a:tc>
                  <a:txBody>
                    <a:bodyPr/>
                    <a:lstStyle/>
                    <a:p>
                      <a:pPr lvl="0" algn="ctr"/>
                      <a:r>
                        <a:rPr lang="en-US" sz="1100" dirty="0" smtClean="0">
                          <a:latin typeface="Footlight MT Light" pitchFamily="18" charset="0"/>
                        </a:rPr>
                        <a:t>Inter Partes</a:t>
                      </a:r>
                      <a:r>
                        <a:rPr lang="en-US" sz="1100" baseline="0" dirty="0" smtClean="0">
                          <a:latin typeface="Footlight MT Light" pitchFamily="18" charset="0"/>
                        </a:rPr>
                        <a:t> Review (IPR)</a:t>
                      </a:r>
                    </a:p>
                  </a:txBody>
                  <a:tcPr anchor="ctr"/>
                </a:tc>
                <a:tc>
                  <a:txBody>
                    <a:bodyPr/>
                    <a:lstStyle/>
                    <a:p>
                      <a:pPr marL="285750" indent="-285750">
                        <a:buFont typeface="Arial" pitchFamily="34" charset="0"/>
                        <a:buChar char="•"/>
                      </a:pPr>
                      <a:r>
                        <a:rPr lang="en-US" sz="1050" dirty="0" smtClean="0">
                          <a:latin typeface="Footlight MT Light" pitchFamily="18" charset="0"/>
                        </a:rPr>
                        <a:t>Person who is not the patent owner, has not previously filed a civil action challenging the validity of a claim of the patent, and has not been served with a complaint</a:t>
                      </a:r>
                      <a:r>
                        <a:rPr lang="en-US" sz="1050" baseline="0" dirty="0" smtClean="0">
                          <a:latin typeface="Footlight MT Light" pitchFamily="18" charset="0"/>
                        </a:rPr>
                        <a:t> alleging infringement of the patent more than 1 year prior (exception for joinder)</a:t>
                      </a:r>
                      <a:endParaRPr lang="en-US" sz="1050" dirty="0" smtClean="0">
                        <a:latin typeface="Footlight MT Light" pitchFamily="18" charset="0"/>
                      </a:endParaRPr>
                    </a:p>
                    <a:p>
                      <a:endParaRPr lang="en-US" sz="1050" dirty="0" smtClean="0">
                        <a:latin typeface="Footlight MT Light"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50" dirty="0" smtClean="0">
                          <a:latin typeface="Footlight MT Light" pitchFamily="18" charset="0"/>
                        </a:rPr>
                        <a:t>Must</a:t>
                      </a:r>
                      <a:r>
                        <a:rPr lang="en-US" sz="1050" baseline="0" dirty="0" smtClean="0">
                          <a:latin typeface="Footlight MT Light" pitchFamily="18" charset="0"/>
                        </a:rPr>
                        <a:t> identify all real parties in interest</a:t>
                      </a:r>
                    </a:p>
                  </a:txBody>
                  <a:tcPr anchor="ctr"/>
                </a:tc>
                <a:tc>
                  <a:txBody>
                    <a:bodyPr/>
                    <a:lstStyle/>
                    <a:p>
                      <a:pPr marL="285750" indent="-285750" algn="l">
                        <a:buFont typeface="Arial" pitchFamily="34" charset="0"/>
                        <a:buChar char="•"/>
                      </a:pPr>
                      <a:r>
                        <a:rPr lang="en-US" sz="1050" dirty="0" smtClean="0">
                          <a:latin typeface="Footlight MT Light" pitchFamily="18" charset="0"/>
                        </a:rPr>
                        <a:t>Raised or reasonably could have raised</a:t>
                      </a:r>
                    </a:p>
                    <a:p>
                      <a:pPr marL="285750" indent="-285750" algn="l">
                        <a:buFont typeface="Arial" pitchFamily="34" charset="0"/>
                        <a:buChar char="•"/>
                      </a:pPr>
                      <a:endParaRPr lang="en-US" sz="1050" dirty="0" smtClean="0">
                        <a:latin typeface="Footlight MT Light" pitchFamily="18" charset="0"/>
                      </a:endParaRPr>
                    </a:p>
                    <a:p>
                      <a:pPr marL="285750" indent="-285750" algn="l">
                        <a:buFont typeface="Arial" pitchFamily="34" charset="0"/>
                        <a:buChar char="•"/>
                      </a:pPr>
                      <a:r>
                        <a:rPr lang="en-US" sz="1050" dirty="0" smtClean="0">
                          <a:latin typeface="Footlight MT Light" pitchFamily="18" charset="0"/>
                        </a:rPr>
                        <a:t>Applied</a:t>
                      </a:r>
                      <a:r>
                        <a:rPr lang="en-US" sz="1050" baseline="0" dirty="0" smtClean="0">
                          <a:latin typeface="Footlight MT Light" pitchFamily="18" charset="0"/>
                        </a:rPr>
                        <a:t> to subsequent USPTO/district court/ITC action</a:t>
                      </a:r>
                      <a:endParaRPr lang="en-US" sz="1050" dirty="0" smtClean="0">
                        <a:solidFill>
                          <a:schemeClr val="tx1"/>
                        </a:solidFill>
                        <a:latin typeface="Footlight MT Light" pitchFamily="18" charset="0"/>
                      </a:endParaRPr>
                    </a:p>
                    <a:p>
                      <a:endParaRPr lang="en-US" sz="1050" dirty="0">
                        <a:latin typeface="Footlight MT Light" pitchFamily="18" charset="0"/>
                      </a:endParaRPr>
                    </a:p>
                  </a:txBody>
                  <a:tcPr anchor="ctr"/>
                </a:tc>
                <a:tc>
                  <a:txBody>
                    <a:bodyPr/>
                    <a:lstStyle/>
                    <a:p>
                      <a:pPr algn="ctr"/>
                      <a:r>
                        <a:rPr lang="en-US" sz="1050" dirty="0" smtClean="0">
                          <a:latin typeface="Footlight MT Light" pitchFamily="18" charset="0"/>
                        </a:rPr>
                        <a:t>Reasonable</a:t>
                      </a:r>
                      <a:r>
                        <a:rPr lang="en-US" sz="1050" baseline="0" dirty="0" smtClean="0">
                          <a:latin typeface="Footlight MT Light" pitchFamily="18" charset="0"/>
                        </a:rPr>
                        <a:t> likelihood</a:t>
                      </a:r>
                      <a:endParaRPr lang="en-US" sz="1050" dirty="0">
                        <a:solidFill>
                          <a:schemeClr val="tx1"/>
                        </a:solidFill>
                        <a:latin typeface="Footlight MT Light" pitchFamily="18" charset="0"/>
                      </a:endParaRPr>
                    </a:p>
                  </a:txBody>
                  <a:tcPr anchor="ctr"/>
                </a:tc>
                <a:tc>
                  <a:txBody>
                    <a:bodyPr/>
                    <a:lstStyle/>
                    <a:p>
                      <a:endParaRPr lang="en-US" sz="1050" dirty="0" smtClean="0">
                        <a:latin typeface="Footlight MT Light" pitchFamily="18" charset="0"/>
                      </a:endParaRPr>
                    </a:p>
                    <a:p>
                      <a:r>
                        <a:rPr lang="en-US" sz="1050" dirty="0" smtClean="0">
                          <a:latin typeface="Footlight MT Light" pitchFamily="18" charset="0"/>
                        </a:rPr>
                        <a:t>102 and 103 based</a:t>
                      </a:r>
                      <a:r>
                        <a:rPr lang="en-US" sz="1050" baseline="0" dirty="0" smtClean="0">
                          <a:latin typeface="Footlight MT Light" pitchFamily="18" charset="0"/>
                        </a:rPr>
                        <a:t> on patents and printed publications</a:t>
                      </a:r>
                    </a:p>
                    <a:p>
                      <a:endParaRPr lang="en-US" sz="1050" baseline="0" dirty="0" smtClean="0">
                        <a:latin typeface="Footlight MT Light" pitchFamily="18" charset="0"/>
                      </a:endParaRPr>
                    </a:p>
                    <a:p>
                      <a:endParaRPr lang="en-US" sz="1050" dirty="0">
                        <a:solidFill>
                          <a:schemeClr val="tx1"/>
                        </a:solidFill>
                        <a:latin typeface="Footlight MT Light" pitchFamily="18" charset="0"/>
                      </a:endParaRPr>
                    </a:p>
                  </a:txBody>
                  <a:tcPr anchor="ctr"/>
                </a:tc>
              </a:tr>
              <a:tr h="1180689">
                <a:tc>
                  <a:txBody>
                    <a:bodyPr/>
                    <a:lstStyle/>
                    <a:p>
                      <a:pPr lvl="0" algn="ctr"/>
                      <a:r>
                        <a:rPr lang="en-US" sz="1100" baseline="0" dirty="0" smtClean="0">
                          <a:latin typeface="Footlight MT Light" pitchFamily="18" charset="0"/>
                        </a:rPr>
                        <a:t>Covered Business Method (CBM)</a:t>
                      </a:r>
                      <a:endParaRPr lang="en-US" sz="1100" b="1" baseline="0" dirty="0" smtClean="0">
                        <a:latin typeface="Footlight MT Light" pitchFamily="18" charset="0"/>
                      </a:endParaRPr>
                    </a:p>
                  </a:txBody>
                  <a:tcPr anchor="ctr"/>
                </a:tc>
                <a:tc>
                  <a:txBody>
                    <a:bodyPr/>
                    <a:lstStyle/>
                    <a:p>
                      <a:pPr marL="285750" indent="-285750" algn="l">
                        <a:buFont typeface="Arial" pitchFamily="34" charset="0"/>
                        <a:buChar char="•"/>
                      </a:pPr>
                      <a:r>
                        <a:rPr lang="en-US" sz="1050" baseline="0" dirty="0" smtClean="0">
                          <a:latin typeface="Footlight MT Light" pitchFamily="18" charset="0"/>
                        </a:rPr>
                        <a:t>Must be sued or charged with infringement</a:t>
                      </a:r>
                    </a:p>
                    <a:p>
                      <a:pPr marL="285750" indent="-285750" algn="l">
                        <a:buFont typeface="Arial" pitchFamily="34" charset="0"/>
                        <a:buChar char="•"/>
                      </a:pPr>
                      <a:r>
                        <a:rPr lang="en-US" sz="1050" baseline="0" dirty="0" smtClean="0">
                          <a:latin typeface="Footlight MT Light" pitchFamily="18" charset="0"/>
                        </a:rPr>
                        <a:t>Financial product or service</a:t>
                      </a:r>
                    </a:p>
                    <a:p>
                      <a:pPr marL="285750" indent="-285750" algn="l">
                        <a:buFont typeface="Arial" pitchFamily="34" charset="0"/>
                        <a:buChar char="•"/>
                      </a:pPr>
                      <a:r>
                        <a:rPr lang="en-US" sz="1050" baseline="0" dirty="0" smtClean="0">
                          <a:latin typeface="Footlight MT Light" pitchFamily="18" charset="0"/>
                        </a:rPr>
                        <a:t>Excludes technological inventions</a:t>
                      </a:r>
                    </a:p>
                    <a:p>
                      <a:pPr marL="285750" indent="-285750" algn="l">
                        <a:buFont typeface="Arial" pitchFamily="34" charset="0"/>
                        <a:buChar char="•"/>
                      </a:pPr>
                      <a:r>
                        <a:rPr lang="en-US" sz="1050" baseline="0" dirty="0" smtClean="0">
                          <a:latin typeface="Footlight MT Light" pitchFamily="18" charset="0"/>
                        </a:rPr>
                        <a:t>Must identify all real parties in interest</a:t>
                      </a:r>
                      <a:endParaRPr lang="en-US" sz="1050" baseline="0" dirty="0" smtClean="0">
                        <a:solidFill>
                          <a:schemeClr val="tx1"/>
                        </a:solidFill>
                        <a:latin typeface="Footlight MT Light" pitchFamily="18" charset="0"/>
                      </a:endParaRPr>
                    </a:p>
                  </a:txBody>
                  <a:tcPr anchor="ctr"/>
                </a:tc>
                <a:tc>
                  <a:txBody>
                    <a:bodyPr/>
                    <a:lstStyle/>
                    <a:p>
                      <a:pPr marL="285750" indent="-285750" algn="l">
                        <a:buFont typeface="Arial" pitchFamily="34" charset="0"/>
                        <a:buChar char="•"/>
                      </a:pPr>
                      <a:endParaRPr lang="en-US" sz="1050" dirty="0" smtClean="0">
                        <a:latin typeface="Footlight MT Light" pitchFamily="18" charset="0"/>
                      </a:endParaRPr>
                    </a:p>
                    <a:p>
                      <a:pPr marL="171450" indent="-171450" algn="l">
                        <a:buFont typeface="Arial" pitchFamily="34" charset="0"/>
                        <a:buChar char="•"/>
                      </a:pPr>
                      <a:r>
                        <a:rPr lang="en-US" sz="1050" dirty="0" smtClean="0">
                          <a:latin typeface="Footlight MT Light" pitchFamily="18" charset="0"/>
                        </a:rPr>
                        <a:t>Office—raised or reasonably could have raised</a:t>
                      </a:r>
                    </a:p>
                    <a:p>
                      <a:pPr marL="171450" indent="-171450" algn="l">
                        <a:buFont typeface="Arial" pitchFamily="34" charset="0"/>
                        <a:buChar char="•"/>
                      </a:pPr>
                      <a:r>
                        <a:rPr lang="en-US" sz="1050" dirty="0" smtClean="0">
                          <a:latin typeface="Footlight MT Light" pitchFamily="18" charset="0"/>
                        </a:rPr>
                        <a:t>Court-raised</a:t>
                      </a:r>
                      <a:endParaRPr lang="en-US" sz="1050" dirty="0">
                        <a:solidFill>
                          <a:schemeClr val="tx1"/>
                        </a:solidFill>
                        <a:latin typeface="Footlight MT Light" pitchFamily="18" charset="0"/>
                      </a:endParaRPr>
                    </a:p>
                  </a:txBody>
                  <a:tcPr anchor="ctr"/>
                </a:tc>
                <a:tc>
                  <a:txBody>
                    <a:bodyPr/>
                    <a:lstStyle/>
                    <a:p>
                      <a:pPr algn="ctr"/>
                      <a:r>
                        <a:rPr lang="en-US" sz="1050" dirty="0" smtClean="0">
                          <a:latin typeface="Footlight MT Light" pitchFamily="18" charset="0"/>
                        </a:rPr>
                        <a:t>Same</a:t>
                      </a:r>
                      <a:r>
                        <a:rPr lang="en-US" sz="1050" baseline="0" dirty="0" smtClean="0">
                          <a:latin typeface="Footlight MT Light" pitchFamily="18" charset="0"/>
                        </a:rPr>
                        <a:t> as PGR</a:t>
                      </a:r>
                      <a:endParaRPr lang="en-US" sz="1050" dirty="0">
                        <a:solidFill>
                          <a:schemeClr val="tx1"/>
                        </a:solidFill>
                        <a:latin typeface="Footlight MT Light" pitchFamily="18" charset="0"/>
                      </a:endParaRPr>
                    </a:p>
                  </a:txBody>
                  <a:tcPr anchor="ctr"/>
                </a:tc>
                <a:tc>
                  <a:txBody>
                    <a:bodyPr/>
                    <a:lstStyle/>
                    <a:p>
                      <a:pPr algn="ctr"/>
                      <a:endParaRPr lang="en-US" sz="1050" dirty="0" smtClean="0">
                        <a:latin typeface="Footlight MT Light" pitchFamily="18" charset="0"/>
                      </a:endParaRPr>
                    </a:p>
                    <a:p>
                      <a:pPr algn="ctr"/>
                      <a:r>
                        <a:rPr lang="en-US" sz="1050" dirty="0" smtClean="0">
                          <a:latin typeface="Footlight MT Light" pitchFamily="18" charset="0"/>
                        </a:rPr>
                        <a:t>Same</a:t>
                      </a:r>
                      <a:r>
                        <a:rPr lang="en-US" sz="1050" baseline="0" dirty="0" smtClean="0">
                          <a:latin typeface="Footlight MT Light" pitchFamily="18" charset="0"/>
                        </a:rPr>
                        <a:t> as PGR (some 102 differences)</a:t>
                      </a:r>
                      <a:endParaRPr lang="en-US" sz="1050" dirty="0">
                        <a:solidFill>
                          <a:schemeClr val="tx1"/>
                        </a:solidFill>
                        <a:latin typeface="Footlight MT Light" pitchFamily="18" charset="0"/>
                      </a:endParaRPr>
                    </a:p>
                  </a:txBody>
                  <a:tcPr anchor="ctr"/>
                </a:tc>
              </a:tr>
            </a:tbl>
          </a:graphicData>
        </a:graphic>
      </p:graphicFrame>
      <p:sp>
        <p:nvSpPr>
          <p:cNvPr id="4" name="Slide Number Placeholder 11"/>
          <p:cNvSpPr>
            <a:spLocks noGrp="1"/>
          </p:cNvSpPr>
          <p:nvPr>
            <p:ph type="sldNum" sz="quarter" idx="12"/>
          </p:nvPr>
        </p:nvSpPr>
        <p:spPr>
          <a:xfrm>
            <a:off x="6705600" y="6492875"/>
            <a:ext cx="2133600" cy="365125"/>
          </a:xfrm>
        </p:spPr>
        <p:txBody>
          <a:bodyPr/>
          <a:lstStyle/>
          <a:p>
            <a:endParaRPr lang="en-US" dirty="0">
              <a:solidFill>
                <a:srgbClr val="273C56"/>
              </a:solidFill>
            </a:endParaRPr>
          </a:p>
        </p:txBody>
      </p:sp>
    </p:spTree>
    <p:extLst>
      <p:ext uri="{BB962C8B-B14F-4D97-AF65-F5344CB8AC3E}">
        <p14:creationId xmlns:p14="http://schemas.microsoft.com/office/powerpoint/2010/main" val="21269601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172200" cy="990600"/>
          </a:xfrm>
          <a:noFill/>
          <a:ln>
            <a:noFill/>
          </a:ln>
          <a:effectLst/>
        </p:spPr>
        <p:txBody>
          <a:bodyPr/>
          <a:lstStyle/>
          <a:p>
            <a:r>
              <a:rPr lang="en-US" sz="3200" dirty="0">
                <a:solidFill>
                  <a:schemeClr val="bg1"/>
                </a:solidFill>
              </a:rPr>
              <a:t>Major Differences between IPR, PGR, and CBM</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2611413"/>
              </p:ext>
            </p:extLst>
          </p:nvPr>
        </p:nvGraphicFramePr>
        <p:xfrm>
          <a:off x="76200" y="1600200"/>
          <a:ext cx="8991600" cy="5154579"/>
        </p:xfrm>
        <a:graphic>
          <a:graphicData uri="http://schemas.openxmlformats.org/drawingml/2006/table">
            <a:tbl>
              <a:tblPr firstRow="1" bandRow="1">
                <a:tableStyleId>{5C22544A-7EE6-4342-B048-85BDC9FD1C3A}</a:tableStyleId>
              </a:tblPr>
              <a:tblGrid>
                <a:gridCol w="1748364"/>
                <a:gridCol w="2414412"/>
                <a:gridCol w="2414412"/>
                <a:gridCol w="2414412"/>
              </a:tblGrid>
              <a:tr h="378765">
                <a:tc>
                  <a:txBody>
                    <a:bodyPr/>
                    <a:lstStyle/>
                    <a:p>
                      <a:pPr algn="ctr"/>
                      <a:r>
                        <a:rPr lang="en-US" sz="1800" dirty="0" smtClean="0">
                          <a:latin typeface="Footlight MT Light" pitchFamily="18" charset="0"/>
                        </a:rPr>
                        <a:t>Proceeding</a:t>
                      </a:r>
                      <a:endParaRPr lang="en-US" sz="1800" dirty="0">
                        <a:solidFill>
                          <a:schemeClr val="bg1"/>
                        </a:solidFill>
                        <a:latin typeface="Footlight MT Light" pitchFamily="18" charset="0"/>
                      </a:endParaRPr>
                    </a:p>
                  </a:txBody>
                  <a:tcPr/>
                </a:tc>
                <a:tc>
                  <a:txBody>
                    <a:bodyPr/>
                    <a:lstStyle/>
                    <a:p>
                      <a:pPr algn="ctr"/>
                      <a:r>
                        <a:rPr lang="en-US" sz="1800" dirty="0" smtClean="0">
                          <a:latin typeface="Footlight MT Light" pitchFamily="18" charset="0"/>
                        </a:rPr>
                        <a:t>Available</a:t>
                      </a:r>
                      <a:endParaRPr lang="en-US" sz="1800" dirty="0">
                        <a:solidFill>
                          <a:schemeClr val="bg1"/>
                        </a:solidFill>
                        <a:latin typeface="Footlight MT Light" pitchFamily="18" charset="0"/>
                      </a:endParaRPr>
                    </a:p>
                  </a:txBody>
                  <a:tcPr/>
                </a:tc>
                <a:tc>
                  <a:txBody>
                    <a:bodyPr/>
                    <a:lstStyle/>
                    <a:p>
                      <a:pPr algn="ctr"/>
                      <a:r>
                        <a:rPr lang="en-US" sz="1800" dirty="0" smtClean="0">
                          <a:latin typeface="Footlight MT Light" pitchFamily="18" charset="0"/>
                        </a:rPr>
                        <a:t>Applicable</a:t>
                      </a:r>
                      <a:endParaRPr lang="en-US" sz="1800" dirty="0">
                        <a:solidFill>
                          <a:schemeClr val="bg1"/>
                        </a:solidFill>
                        <a:latin typeface="Footlight MT Light" pitchFamily="18" charset="0"/>
                      </a:endParaRPr>
                    </a:p>
                  </a:txBody>
                  <a:tcPr/>
                </a:tc>
                <a:tc>
                  <a:txBody>
                    <a:bodyPr/>
                    <a:lstStyle/>
                    <a:p>
                      <a:pPr algn="ctr"/>
                      <a:r>
                        <a:rPr lang="en-US" sz="1800" dirty="0" smtClean="0">
                          <a:latin typeface="Footlight MT Light" pitchFamily="18" charset="0"/>
                        </a:rPr>
                        <a:t>Timing</a:t>
                      </a:r>
                      <a:endParaRPr lang="en-US" sz="1800" dirty="0">
                        <a:solidFill>
                          <a:schemeClr val="bg1"/>
                        </a:solidFill>
                        <a:latin typeface="Footlight MT Light" pitchFamily="18" charset="0"/>
                      </a:endParaRPr>
                    </a:p>
                  </a:txBody>
                  <a:tcPr/>
                </a:tc>
              </a:tr>
              <a:tr h="14718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Footlight MT Light" pitchFamily="18" charset="0"/>
                        </a:rPr>
                        <a:t>Post Grant Review (PGR)</a:t>
                      </a:r>
                    </a:p>
                    <a:p>
                      <a:pPr algn="ctr"/>
                      <a:endParaRPr lang="en-US" sz="1800" dirty="0">
                        <a:solidFill>
                          <a:schemeClr val="bg1"/>
                        </a:solidFill>
                        <a:latin typeface="Footlight MT Light"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Footlight MT Light" pitchFamily="18" charset="0"/>
                        </a:rPr>
                        <a:t>From</a:t>
                      </a:r>
                      <a:r>
                        <a:rPr lang="en-US" sz="1800" baseline="0" dirty="0" smtClean="0">
                          <a:latin typeface="Footlight MT Light" pitchFamily="18" charset="0"/>
                        </a:rPr>
                        <a:t> p</a:t>
                      </a:r>
                      <a:r>
                        <a:rPr lang="en-US" sz="1800" dirty="0" smtClean="0">
                          <a:latin typeface="Footlight MT Light" pitchFamily="18" charset="0"/>
                        </a:rPr>
                        <a:t>atent grant to 9 months after patent grant or reissue</a:t>
                      </a:r>
                      <a:endParaRPr lang="en-US" sz="1800" dirty="0" smtClean="0">
                        <a:solidFill>
                          <a:schemeClr val="tx1"/>
                        </a:solidFill>
                        <a:latin typeface="Footlight MT Light"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Footlight MT Light" pitchFamily="18" charset="0"/>
                        </a:rPr>
                        <a:t>Patent issued under </a:t>
                      </a:r>
                      <a:br>
                        <a:rPr lang="en-US" sz="1800" dirty="0" smtClean="0">
                          <a:latin typeface="Footlight MT Light" pitchFamily="18" charset="0"/>
                        </a:rPr>
                      </a:br>
                      <a:r>
                        <a:rPr lang="en-US" sz="1800" dirty="0" smtClean="0">
                          <a:latin typeface="Footlight MT Light" pitchFamily="18" charset="0"/>
                        </a:rPr>
                        <a:t>first-inventor-to-file</a:t>
                      </a:r>
                      <a:endParaRPr lang="en-US" sz="1800" dirty="0" smtClean="0">
                        <a:solidFill>
                          <a:schemeClr val="tx1"/>
                        </a:solidFill>
                        <a:latin typeface="Footlight MT Light"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Footlight MT Light" pitchFamily="18" charset="0"/>
                        </a:rPr>
                        <a:t>Must be completed within</a:t>
                      </a:r>
                      <a:r>
                        <a:rPr lang="en-US" sz="1800" baseline="0" dirty="0" smtClean="0">
                          <a:latin typeface="Footlight MT Light" pitchFamily="18" charset="0"/>
                        </a:rPr>
                        <a:t> 12 months from institution, with 6 months good cause exception possible</a:t>
                      </a:r>
                      <a:endParaRPr lang="en-US" sz="1800" dirty="0" smtClean="0">
                        <a:solidFill>
                          <a:schemeClr val="tx1"/>
                        </a:solidFill>
                        <a:latin typeface="Footlight MT Light" pitchFamily="18" charset="0"/>
                      </a:endParaRPr>
                    </a:p>
                  </a:txBody>
                  <a:tcPr/>
                </a:tc>
              </a:tr>
              <a:tr h="2023800">
                <a:tc>
                  <a:txBody>
                    <a:bodyPr/>
                    <a:lstStyle/>
                    <a:p>
                      <a:endParaRPr lang="en-US" sz="1800" dirty="0" smtClean="0">
                        <a:latin typeface="Footlight MT Light" pitchFamily="18" charset="0"/>
                      </a:endParaRPr>
                    </a:p>
                    <a:p>
                      <a:endParaRPr lang="en-US" sz="1800" dirty="0" smtClean="0">
                        <a:latin typeface="Footlight MT Light" pitchFamily="18" charset="0"/>
                      </a:endParaRPr>
                    </a:p>
                    <a:p>
                      <a:pPr algn="ctr"/>
                      <a:r>
                        <a:rPr lang="en-US" sz="1800" dirty="0" smtClean="0">
                          <a:latin typeface="Footlight MT Light" pitchFamily="18" charset="0"/>
                        </a:rPr>
                        <a:t>Inter Partes</a:t>
                      </a:r>
                      <a:r>
                        <a:rPr lang="en-US" sz="1800" baseline="0" dirty="0" smtClean="0">
                          <a:latin typeface="Footlight MT Light" pitchFamily="18" charset="0"/>
                        </a:rPr>
                        <a:t> Review (IPR)</a:t>
                      </a:r>
                    </a:p>
                    <a:p>
                      <a:endParaRPr lang="en-US" sz="1800" baseline="0" dirty="0" smtClean="0">
                        <a:latin typeface="Footlight MT Light" pitchFamily="18" charset="0"/>
                      </a:endParaRPr>
                    </a:p>
                    <a:p>
                      <a:endParaRPr lang="en-US" sz="1800" baseline="0" dirty="0" smtClean="0">
                        <a:latin typeface="Footlight MT Light" pitchFamily="18" charset="0"/>
                      </a:endParaRPr>
                    </a:p>
                    <a:p>
                      <a:endParaRPr lang="en-US" sz="1800" b="1" baseline="0" dirty="0" smtClean="0">
                        <a:latin typeface="Footlight MT Light"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Footlight MT Light" pitchFamily="18" charset="0"/>
                        </a:rPr>
                        <a:t>For first-inventor-to-file, from</a:t>
                      </a:r>
                      <a:r>
                        <a:rPr lang="en-US" sz="1400" baseline="0" dirty="0" smtClean="0">
                          <a:latin typeface="Footlight MT Light" pitchFamily="18" charset="0"/>
                        </a:rPr>
                        <a:t> the l</a:t>
                      </a:r>
                      <a:r>
                        <a:rPr lang="en-US" sz="1400" dirty="0" smtClean="0">
                          <a:latin typeface="Footlight MT Light" pitchFamily="18" charset="0"/>
                        </a:rPr>
                        <a:t>ater of: (i) 9 months after patent</a:t>
                      </a:r>
                      <a:r>
                        <a:rPr lang="en-US" sz="1400" baseline="0" dirty="0" smtClean="0">
                          <a:latin typeface="Footlight MT Light" pitchFamily="18" charset="0"/>
                        </a:rPr>
                        <a:t> </a:t>
                      </a:r>
                      <a:r>
                        <a:rPr lang="en-US" sz="1400" dirty="0" smtClean="0">
                          <a:latin typeface="Footlight MT Light" pitchFamily="18" charset="0"/>
                        </a:rPr>
                        <a:t>grant or reissue; or (ii) the date of termination of any post grant review of the patent.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Footlight MT Light" pitchFamily="18" charset="0"/>
                        </a:rPr>
                        <a:t>For first-to-invent, available after grant or reissue</a:t>
                      </a:r>
                      <a:r>
                        <a:rPr lang="en-US" sz="1400" baseline="0" dirty="0" smtClean="0">
                          <a:latin typeface="Footlight MT Light" pitchFamily="18" charset="0"/>
                        </a:rPr>
                        <a:t> (technical amendment)</a:t>
                      </a:r>
                      <a:endParaRPr lang="en-US" sz="1400" dirty="0" smtClean="0">
                        <a:latin typeface="Footlight MT Light"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Footlight MT Light" pitchFamily="18" charset="0"/>
                        </a:rPr>
                        <a:t>Patent issued under</a:t>
                      </a:r>
                      <a:br>
                        <a:rPr lang="en-US" sz="1400" dirty="0" smtClean="0">
                          <a:latin typeface="Footlight MT Light" pitchFamily="18" charset="0"/>
                        </a:rPr>
                      </a:br>
                      <a:r>
                        <a:rPr lang="en-US" sz="1400" dirty="0" smtClean="0">
                          <a:latin typeface="Footlight MT Light" pitchFamily="18" charset="0"/>
                        </a:rPr>
                        <a:t>first-to-invent</a:t>
                      </a:r>
                      <a:r>
                        <a:rPr lang="en-US" sz="1400" baseline="0" dirty="0" smtClean="0">
                          <a:latin typeface="Footlight MT Light" pitchFamily="18" charset="0"/>
                        </a:rPr>
                        <a:t> or </a:t>
                      </a:r>
                      <a:br>
                        <a:rPr lang="en-US" sz="1400" baseline="0" dirty="0" smtClean="0">
                          <a:latin typeface="Footlight MT Light" pitchFamily="18" charset="0"/>
                        </a:rPr>
                      </a:br>
                      <a:r>
                        <a:rPr lang="en-US" sz="1400" baseline="0" dirty="0" smtClean="0">
                          <a:latin typeface="Footlight MT Light" pitchFamily="18" charset="0"/>
                        </a:rPr>
                        <a:t>first-inventor-to-file</a:t>
                      </a:r>
                      <a:endParaRPr lang="en-US" sz="1400" dirty="0" smtClean="0">
                        <a:latin typeface="Footlight MT Light" pitchFamily="18" charset="0"/>
                      </a:endParaRPr>
                    </a:p>
                    <a:p>
                      <a:endParaRPr lang="en-US" sz="1400" dirty="0">
                        <a:solidFill>
                          <a:schemeClr val="tx1"/>
                        </a:solidFill>
                        <a:latin typeface="Footlight MT Light"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latin typeface="Footlight MT Light"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Footlight MT Light" pitchFamily="18" charset="0"/>
                        </a:rPr>
                        <a:t>Must be completed within</a:t>
                      </a:r>
                      <a:r>
                        <a:rPr lang="en-US" sz="1400" baseline="0" dirty="0" smtClean="0">
                          <a:latin typeface="Footlight MT Light" pitchFamily="18" charset="0"/>
                        </a:rPr>
                        <a:t> 12 months from institution, with 6 months good cause exception possible</a:t>
                      </a:r>
                      <a:endParaRPr lang="en-US" sz="1400" dirty="0" smtClean="0">
                        <a:solidFill>
                          <a:schemeClr val="tx1"/>
                        </a:solidFill>
                        <a:latin typeface="Footlight MT Light" pitchFamily="18" charset="0"/>
                      </a:endParaRPr>
                    </a:p>
                    <a:p>
                      <a:pPr algn="ctr"/>
                      <a:endParaRPr lang="en-US" sz="1400" dirty="0">
                        <a:solidFill>
                          <a:srgbClr val="00B0F0"/>
                        </a:solidFill>
                        <a:latin typeface="Footlight MT Light" pitchFamily="18" charset="0"/>
                      </a:endParaRPr>
                    </a:p>
                  </a:txBody>
                  <a:tcPr anchor="ctr"/>
                </a:tc>
              </a:tr>
              <a:tr h="1230981">
                <a:tc>
                  <a:txBody>
                    <a:bodyPr/>
                    <a:lstStyle/>
                    <a:p>
                      <a:pPr algn="ctr"/>
                      <a:r>
                        <a:rPr lang="en-US" dirty="0" smtClean="0">
                          <a:latin typeface="Footlight MT Light" pitchFamily="18" charset="0"/>
                        </a:rPr>
                        <a:t>Covered</a:t>
                      </a:r>
                      <a:r>
                        <a:rPr lang="en-US" baseline="0" dirty="0" smtClean="0">
                          <a:latin typeface="Footlight MT Light" pitchFamily="18" charset="0"/>
                        </a:rPr>
                        <a:t> Business Method (CBM)</a:t>
                      </a:r>
                      <a:endParaRPr lang="en-US" dirty="0">
                        <a:solidFill>
                          <a:schemeClr val="accent4"/>
                        </a:solidFill>
                        <a:latin typeface="Footlight MT Light" pitchFamily="18" charset="0"/>
                      </a:endParaRPr>
                    </a:p>
                  </a:txBody>
                  <a:tcPr anchor="ctr"/>
                </a:tc>
                <a:tc>
                  <a:txBody>
                    <a:bodyPr/>
                    <a:lstStyle/>
                    <a:p>
                      <a:pPr marL="0" indent="0" algn="ctr">
                        <a:buFont typeface="Arial" pitchFamily="34" charset="0"/>
                        <a:buNone/>
                      </a:pPr>
                      <a:r>
                        <a:rPr lang="en-US" sz="1400" dirty="0" smtClean="0">
                          <a:latin typeface="Footlight MT Light" pitchFamily="18" charset="0"/>
                        </a:rPr>
                        <a:t>Available 9/16/12</a:t>
                      </a:r>
                      <a:r>
                        <a:rPr lang="en-US" sz="1400" baseline="0" dirty="0" smtClean="0">
                          <a:latin typeface="Footlight MT Light" pitchFamily="18" charset="0"/>
                        </a:rPr>
                        <a:t> (for first-inventor-to-file only after PGR not available or completed)</a:t>
                      </a:r>
                      <a:endParaRPr lang="en-US" sz="1400" dirty="0" smtClean="0">
                        <a:latin typeface="Footlight MT Light" pitchFamily="18" charset="0"/>
                      </a:endParaRPr>
                    </a:p>
                  </a:txBody>
                  <a:tcPr anchor="ctr"/>
                </a:tc>
                <a:tc>
                  <a:txBody>
                    <a:bodyPr/>
                    <a:lstStyle/>
                    <a:p>
                      <a:pPr algn="ctr"/>
                      <a:r>
                        <a:rPr lang="en-US" sz="1400" dirty="0" smtClean="0">
                          <a:latin typeface="Footlight MT Light" pitchFamily="18" charset="0"/>
                        </a:rPr>
                        <a:t>Patents issued under first-to-invent</a:t>
                      </a:r>
                      <a:r>
                        <a:rPr lang="en-US" sz="1400" baseline="0" dirty="0" smtClean="0">
                          <a:latin typeface="Footlight MT Light" pitchFamily="18" charset="0"/>
                        </a:rPr>
                        <a:t> and</a:t>
                      </a:r>
                      <a:br>
                        <a:rPr lang="en-US" sz="1400" baseline="0" dirty="0" smtClean="0">
                          <a:latin typeface="Footlight MT Light" pitchFamily="18" charset="0"/>
                        </a:rPr>
                      </a:br>
                      <a:r>
                        <a:rPr lang="en-US" sz="1400" baseline="0" dirty="0" smtClean="0">
                          <a:latin typeface="Footlight MT Light" pitchFamily="18" charset="0"/>
                        </a:rPr>
                        <a:t>first-inventor-to-file</a:t>
                      </a:r>
                      <a:endParaRPr lang="en-US" sz="1400" dirty="0">
                        <a:solidFill>
                          <a:schemeClr val="tx1"/>
                        </a:solidFill>
                        <a:latin typeface="Footlight MT Light"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latin typeface="Footlight MT Light"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Footlight MT Light" pitchFamily="18" charset="0"/>
                        </a:rPr>
                        <a:t>Must be completed within</a:t>
                      </a:r>
                      <a:r>
                        <a:rPr lang="en-US" sz="1400" baseline="0" dirty="0" smtClean="0">
                          <a:latin typeface="Footlight MT Light" pitchFamily="18" charset="0"/>
                        </a:rPr>
                        <a:t> 12 months from institution, with 6 months good cause exception possible</a:t>
                      </a:r>
                      <a:endParaRPr lang="en-US" sz="1400" dirty="0" smtClean="0">
                        <a:solidFill>
                          <a:schemeClr val="tx1"/>
                        </a:solidFill>
                        <a:latin typeface="Footlight MT Light" pitchFamily="18" charset="0"/>
                      </a:endParaRPr>
                    </a:p>
                    <a:p>
                      <a:pPr algn="ctr"/>
                      <a:endParaRPr lang="en-US" sz="1100" dirty="0">
                        <a:solidFill>
                          <a:schemeClr val="tx1"/>
                        </a:solidFill>
                        <a:latin typeface="Footlight MT Light" pitchFamily="18" charset="0"/>
                      </a:endParaRPr>
                    </a:p>
                  </a:txBody>
                  <a:tcPr/>
                </a:tc>
              </a:tr>
            </a:tbl>
          </a:graphicData>
        </a:graphic>
      </p:graphicFrame>
      <p:sp>
        <p:nvSpPr>
          <p:cNvPr id="4" name="Slide Number Placeholder 11"/>
          <p:cNvSpPr>
            <a:spLocks noGrp="1"/>
          </p:cNvSpPr>
          <p:nvPr>
            <p:ph type="sldNum" sz="quarter" idx="12"/>
          </p:nvPr>
        </p:nvSpPr>
        <p:spPr>
          <a:xfrm>
            <a:off x="6781800" y="6400800"/>
            <a:ext cx="2133600" cy="365125"/>
          </a:xfrm>
        </p:spPr>
        <p:txBody>
          <a:bodyPr/>
          <a:lstStyle/>
          <a:p>
            <a:endParaRPr lang="en-US" dirty="0">
              <a:solidFill>
                <a:srgbClr val="273C56"/>
              </a:solidFill>
            </a:endParaRPr>
          </a:p>
        </p:txBody>
      </p:sp>
    </p:spTree>
    <p:extLst>
      <p:ext uri="{BB962C8B-B14F-4D97-AF65-F5344CB8AC3E}">
        <p14:creationId xmlns:p14="http://schemas.microsoft.com/office/powerpoint/2010/main" val="38928477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Derivation Proceeding</a:t>
            </a:r>
          </a:p>
        </p:txBody>
      </p:sp>
      <p:sp>
        <p:nvSpPr>
          <p:cNvPr id="105475" name="Content Placeholder 2"/>
          <p:cNvSpPr>
            <a:spLocks noGrp="1"/>
          </p:cNvSpPr>
          <p:nvPr>
            <p:ph idx="1"/>
          </p:nvPr>
        </p:nvSpPr>
        <p:spPr/>
        <p:txBody>
          <a:bodyPr/>
          <a:lstStyle/>
          <a:p>
            <a:r>
              <a:rPr lang="en-US" altLang="en-US" smtClean="0"/>
              <a:t>To resolve issues where someone claims that a claimed invention was derived from that person</a:t>
            </a:r>
          </a:p>
          <a:p>
            <a:r>
              <a:rPr lang="en-US" altLang="en-US" smtClean="0"/>
              <a:t>Must be brought within one year of publication</a:t>
            </a:r>
          </a:p>
        </p:txBody>
      </p:sp>
      <p:sp>
        <p:nvSpPr>
          <p:cNvPr id="105476" name="Slide Number Placeholder 3"/>
          <p:cNvSpPr>
            <a:spLocks noGrp="1"/>
          </p:cNvSpPr>
          <p:nvPr>
            <p:ph type="sldNum" sz="quarter" idx="11"/>
          </p:nvPr>
        </p:nvSpPr>
        <p:spPr>
          <a:xfrm>
            <a:off x="7696200" y="6400800"/>
            <a:ext cx="1447800" cy="457200"/>
          </a:xfrm>
          <a:noFill/>
        </p:spPr>
        <p:txBody>
          <a:bodyPr/>
          <a:lstStyle/>
          <a:p>
            <a:pPr algn="ctr"/>
            <a:fld id="{2E8E1A45-F31C-409F-BC27-32FCFE1AB6C4}" type="slidenum">
              <a:rPr lang="en-US" altLang="en-US"/>
              <a:pPr algn="ctr"/>
              <a:t>106</a:t>
            </a:fld>
            <a:endParaRPr lang="en-US"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dirty="0" smtClean="0"/>
              <a:t>What is a Covered Business Method (CBM)?</a:t>
            </a:r>
          </a:p>
        </p:txBody>
      </p:sp>
      <p:sp>
        <p:nvSpPr>
          <p:cNvPr id="106499" name="Content Placeholder 2"/>
          <p:cNvSpPr>
            <a:spLocks noGrp="1"/>
          </p:cNvSpPr>
          <p:nvPr>
            <p:ph idx="1"/>
          </p:nvPr>
        </p:nvSpPr>
        <p:spPr/>
        <p:txBody>
          <a:bodyPr/>
          <a:lstStyle/>
          <a:p>
            <a:r>
              <a:rPr lang="en-US" altLang="en-US" dirty="0" smtClean="0"/>
              <a:t>Method or corresponding apparatus for performing data processing or other operations for a financial product or service</a:t>
            </a:r>
          </a:p>
          <a:p>
            <a:endParaRPr lang="en-US" altLang="en-US" dirty="0" smtClean="0"/>
          </a:p>
          <a:p>
            <a:r>
              <a:rPr lang="en-US" altLang="en-US" dirty="0" smtClean="0"/>
              <a:t>Definition excludes patents for “technological inventions”</a:t>
            </a:r>
          </a:p>
          <a:p>
            <a:endParaRPr lang="en-US" altLang="en-US" dirty="0" smtClean="0"/>
          </a:p>
        </p:txBody>
      </p:sp>
      <p:sp>
        <p:nvSpPr>
          <p:cNvPr id="106500" name="Slide Number Placeholder 3"/>
          <p:cNvSpPr>
            <a:spLocks noGrp="1"/>
          </p:cNvSpPr>
          <p:nvPr>
            <p:ph type="sldNum" sz="quarter" idx="11"/>
          </p:nvPr>
        </p:nvSpPr>
        <p:spPr>
          <a:xfrm>
            <a:off x="8077200" y="6400800"/>
            <a:ext cx="1066800" cy="457200"/>
          </a:xfrm>
          <a:noFill/>
        </p:spPr>
        <p:txBody>
          <a:bodyPr/>
          <a:lstStyle/>
          <a:p>
            <a:pPr algn="ctr"/>
            <a:fld id="{D7AAC1F3-F413-4B6C-91E2-A9124C88D951}" type="slidenum">
              <a:rPr lang="en-US" altLang="en-US"/>
              <a:pPr algn="ctr"/>
              <a:t>107</a:t>
            </a:fld>
            <a:endParaRPr lang="en-US" alt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z="3000" smtClean="0"/>
              <a:t>Experian Marketing Solutions, Inc. v. RPost Communications Limited</a:t>
            </a:r>
          </a:p>
        </p:txBody>
      </p:sp>
      <p:sp>
        <p:nvSpPr>
          <p:cNvPr id="107523" name="Content Placeholder 2"/>
          <p:cNvSpPr>
            <a:spLocks noGrp="1"/>
          </p:cNvSpPr>
          <p:nvPr>
            <p:ph idx="1"/>
          </p:nvPr>
        </p:nvSpPr>
        <p:spPr/>
        <p:txBody>
          <a:bodyPr/>
          <a:lstStyle/>
          <a:p>
            <a:r>
              <a:rPr lang="en-US" altLang="en-US" sz="2600" smtClean="0"/>
              <a:t>Case History</a:t>
            </a:r>
          </a:p>
          <a:p>
            <a:r>
              <a:rPr lang="en-US" altLang="en-US" sz="2600" smtClean="0"/>
              <a:t>Experian and Epislon filed a petition to institute a CBM with the PTAB</a:t>
            </a:r>
          </a:p>
          <a:p>
            <a:r>
              <a:rPr lang="en-US" altLang="en-US" sz="2600" smtClean="0"/>
              <a:t>PTAB denies the petition</a:t>
            </a:r>
            <a:endParaRPr lang="en-US" altLang="en-US" sz="2400" smtClean="0"/>
          </a:p>
          <a:p>
            <a:endParaRPr lang="en-US" altLang="en-US" smtClean="0"/>
          </a:p>
          <a:p>
            <a:endParaRPr lang="en-US" altLang="en-US" smtClean="0"/>
          </a:p>
          <a:p>
            <a:endParaRPr lang="en-US" altLang="en-US" smtClean="0"/>
          </a:p>
        </p:txBody>
      </p:sp>
      <p:sp>
        <p:nvSpPr>
          <p:cNvPr id="107524" name="Slide Number Placeholder 3"/>
          <p:cNvSpPr>
            <a:spLocks noGrp="1"/>
          </p:cNvSpPr>
          <p:nvPr>
            <p:ph type="sldNum" sz="quarter" idx="11"/>
          </p:nvPr>
        </p:nvSpPr>
        <p:spPr>
          <a:xfrm>
            <a:off x="3124200" y="6248400"/>
            <a:ext cx="2895600" cy="457200"/>
          </a:xfrm>
          <a:noFill/>
        </p:spPr>
        <p:txBody>
          <a:bodyPr/>
          <a:lstStyle/>
          <a:p>
            <a:pPr algn="ctr"/>
            <a:fld id="{1777D61E-5256-4587-B39A-93A198589C37}" type="slidenum">
              <a:rPr lang="en-US" altLang="en-US"/>
              <a:pPr algn="ctr"/>
              <a:t>108</a:t>
            </a:fld>
            <a:endParaRPr lang="en-US" alt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sz="3000" smtClean="0"/>
              <a:t>Experian Marketing Solutions, Inc. v. RPost Communications Limited</a:t>
            </a:r>
          </a:p>
        </p:txBody>
      </p:sp>
      <p:sp>
        <p:nvSpPr>
          <p:cNvPr id="108547" name="Content Placeholder 2"/>
          <p:cNvSpPr>
            <a:spLocks noGrp="1"/>
          </p:cNvSpPr>
          <p:nvPr>
            <p:ph idx="1"/>
          </p:nvPr>
        </p:nvSpPr>
        <p:spPr/>
        <p:txBody>
          <a:bodyPr/>
          <a:lstStyle/>
          <a:p>
            <a:r>
              <a:rPr lang="en-US" altLang="en-US" sz="2000" dirty="0" smtClean="0"/>
              <a:t>1. A method of transmitting a message from a sender to a recipient through a server acting as a Mail Transport Agent, including the steps at the server of:</a:t>
            </a:r>
          </a:p>
          <a:p>
            <a:pPr lvl="1"/>
            <a:r>
              <a:rPr lang="en-US" altLang="en-US" sz="1600" dirty="0" smtClean="0"/>
              <a:t>transmitting the message to the recipient’s Mail Transport Agent in a protocol dialog selected from a group consisting of the selected one of the SMTP and ESMTP protocols; and</a:t>
            </a:r>
          </a:p>
          <a:p>
            <a:pPr lvl="1"/>
            <a:r>
              <a:rPr lang="en-US" altLang="en-US" sz="1600" dirty="0" smtClean="0"/>
              <a:t>recording at the server some portion of the selected one of the SMTP and ESMTP protocol dialog between the server and the recipient through the server including those portions of the selected one of the SMTP and ESMTP protocol dialog between the server and the recipient in which the receiving Mail Transport Agent accepts or declines delivery of the transmitted message.</a:t>
            </a:r>
          </a:p>
        </p:txBody>
      </p:sp>
      <p:sp>
        <p:nvSpPr>
          <p:cNvPr id="108548" name="Slide Number Placeholder 3"/>
          <p:cNvSpPr>
            <a:spLocks noGrp="1"/>
          </p:cNvSpPr>
          <p:nvPr>
            <p:ph type="sldNum" sz="quarter" idx="11"/>
          </p:nvPr>
        </p:nvSpPr>
        <p:spPr>
          <a:xfrm>
            <a:off x="3124200" y="6248400"/>
            <a:ext cx="2895600" cy="457200"/>
          </a:xfrm>
          <a:noFill/>
        </p:spPr>
        <p:txBody>
          <a:bodyPr/>
          <a:lstStyle/>
          <a:p>
            <a:pPr algn="ctr"/>
            <a:fld id="{A104C822-3B26-4D98-82DA-EA2C7481E534}" type="slidenum">
              <a:rPr lang="en-US" altLang="en-US"/>
              <a:pPr algn="ctr"/>
              <a:t>109</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01D9AA8B-AF05-486C-9ED2-0015E16950F4}" type="slidenum">
              <a:rPr lang="en-US" altLang="en-US"/>
              <a:pPr/>
              <a:t>11</a:t>
            </a:fld>
            <a:endParaRPr lang="en-US" altLang="en-US"/>
          </a:p>
        </p:txBody>
      </p:sp>
      <p:sp>
        <p:nvSpPr>
          <p:cNvPr id="12291" name="Rectangle 2"/>
          <p:cNvSpPr>
            <a:spLocks noGrp="1" noChangeArrowheads="1"/>
          </p:cNvSpPr>
          <p:nvPr>
            <p:ph type="title"/>
          </p:nvPr>
        </p:nvSpPr>
        <p:spPr/>
        <p:txBody>
          <a:bodyPr/>
          <a:lstStyle/>
          <a:p>
            <a:pPr eaLnBrk="1" hangingPunct="1"/>
            <a:r>
              <a:rPr lang="en-US" altLang="en-US" sz="4000" smtClean="0"/>
              <a:t>But If U.S. patent application </a:t>
            </a:r>
            <a:br>
              <a:rPr lang="en-US" altLang="en-US" sz="4000" smtClean="0"/>
            </a:br>
            <a:r>
              <a:rPr lang="en-US" altLang="en-US" sz="4000" smtClean="0"/>
              <a:t>already is on file</a:t>
            </a:r>
          </a:p>
        </p:txBody>
      </p:sp>
      <p:sp>
        <p:nvSpPr>
          <p:cNvPr id="12292" name="Rectangle 3"/>
          <p:cNvSpPr>
            <a:spLocks noGrp="1" noChangeArrowheads="1"/>
          </p:cNvSpPr>
          <p:nvPr>
            <p:ph type="body" idx="1"/>
          </p:nvPr>
        </p:nvSpPr>
        <p:spPr/>
        <p:txBody>
          <a:bodyPr/>
          <a:lstStyle/>
          <a:p>
            <a:pPr eaLnBrk="1" hangingPunct="1"/>
            <a:r>
              <a:rPr lang="en-US" altLang="en-US" sz="2800" smtClean="0"/>
              <a:t>US patent application is used as a basis for filing for corresponding patent rights in a foreign country, because:</a:t>
            </a:r>
          </a:p>
          <a:p>
            <a:pPr eaLnBrk="1" hangingPunct="1"/>
            <a:r>
              <a:rPr lang="en-US" altLang="en-US" sz="2800" smtClean="0"/>
              <a:t>US patent application is treated as a petition for the granting of a foreign filing license, which is usually granted.  And...</a:t>
            </a:r>
          </a:p>
          <a:p>
            <a:pPr eaLnBrk="1" hangingPunct="1"/>
            <a:r>
              <a:rPr lang="en-US" altLang="en-US" sz="2800" smtClean="0"/>
              <a:t>International treaty application (PCT) filing in USRO of USPTO also possible.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sz="3000" smtClean="0"/>
              <a:t>Experian Marketing Solutions, Inc. v. RPost Communications Limited</a:t>
            </a:r>
          </a:p>
        </p:txBody>
      </p:sp>
      <p:sp>
        <p:nvSpPr>
          <p:cNvPr id="109571" name="Content Placeholder 2"/>
          <p:cNvSpPr>
            <a:spLocks noGrp="1"/>
          </p:cNvSpPr>
          <p:nvPr>
            <p:ph idx="1"/>
          </p:nvPr>
        </p:nvSpPr>
        <p:spPr/>
        <p:txBody>
          <a:bodyPr/>
          <a:lstStyle/>
          <a:p>
            <a:r>
              <a:rPr lang="en-US" altLang="en-US" sz="2800" smtClean="0"/>
              <a:t>“A ‘covered business method patent’ is a patent that ‘claims a method or corresponding apparatus for performing data processing or other operations used in the practice, administration, or management of a </a:t>
            </a:r>
            <a:r>
              <a:rPr lang="en-US" altLang="en-US" sz="2800" b="1" smtClean="0"/>
              <a:t>financial product or service</a:t>
            </a:r>
            <a:r>
              <a:rPr lang="en-US" altLang="en-US" sz="2800" smtClean="0"/>
              <a:t>, except that the term does not include patents for </a:t>
            </a:r>
            <a:r>
              <a:rPr lang="en-US" altLang="en-US" sz="2800" b="1" smtClean="0"/>
              <a:t>technological inventions</a:t>
            </a:r>
            <a:r>
              <a:rPr lang="en-US" altLang="en-US" sz="2800" smtClean="0"/>
              <a:t>.’”</a:t>
            </a:r>
          </a:p>
        </p:txBody>
      </p:sp>
      <p:sp>
        <p:nvSpPr>
          <p:cNvPr id="109572" name="Slide Number Placeholder 3"/>
          <p:cNvSpPr>
            <a:spLocks noGrp="1"/>
          </p:cNvSpPr>
          <p:nvPr>
            <p:ph type="sldNum" sz="quarter" idx="11"/>
          </p:nvPr>
        </p:nvSpPr>
        <p:spPr>
          <a:xfrm>
            <a:off x="3124200" y="6248400"/>
            <a:ext cx="2895600" cy="457200"/>
          </a:xfrm>
          <a:noFill/>
        </p:spPr>
        <p:txBody>
          <a:bodyPr/>
          <a:lstStyle/>
          <a:p>
            <a:pPr algn="ctr"/>
            <a:fld id="{9243F2C1-5E38-42F0-A1AC-9F1244B5A0DE}" type="slidenum">
              <a:rPr lang="en-US" altLang="en-US"/>
              <a:pPr algn="ctr"/>
              <a:t>110</a:t>
            </a:fld>
            <a:endParaRPr lang="en-US" alt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sz="3000" smtClean="0"/>
              <a:t>Experian Marketing Solutions, Inc. v. RPost Communications Limited</a:t>
            </a:r>
          </a:p>
        </p:txBody>
      </p:sp>
      <p:sp>
        <p:nvSpPr>
          <p:cNvPr id="110595" name="Content Placeholder 2"/>
          <p:cNvSpPr>
            <a:spLocks noGrp="1"/>
          </p:cNvSpPr>
          <p:nvPr>
            <p:ph idx="1"/>
          </p:nvPr>
        </p:nvSpPr>
        <p:spPr/>
        <p:txBody>
          <a:bodyPr/>
          <a:lstStyle/>
          <a:p>
            <a:r>
              <a:rPr lang="en-US" altLang="en-US" smtClean="0"/>
              <a:t>Focus is on the claims</a:t>
            </a:r>
          </a:p>
          <a:p>
            <a:r>
              <a:rPr lang="en-US" altLang="en-US" smtClean="0"/>
              <a:t>“A patent need have only one claim directed to a covered business method to be eligible for review.”</a:t>
            </a:r>
          </a:p>
        </p:txBody>
      </p:sp>
      <p:sp>
        <p:nvSpPr>
          <p:cNvPr id="110596" name="Slide Number Placeholder 3"/>
          <p:cNvSpPr>
            <a:spLocks noGrp="1"/>
          </p:cNvSpPr>
          <p:nvPr>
            <p:ph type="sldNum" sz="quarter" idx="11"/>
          </p:nvPr>
        </p:nvSpPr>
        <p:spPr>
          <a:xfrm>
            <a:off x="3124200" y="6248400"/>
            <a:ext cx="2895600" cy="457200"/>
          </a:xfrm>
          <a:noFill/>
        </p:spPr>
        <p:txBody>
          <a:bodyPr/>
          <a:lstStyle/>
          <a:p>
            <a:pPr algn="ctr"/>
            <a:fld id="{9DBFB7C2-B89A-41B3-B194-15CB4995487D}" type="slidenum">
              <a:rPr lang="en-US" altLang="en-US"/>
              <a:pPr algn="ctr"/>
              <a:t>111</a:t>
            </a:fld>
            <a:endParaRPr lang="en-US" alt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z="3000" smtClean="0"/>
              <a:t>Experian Marketing Solutions, Inc. v. RPost Communications Limited</a:t>
            </a:r>
          </a:p>
        </p:txBody>
      </p:sp>
      <p:sp>
        <p:nvSpPr>
          <p:cNvPr id="111619" name="Content Placeholder 2"/>
          <p:cNvSpPr>
            <a:spLocks noGrp="1"/>
          </p:cNvSpPr>
          <p:nvPr>
            <p:ph idx="1"/>
          </p:nvPr>
        </p:nvSpPr>
        <p:spPr/>
        <p:txBody>
          <a:bodyPr/>
          <a:lstStyle/>
          <a:p>
            <a:r>
              <a:rPr lang="en-US" altLang="en-US" sz="2800" smtClean="0"/>
              <a:t>“The ‘legislative history explains that the definition of covered business method patent was drafted to encompass patents “claiming activities that are financial in nature, incidental to a financial activity or complementary to a financial activity.”’ </a:t>
            </a:r>
            <a:r>
              <a:rPr lang="en-US" altLang="en-US" sz="2800" i="1" smtClean="0"/>
              <a:t>…</a:t>
            </a:r>
            <a:r>
              <a:rPr lang="en-US" altLang="en-US" sz="2800" smtClean="0"/>
              <a:t> The legislative history indicates that ‘financial product or service’ should be interpreted broadly.”</a:t>
            </a:r>
          </a:p>
        </p:txBody>
      </p:sp>
      <p:sp>
        <p:nvSpPr>
          <p:cNvPr id="111620" name="Slide Number Placeholder 3"/>
          <p:cNvSpPr>
            <a:spLocks noGrp="1"/>
          </p:cNvSpPr>
          <p:nvPr>
            <p:ph type="sldNum" sz="quarter" idx="11"/>
          </p:nvPr>
        </p:nvSpPr>
        <p:spPr>
          <a:xfrm>
            <a:off x="3124200" y="6248400"/>
            <a:ext cx="2895600" cy="457200"/>
          </a:xfrm>
          <a:noFill/>
        </p:spPr>
        <p:txBody>
          <a:bodyPr/>
          <a:lstStyle/>
          <a:p>
            <a:pPr algn="ctr"/>
            <a:fld id="{6675E3E5-E03E-4D4B-913C-457BC9EC5CC4}" type="slidenum">
              <a:rPr lang="en-US" altLang="en-US"/>
              <a:pPr algn="ctr"/>
              <a:t>112</a:t>
            </a:fld>
            <a:endParaRPr lang="en-US" alt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sz="3000" smtClean="0"/>
              <a:t>Experian Marketing Solutions, Inc. v. RPost Communications Limited</a:t>
            </a:r>
          </a:p>
        </p:txBody>
      </p:sp>
      <p:sp>
        <p:nvSpPr>
          <p:cNvPr id="112643" name="Content Placeholder 2"/>
          <p:cNvSpPr>
            <a:spLocks noGrp="1"/>
          </p:cNvSpPr>
          <p:nvPr>
            <p:ph idx="1"/>
          </p:nvPr>
        </p:nvSpPr>
        <p:spPr/>
        <p:txBody>
          <a:bodyPr/>
          <a:lstStyle/>
          <a:p>
            <a:r>
              <a:rPr lang="en-US" altLang="en-US" smtClean="0"/>
              <a:t>“To determine whether a patent is for a </a:t>
            </a:r>
            <a:r>
              <a:rPr lang="en-US" altLang="en-US" b="1" smtClean="0"/>
              <a:t>technological invention</a:t>
            </a:r>
            <a:r>
              <a:rPr lang="en-US" altLang="en-US" smtClean="0"/>
              <a:t>, we consider ‘whether the claimed subject matter as a whole recites a </a:t>
            </a:r>
            <a:r>
              <a:rPr lang="en-US" altLang="en-US" b="1" smtClean="0"/>
              <a:t>technological feature </a:t>
            </a:r>
            <a:r>
              <a:rPr lang="en-US" altLang="en-US" smtClean="0"/>
              <a:t>that is novel and unobvious over the prior art; and solves </a:t>
            </a:r>
            <a:r>
              <a:rPr lang="en-US" altLang="en-US" b="1" smtClean="0"/>
              <a:t>a technical problem using a technical solution</a:t>
            </a:r>
            <a:r>
              <a:rPr lang="en-US" altLang="en-US" smtClean="0"/>
              <a:t>.’”</a:t>
            </a:r>
          </a:p>
        </p:txBody>
      </p:sp>
      <p:sp>
        <p:nvSpPr>
          <p:cNvPr id="112644" name="Slide Number Placeholder 3"/>
          <p:cNvSpPr>
            <a:spLocks noGrp="1"/>
          </p:cNvSpPr>
          <p:nvPr>
            <p:ph type="sldNum" sz="quarter" idx="11"/>
          </p:nvPr>
        </p:nvSpPr>
        <p:spPr>
          <a:xfrm>
            <a:off x="3124200" y="6248400"/>
            <a:ext cx="2895600" cy="457200"/>
          </a:xfrm>
          <a:noFill/>
        </p:spPr>
        <p:txBody>
          <a:bodyPr/>
          <a:lstStyle/>
          <a:p>
            <a:pPr algn="ctr"/>
            <a:fld id="{F17FE587-D6F6-47E5-8EC3-011E15C161E1}" type="slidenum">
              <a:rPr lang="en-US" altLang="en-US"/>
              <a:pPr algn="ctr"/>
              <a:t>113</a:t>
            </a:fld>
            <a:endParaRPr lang="en-US" alt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sz="3000" smtClean="0"/>
              <a:t>Experian Marketing Solutions, Inc. v. RPost Communications Limited</a:t>
            </a:r>
          </a:p>
        </p:txBody>
      </p:sp>
      <p:sp>
        <p:nvSpPr>
          <p:cNvPr id="113667" name="Content Placeholder 2"/>
          <p:cNvSpPr>
            <a:spLocks noGrp="1"/>
          </p:cNvSpPr>
          <p:nvPr>
            <p:ph idx="1"/>
          </p:nvPr>
        </p:nvSpPr>
        <p:spPr/>
        <p:txBody>
          <a:bodyPr/>
          <a:lstStyle/>
          <a:p>
            <a:r>
              <a:rPr lang="en-US" altLang="en-US" smtClean="0"/>
              <a:t>“Lastly, merely because an invention’s claims recite a method, and such a method is applicable to a financial process, which does not obviate the need to determine whether the invention is directed to a technical invention.”</a:t>
            </a:r>
          </a:p>
        </p:txBody>
      </p:sp>
      <p:sp>
        <p:nvSpPr>
          <p:cNvPr id="113668" name="Slide Number Placeholder 3"/>
          <p:cNvSpPr>
            <a:spLocks noGrp="1"/>
          </p:cNvSpPr>
          <p:nvPr>
            <p:ph type="sldNum" sz="quarter" idx="11"/>
          </p:nvPr>
        </p:nvSpPr>
        <p:spPr>
          <a:xfrm>
            <a:off x="3124200" y="6248400"/>
            <a:ext cx="2895600" cy="457200"/>
          </a:xfrm>
          <a:noFill/>
        </p:spPr>
        <p:txBody>
          <a:bodyPr/>
          <a:lstStyle/>
          <a:p>
            <a:pPr algn="ctr"/>
            <a:fld id="{6E25135F-9D9E-4D11-AAF7-776287820DD6}" type="slidenum">
              <a:rPr lang="en-US" altLang="en-US"/>
              <a:pPr algn="ctr"/>
              <a:t>114</a:t>
            </a:fld>
            <a:endParaRPr lang="en-US" alt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2"/>
          <p:cNvSpPr>
            <a:spLocks noGrp="1"/>
          </p:cNvSpPr>
          <p:nvPr>
            <p:ph type="sldNum" sz="quarter" idx="11"/>
          </p:nvPr>
        </p:nvSpPr>
        <p:spPr>
          <a:noFill/>
        </p:spPr>
        <p:txBody>
          <a:bodyPr/>
          <a:lstStyle/>
          <a:p>
            <a:fld id="{F5E714D4-1325-4329-BE30-A0C9510BC6A5}" type="slidenum">
              <a:rPr lang="en-US" altLang="en-US"/>
              <a:pPr/>
              <a:t>115</a:t>
            </a:fld>
            <a:endParaRPr lang="en-US" altLang="en-US"/>
          </a:p>
        </p:txBody>
      </p:sp>
      <p:sp>
        <p:nvSpPr>
          <p:cNvPr id="114691" name="Text Box 2"/>
          <p:cNvSpPr txBox="1">
            <a:spLocks noChangeArrowheads="1"/>
          </p:cNvSpPr>
          <p:nvPr/>
        </p:nvSpPr>
        <p:spPr bwMode="auto">
          <a:xfrm>
            <a:off x="2971800" y="1477963"/>
            <a:ext cx="4419600" cy="2103437"/>
          </a:xfrm>
          <a:prstGeom prst="rect">
            <a:avLst/>
          </a:prstGeom>
          <a:noFill/>
          <a:ln w="41275">
            <a:noFill/>
            <a:miter lim="800000"/>
            <a:headEnd/>
            <a:tailEnd/>
          </a:ln>
        </p:spPr>
        <p:txBody>
          <a:bodyPr>
            <a:spAutoFit/>
          </a:bodyPr>
          <a:lstStyle/>
          <a:p>
            <a:pPr algn="ctr" eaLnBrk="1" hangingPunct="1">
              <a:spcBef>
                <a:spcPct val="20000"/>
              </a:spcBef>
            </a:pPr>
            <a:r>
              <a:rPr lang="en-US" altLang="en-US" sz="6000" i="1">
                <a:solidFill>
                  <a:srgbClr val="0000FF"/>
                </a:solidFill>
                <a:latin typeface="Arial" charset="0"/>
              </a:rPr>
              <a:t>Program </a:t>
            </a:r>
          </a:p>
          <a:p>
            <a:pPr algn="ctr" eaLnBrk="1" hangingPunct="1">
              <a:spcBef>
                <a:spcPct val="20000"/>
              </a:spcBef>
            </a:pPr>
            <a:r>
              <a:rPr lang="en-US" altLang="en-US" sz="6000" i="1">
                <a:solidFill>
                  <a:srgbClr val="0000FF"/>
                </a:solidFill>
                <a:latin typeface="Arial" charset="0"/>
              </a:rPr>
              <a:t>Completed</a:t>
            </a:r>
          </a:p>
        </p:txBody>
      </p:sp>
      <p:sp>
        <p:nvSpPr>
          <p:cNvPr id="114692" name="Text Box 3"/>
          <p:cNvSpPr txBox="1">
            <a:spLocks noChangeArrowheads="1"/>
          </p:cNvSpPr>
          <p:nvPr/>
        </p:nvSpPr>
        <p:spPr bwMode="auto">
          <a:xfrm>
            <a:off x="1828800" y="5410200"/>
            <a:ext cx="4556697" cy="369332"/>
          </a:xfrm>
          <a:prstGeom prst="rect">
            <a:avLst/>
          </a:prstGeom>
          <a:noFill/>
          <a:ln w="41275">
            <a:noFill/>
            <a:miter lim="800000"/>
            <a:headEnd/>
            <a:tailEnd/>
          </a:ln>
        </p:spPr>
        <p:txBody>
          <a:bodyPr wrap="none">
            <a:spAutoFit/>
          </a:bodyPr>
          <a:lstStyle/>
          <a:p>
            <a:pPr eaLnBrk="1" hangingPunct="1">
              <a:spcBef>
                <a:spcPct val="20000"/>
              </a:spcBef>
            </a:pPr>
            <a:r>
              <a:rPr lang="en-US" altLang="en-US" sz="1800" dirty="0" smtClean="0">
                <a:solidFill>
                  <a:srgbClr val="000000"/>
                </a:solidFill>
                <a:latin typeface="Arial" charset="0"/>
              </a:rPr>
              <a:t>© 2002-16 </a:t>
            </a:r>
            <a:r>
              <a:rPr lang="en-US" altLang="en-US" sz="1800" dirty="0">
                <a:solidFill>
                  <a:srgbClr val="000000"/>
                </a:solidFill>
                <a:latin typeface="Arial" charset="0"/>
              </a:rPr>
              <a:t>Randy L. </a:t>
            </a:r>
            <a:r>
              <a:rPr lang="en-US" altLang="en-US" sz="1800" dirty="0" err="1" smtClean="0">
                <a:solidFill>
                  <a:srgbClr val="000000"/>
                </a:solidFill>
                <a:latin typeface="Arial" charset="0"/>
              </a:rPr>
              <a:t>Canis</a:t>
            </a:r>
            <a:r>
              <a:rPr lang="en-US" altLang="en-US" sz="1800" dirty="0">
                <a:solidFill>
                  <a:srgbClr val="000000"/>
                </a:solidFill>
                <a:latin typeface="Arial" charset="0"/>
              </a:rPr>
              <a:t> </a:t>
            </a:r>
            <a:r>
              <a:rPr lang="en-US" altLang="en-US" sz="1800" dirty="0" smtClean="0">
                <a:solidFill>
                  <a:srgbClr val="000000"/>
                </a:solidFill>
                <a:latin typeface="Arial" charset="0"/>
              </a:rPr>
              <a:t>and </a:t>
            </a:r>
            <a:r>
              <a:rPr lang="en-US" altLang="en-US" sz="1800" dirty="0">
                <a:solidFill>
                  <a:srgbClr val="000000"/>
                </a:solidFill>
                <a:latin typeface="Arial" charset="0"/>
              </a:rPr>
              <a:t>Tim </a:t>
            </a:r>
            <a:r>
              <a:rPr lang="en-US" altLang="en-US" sz="1800" dirty="0" err="1">
                <a:solidFill>
                  <a:srgbClr val="000000"/>
                </a:solidFill>
                <a:latin typeface="Arial" charset="0"/>
              </a:rPr>
              <a:t>Clise</a:t>
            </a:r>
            <a:endParaRPr lang="en-US" altLang="en-US" sz="1800" dirty="0">
              <a:solidFill>
                <a:srgbClr val="000000"/>
              </a:solidFill>
              <a:latin typeface="Arial"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BA0CAAF8-8593-4399-9B10-033CA2A8B0E3}" type="slidenum">
              <a:rPr lang="en-US" altLang="en-US"/>
              <a:pPr/>
              <a:t>12</a:t>
            </a:fld>
            <a:endParaRPr lang="en-US" altLang="en-US"/>
          </a:p>
        </p:txBody>
      </p:sp>
      <p:sp>
        <p:nvSpPr>
          <p:cNvPr id="13315" name="Rectangle 2"/>
          <p:cNvSpPr>
            <a:spLocks noGrp="1" noChangeArrowheads="1"/>
          </p:cNvSpPr>
          <p:nvPr>
            <p:ph type="title"/>
          </p:nvPr>
        </p:nvSpPr>
        <p:spPr/>
        <p:txBody>
          <a:bodyPr/>
          <a:lstStyle/>
          <a:p>
            <a:pPr eaLnBrk="1" hangingPunct="1"/>
            <a:r>
              <a:rPr lang="en-US" altLang="en-US" sz="4000" smtClean="0"/>
              <a:t>When U.S. patent application </a:t>
            </a:r>
            <a:br>
              <a:rPr lang="en-US" altLang="en-US" sz="4000" smtClean="0"/>
            </a:br>
            <a:r>
              <a:rPr lang="en-US" altLang="en-US" sz="4000" smtClean="0"/>
              <a:t>already is on file</a:t>
            </a:r>
          </a:p>
        </p:txBody>
      </p:sp>
      <p:sp>
        <p:nvSpPr>
          <p:cNvPr id="13316" name="Rectangle 3"/>
          <p:cNvSpPr>
            <a:spLocks noGrp="1" noChangeArrowheads="1"/>
          </p:cNvSpPr>
          <p:nvPr>
            <p:ph type="body" idx="1"/>
          </p:nvPr>
        </p:nvSpPr>
        <p:spPr/>
        <p:txBody>
          <a:bodyPr/>
          <a:lstStyle/>
          <a:p>
            <a:pPr eaLnBrk="1" hangingPunct="1">
              <a:buFontTx/>
              <a:buNone/>
            </a:pPr>
            <a:r>
              <a:rPr lang="en-US" altLang="en-US" smtClean="0"/>
              <a:t>	US provisional or non-provisional (utility) patent application is used as a basis for filing for corresponding patent rights in a foreign country, priority can be obtained under the Paris Convention (dating from 1883) which accords to the US applicant priority of the US application for one year (6 mo. for design appls.)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U.S. as Foreign Destination</a:t>
            </a:r>
          </a:p>
        </p:txBody>
      </p:sp>
      <p:sp>
        <p:nvSpPr>
          <p:cNvPr id="14339" name="Content Placeholder 2"/>
          <p:cNvSpPr>
            <a:spLocks noGrp="1"/>
          </p:cNvSpPr>
          <p:nvPr>
            <p:ph idx="1"/>
          </p:nvPr>
        </p:nvSpPr>
        <p:spPr/>
        <p:txBody>
          <a:bodyPr/>
          <a:lstStyle/>
          <a:p>
            <a:r>
              <a:rPr lang="en-US" dirty="0" smtClean="0"/>
              <a:t>Other countries have Foreign Filing restrictions as well</a:t>
            </a:r>
          </a:p>
          <a:p>
            <a:pPr lvl="1"/>
            <a:r>
              <a:rPr lang="en-US" dirty="0" smtClean="0"/>
              <a:t>China</a:t>
            </a:r>
          </a:p>
          <a:p>
            <a:pPr lvl="1"/>
            <a:r>
              <a:rPr lang="en-US" dirty="0" smtClean="0"/>
              <a:t>India</a:t>
            </a:r>
          </a:p>
          <a:p>
            <a:pPr lvl="1"/>
            <a:r>
              <a:rPr lang="en-US" dirty="0" smtClean="0"/>
              <a:t>Singapore</a:t>
            </a:r>
          </a:p>
        </p:txBody>
      </p:sp>
      <p:sp>
        <p:nvSpPr>
          <p:cNvPr id="14340" name="Slide Number Placeholder 3"/>
          <p:cNvSpPr>
            <a:spLocks noGrp="1"/>
          </p:cNvSpPr>
          <p:nvPr>
            <p:ph type="sldNum" sz="quarter" idx="11"/>
          </p:nvPr>
        </p:nvSpPr>
        <p:spPr>
          <a:noFill/>
        </p:spPr>
        <p:txBody>
          <a:bodyPr/>
          <a:lstStyle/>
          <a:p>
            <a:fld id="{61C809D0-6B9D-478F-841D-FDCAAE166CF8}" type="slidenum">
              <a:rPr lang="en-US" altLang="en-US"/>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as Foreign Destination</a:t>
            </a:r>
            <a:endParaRPr lang="en-US" dirty="0"/>
          </a:p>
        </p:txBody>
      </p:sp>
      <p:sp>
        <p:nvSpPr>
          <p:cNvPr id="3" name="Content Placeholder 2"/>
          <p:cNvSpPr>
            <a:spLocks noGrp="1"/>
          </p:cNvSpPr>
          <p:nvPr>
            <p:ph idx="1"/>
          </p:nvPr>
        </p:nvSpPr>
        <p:spPr/>
        <p:txBody>
          <a:bodyPr/>
          <a:lstStyle/>
          <a:p>
            <a:r>
              <a:rPr lang="en-US" dirty="0" smtClean="0"/>
              <a:t>2015 : 301,075  (51.1%)</a:t>
            </a:r>
          </a:p>
          <a:p>
            <a:r>
              <a:rPr lang="en-US" dirty="0" smtClean="0"/>
              <a:t>1990 : 73,915  (44.9%)</a:t>
            </a:r>
            <a:endParaRPr lang="en-US" dirty="0"/>
          </a:p>
        </p:txBody>
      </p:sp>
      <p:sp>
        <p:nvSpPr>
          <p:cNvPr id="4" name="Slide Number Placeholder 3"/>
          <p:cNvSpPr>
            <a:spLocks noGrp="1"/>
          </p:cNvSpPr>
          <p:nvPr>
            <p:ph type="sldNum" sz="quarter" idx="11"/>
          </p:nvPr>
        </p:nvSpPr>
        <p:spPr/>
        <p:txBody>
          <a:bodyPr/>
          <a:lstStyle/>
          <a:p>
            <a:pPr>
              <a:defRPr/>
            </a:pPr>
            <a:fld id="{70A5EC5F-0C38-4598-BD0E-63A7BFDB0AE0}" type="slidenum">
              <a:rPr lang="en-US" altLang="en-US" smtClean="0"/>
              <a:pPr>
                <a:defRPr/>
              </a:pPr>
              <a:t>14</a:t>
            </a:fld>
            <a:endParaRPr lang="en-US" altLang="en-US"/>
          </a:p>
        </p:txBody>
      </p:sp>
      <p:graphicFrame>
        <p:nvGraphicFramePr>
          <p:cNvPr id="5" name="Chart 4"/>
          <p:cNvGraphicFramePr/>
          <p:nvPr/>
        </p:nvGraphicFramePr>
        <p:xfrm>
          <a:off x="3352800" y="2895600"/>
          <a:ext cx="5486400" cy="320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1C41B540-314A-45F4-9E3E-2C012D8DBE2C}" type="slidenum">
              <a:rPr lang="en-US" altLang="en-US"/>
              <a:pPr/>
              <a:t>15</a:t>
            </a:fld>
            <a:endParaRPr lang="en-US" altLang="en-US"/>
          </a:p>
        </p:txBody>
      </p:sp>
      <p:sp>
        <p:nvSpPr>
          <p:cNvPr id="15363" name="Rectangle 2"/>
          <p:cNvSpPr>
            <a:spLocks noGrp="1" noChangeArrowheads="1"/>
          </p:cNvSpPr>
          <p:nvPr>
            <p:ph type="title"/>
          </p:nvPr>
        </p:nvSpPr>
        <p:spPr/>
        <p:txBody>
          <a:bodyPr/>
          <a:lstStyle/>
          <a:p>
            <a:pPr eaLnBrk="1" hangingPunct="1"/>
            <a:r>
              <a:rPr lang="en-US" altLang="en-US" sz="4000" dirty="0" smtClean="0"/>
              <a:t>Modern Treaties for </a:t>
            </a:r>
            <a:br>
              <a:rPr lang="en-US" altLang="en-US" sz="4000" dirty="0" smtClean="0"/>
            </a:br>
            <a:r>
              <a:rPr lang="en-US" altLang="en-US" sz="4000" dirty="0" smtClean="0"/>
              <a:t>International Filing</a:t>
            </a:r>
            <a:endParaRPr lang="en-US" altLang="en-US" dirty="0" smtClean="0"/>
          </a:p>
        </p:txBody>
      </p:sp>
      <p:sp>
        <p:nvSpPr>
          <p:cNvPr id="15364" name="Rectangle 3"/>
          <p:cNvSpPr>
            <a:spLocks noGrp="1" noChangeArrowheads="1"/>
          </p:cNvSpPr>
          <p:nvPr>
            <p:ph type="body" idx="1"/>
          </p:nvPr>
        </p:nvSpPr>
        <p:spPr/>
        <p:txBody>
          <a:bodyPr/>
          <a:lstStyle/>
          <a:p>
            <a:pPr eaLnBrk="1" hangingPunct="1">
              <a:buFontTx/>
              <a:buNone/>
            </a:pPr>
            <a:r>
              <a:rPr lang="en-US" altLang="en-US" smtClean="0"/>
              <a:t>	In addition to The Paris Convention over last few decades, international treaties have streamlined and made more economical procedures for seeking protection in many parts of the world.  USA has signed, acceded to, or ratified many treaties</a:t>
            </a:r>
            <a:endParaRPr lang="en-US" altLang="en-US" u="sng"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AD843AF9-73B0-4A9A-972D-8D84CA61901F}" type="slidenum">
              <a:rPr lang="en-US" altLang="en-US"/>
              <a:pPr/>
              <a:t>16</a:t>
            </a:fld>
            <a:endParaRPr lang="en-US" altLang="en-US"/>
          </a:p>
        </p:txBody>
      </p:sp>
      <p:sp>
        <p:nvSpPr>
          <p:cNvPr id="16387" name="Rectangle 2"/>
          <p:cNvSpPr>
            <a:spLocks noGrp="1" noChangeArrowheads="1"/>
          </p:cNvSpPr>
          <p:nvPr>
            <p:ph type="title"/>
          </p:nvPr>
        </p:nvSpPr>
        <p:spPr/>
        <p:txBody>
          <a:bodyPr/>
          <a:lstStyle/>
          <a:p>
            <a:pPr eaLnBrk="1" hangingPunct="1"/>
            <a:r>
              <a:rPr lang="en-US" altLang="en-US" sz="4000" dirty="0" smtClean="0"/>
              <a:t>Some International IP Treaties</a:t>
            </a:r>
            <a:endParaRPr lang="en-US" altLang="en-US" dirty="0" smtClean="0"/>
          </a:p>
        </p:txBody>
      </p:sp>
      <p:sp>
        <p:nvSpPr>
          <p:cNvPr id="1700867" name="Rectangle 3"/>
          <p:cNvSpPr>
            <a:spLocks noGrp="1" noChangeArrowheads="1"/>
          </p:cNvSpPr>
          <p:nvPr>
            <p:ph type="body" idx="1"/>
          </p:nvPr>
        </p:nvSpPr>
        <p:spPr>
          <a:xfrm>
            <a:off x="1524000" y="1447800"/>
            <a:ext cx="7391400" cy="4343400"/>
          </a:xfrm>
        </p:spPr>
        <p:txBody>
          <a:bodyPr/>
          <a:lstStyle/>
          <a:p>
            <a:pPr lvl="1" eaLnBrk="1" hangingPunct="1">
              <a:buFont typeface="Symbol" pitchFamily="18" charset="2"/>
              <a:buChar char="·"/>
            </a:pPr>
            <a:r>
              <a:rPr lang="en-US" altLang="en-US" smtClean="0"/>
              <a:t>The Paris Convention </a:t>
            </a:r>
          </a:p>
          <a:p>
            <a:pPr lvl="1" eaLnBrk="1" hangingPunct="1">
              <a:buFont typeface="Symbol" pitchFamily="18" charset="2"/>
              <a:buChar char="·"/>
            </a:pPr>
            <a:r>
              <a:rPr lang="en-US" altLang="en-US" smtClean="0"/>
              <a:t>European Patent Convention (EPC)</a:t>
            </a:r>
          </a:p>
          <a:p>
            <a:pPr lvl="1" eaLnBrk="1" hangingPunct="1">
              <a:buFont typeface="Symbol" pitchFamily="18" charset="2"/>
              <a:buChar char="·"/>
            </a:pPr>
            <a:r>
              <a:rPr lang="en-US" altLang="en-US" smtClean="0"/>
              <a:t>Others treaties for regional patent rights</a:t>
            </a:r>
          </a:p>
          <a:p>
            <a:pPr lvl="1" eaLnBrk="1" hangingPunct="1">
              <a:buFont typeface="Symbol" pitchFamily="18" charset="2"/>
              <a:buChar char="·"/>
            </a:pPr>
            <a:r>
              <a:rPr lang="en-US" altLang="en-US" smtClean="0"/>
              <a:t>Trade-Related Aspects of Intellectual Property (TRIPS) Rights</a:t>
            </a:r>
          </a:p>
          <a:p>
            <a:pPr lvl="2" eaLnBrk="1" hangingPunct="1">
              <a:buFont typeface="Symbol" pitchFamily="18" charset="2"/>
              <a:buChar char="·"/>
            </a:pPr>
            <a:r>
              <a:rPr lang="en-US" altLang="en-US" smtClean="0"/>
              <a:t>patent term 20 yrs. from filing everywhere</a:t>
            </a:r>
          </a:p>
          <a:p>
            <a:pPr lvl="1" eaLnBrk="1" hangingPunct="1">
              <a:buFont typeface="Symbol" pitchFamily="18" charset="2"/>
              <a:buChar char="·"/>
            </a:pPr>
            <a:r>
              <a:rPr lang="en-US" altLang="en-US" smtClean="0"/>
              <a:t>WIPO </a:t>
            </a:r>
          </a:p>
          <a:p>
            <a:pPr lvl="2" eaLnBrk="1" hangingPunct="1">
              <a:buFont typeface="Symbol" pitchFamily="18" charset="2"/>
              <a:buChar char="·"/>
            </a:pPr>
            <a:r>
              <a:rPr lang="en-US" altLang="en-US" smtClean="0"/>
              <a:t>Patent Cooperation Treaty (PCT) </a:t>
            </a:r>
          </a:p>
          <a:p>
            <a:pPr lvl="2" eaLnBrk="1" hangingPunct="1">
              <a:buFont typeface="Symbol" pitchFamily="18" charset="2"/>
              <a:buChar char="·"/>
            </a:pPr>
            <a:r>
              <a:rPr lang="en-US" altLang="en-US" smtClean="0"/>
              <a:t>Madrid Protocol Trademarks</a:t>
            </a:r>
          </a:p>
          <a:p>
            <a:pPr lvl="2" eaLnBrk="1" hangingPunct="1">
              <a:buFont typeface="Symbol" pitchFamily="18" charset="2"/>
              <a:buChar char="·"/>
            </a:pPr>
            <a:r>
              <a:rPr lang="en-US" altLang="en-US" smtClean="0"/>
              <a:t>Hague Agreement – Industrial Design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00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00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008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008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00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008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7008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70086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00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8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93467D9C-EFD1-4952-B5C7-8017D78A6EDE}" type="slidenum">
              <a:rPr lang="en-US" altLang="en-US"/>
              <a:pPr/>
              <a:t>17</a:t>
            </a:fld>
            <a:endParaRPr lang="en-US" altLang="en-US"/>
          </a:p>
        </p:txBody>
      </p:sp>
      <p:sp>
        <p:nvSpPr>
          <p:cNvPr id="17411" name="Rectangle 2"/>
          <p:cNvSpPr>
            <a:spLocks noGrp="1" noChangeArrowheads="1"/>
          </p:cNvSpPr>
          <p:nvPr>
            <p:ph type="title"/>
          </p:nvPr>
        </p:nvSpPr>
        <p:spPr>
          <a:xfrm>
            <a:off x="1524000" y="304800"/>
            <a:ext cx="7391400" cy="838200"/>
          </a:xfrm>
        </p:spPr>
        <p:txBody>
          <a:bodyPr/>
          <a:lstStyle/>
          <a:p>
            <a:pPr eaLnBrk="1" hangingPunct="1"/>
            <a:r>
              <a:rPr lang="en-US" altLang="en-US" sz="4000" smtClean="0"/>
              <a:t>Paris Convention</a:t>
            </a:r>
            <a:endParaRPr lang="en-US" altLang="en-US" smtClean="0"/>
          </a:p>
        </p:txBody>
      </p:sp>
      <p:sp>
        <p:nvSpPr>
          <p:cNvPr id="17412" name="Rectangle 3"/>
          <p:cNvSpPr>
            <a:spLocks noGrp="1" noChangeArrowheads="1"/>
          </p:cNvSpPr>
          <p:nvPr>
            <p:ph type="body" idx="1"/>
          </p:nvPr>
        </p:nvSpPr>
        <p:spPr>
          <a:xfrm>
            <a:off x="1524000" y="1066800"/>
            <a:ext cx="7391400" cy="4343400"/>
          </a:xfrm>
        </p:spPr>
        <p:txBody>
          <a:bodyPr/>
          <a:lstStyle/>
          <a:p>
            <a:pPr eaLnBrk="1" hangingPunct="1"/>
            <a:r>
              <a:rPr lang="en-US" altLang="en-US" smtClean="0"/>
              <a:t>Effect is one of giving priority.  </a:t>
            </a:r>
          </a:p>
          <a:p>
            <a:pPr eaLnBrk="1" hangingPunct="1"/>
            <a:r>
              <a:rPr lang="en-US" altLang="en-US" smtClean="0"/>
              <a:t>Allows applicant(s) to file in U.S. or other home country signatory to treaty.</a:t>
            </a:r>
          </a:p>
          <a:p>
            <a:pPr eaLnBrk="1" hangingPunct="1"/>
            <a:r>
              <a:rPr lang="en-US" altLang="en-US" smtClean="0"/>
              <a:t>Provides a priority effect of 12 months (6 mo. for designs) in which to file corresponding application elsewhere equivalent to national filing.</a:t>
            </a:r>
          </a:p>
          <a:p>
            <a:pPr eaLnBrk="1" hangingPunct="1"/>
            <a:r>
              <a:rPr lang="en-US" altLang="en-US" smtClean="0"/>
              <a:t>Based on whole content of application.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4C9C0B64-DD3E-4E1F-959E-C4D9245AA510}" type="slidenum">
              <a:rPr lang="en-US" altLang="en-US"/>
              <a:pPr/>
              <a:t>18</a:t>
            </a:fld>
            <a:endParaRPr lang="en-US" altLang="en-US"/>
          </a:p>
        </p:txBody>
      </p:sp>
      <p:sp>
        <p:nvSpPr>
          <p:cNvPr id="18435" name="Rectangle 2"/>
          <p:cNvSpPr>
            <a:spLocks noGrp="1" noChangeArrowheads="1"/>
          </p:cNvSpPr>
          <p:nvPr>
            <p:ph type="title"/>
          </p:nvPr>
        </p:nvSpPr>
        <p:spPr/>
        <p:txBody>
          <a:bodyPr/>
          <a:lstStyle/>
          <a:p>
            <a:pPr eaLnBrk="1" hangingPunct="1"/>
            <a:r>
              <a:rPr lang="en-US" altLang="en-US" sz="3600" smtClean="0"/>
              <a:t>Paris Convention</a:t>
            </a:r>
            <a:br>
              <a:rPr lang="en-US" altLang="en-US" sz="3600" smtClean="0"/>
            </a:br>
            <a:r>
              <a:rPr lang="en-US" altLang="en-US" sz="3600" smtClean="0"/>
              <a:t>Article 4, Section A</a:t>
            </a:r>
            <a:br>
              <a:rPr lang="en-US" altLang="en-US" sz="3600" smtClean="0"/>
            </a:br>
            <a:endParaRPr lang="en-US" altLang="en-US" smtClean="0"/>
          </a:p>
        </p:txBody>
      </p:sp>
      <p:sp>
        <p:nvSpPr>
          <p:cNvPr id="18436" name="Rectangle 3"/>
          <p:cNvSpPr>
            <a:spLocks noGrp="1" noChangeArrowheads="1"/>
          </p:cNvSpPr>
          <p:nvPr>
            <p:ph type="body" idx="1"/>
          </p:nvPr>
        </p:nvSpPr>
        <p:spPr>
          <a:xfrm>
            <a:off x="1600200" y="1371600"/>
            <a:ext cx="7239000" cy="4114800"/>
          </a:xfrm>
        </p:spPr>
        <p:txBody>
          <a:bodyPr/>
          <a:lstStyle/>
          <a:p>
            <a:pPr eaLnBrk="1" hangingPunct="1">
              <a:buFontTx/>
              <a:buNone/>
            </a:pPr>
            <a:r>
              <a:rPr lang="en-US" altLang="en-US" smtClean="0"/>
              <a:t>	1.	Any person who has duly filed an application for a patent, or for the registration of a utility model, or of an industrial design, or of a trademark, in one of the countries of the Union, or his successor in title, shall enjoy, for the purpose of filing in the other countries, a right of priority during the periods hereinafter fixed.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BE9BDA42-5065-46C5-9925-73370EC5C4E1}" type="slidenum">
              <a:rPr lang="en-US" altLang="en-US"/>
              <a:pPr/>
              <a:t>19</a:t>
            </a:fld>
            <a:endParaRPr lang="en-US" altLang="en-US"/>
          </a:p>
        </p:txBody>
      </p:sp>
      <p:sp>
        <p:nvSpPr>
          <p:cNvPr id="19459" name="Rectangle 2"/>
          <p:cNvSpPr>
            <a:spLocks noGrp="1" noChangeArrowheads="1"/>
          </p:cNvSpPr>
          <p:nvPr>
            <p:ph type="title"/>
          </p:nvPr>
        </p:nvSpPr>
        <p:spPr/>
        <p:txBody>
          <a:bodyPr/>
          <a:lstStyle/>
          <a:p>
            <a:pPr eaLnBrk="1" hangingPunct="1"/>
            <a:r>
              <a:rPr lang="en-US" altLang="en-US" sz="3600" smtClean="0"/>
              <a:t>Paris Convention</a:t>
            </a:r>
            <a:br>
              <a:rPr lang="en-US" altLang="en-US" sz="3600" smtClean="0"/>
            </a:br>
            <a:r>
              <a:rPr lang="en-US" altLang="en-US" sz="3600" smtClean="0"/>
              <a:t>Article 4, Section A</a:t>
            </a:r>
            <a:br>
              <a:rPr lang="en-US" altLang="en-US" sz="3600" smtClean="0"/>
            </a:br>
            <a:endParaRPr lang="en-US" altLang="en-US" smtClean="0"/>
          </a:p>
        </p:txBody>
      </p:sp>
      <p:sp>
        <p:nvSpPr>
          <p:cNvPr id="19460" name="Rectangle 3"/>
          <p:cNvSpPr>
            <a:spLocks noGrp="1" noChangeArrowheads="1"/>
          </p:cNvSpPr>
          <p:nvPr>
            <p:ph type="body" idx="1"/>
          </p:nvPr>
        </p:nvSpPr>
        <p:spPr>
          <a:xfrm>
            <a:off x="1676400" y="1295400"/>
            <a:ext cx="7239000" cy="4572000"/>
          </a:xfrm>
        </p:spPr>
        <p:txBody>
          <a:bodyPr/>
          <a:lstStyle/>
          <a:p>
            <a:pPr eaLnBrk="1" hangingPunct="1">
              <a:buFontTx/>
              <a:buNone/>
            </a:pPr>
            <a:r>
              <a:rPr lang="en-US" altLang="en-US" smtClean="0"/>
              <a:t>	2.	Any filing that is equivalent to a regular national filing under the domestic legislation of any country of the Union or under bilateral or multilateral treaties concluded between countries of the Union shall be recognized as giving rise to the right of priority.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p>
            <a:fld id="{628C739A-D6F9-4C6B-BF21-4DD1BF6C038C}" type="slidenum">
              <a:rPr lang="en-US" altLang="en-US"/>
              <a:pPr/>
              <a:t>2</a:t>
            </a:fld>
            <a:endParaRPr lang="en-US" altLang="en-US"/>
          </a:p>
        </p:txBody>
      </p:sp>
      <p:sp>
        <p:nvSpPr>
          <p:cNvPr id="3075" name="Rectangle 2"/>
          <p:cNvSpPr>
            <a:spLocks noGrp="1" noChangeArrowheads="1"/>
          </p:cNvSpPr>
          <p:nvPr>
            <p:ph type="title"/>
          </p:nvPr>
        </p:nvSpPr>
        <p:spPr/>
        <p:txBody>
          <a:bodyPr/>
          <a:lstStyle/>
          <a:p>
            <a:pPr eaLnBrk="1" hangingPunct="1"/>
            <a:r>
              <a:rPr lang="en-US" altLang="en-US" sz="4000" smtClean="0"/>
              <a:t>International Prosecution</a:t>
            </a:r>
            <a:r>
              <a:rPr lang="en-US" altLang="en-US" smtClean="0"/>
              <a:t> </a:t>
            </a:r>
          </a:p>
        </p:txBody>
      </p:sp>
      <p:sp>
        <p:nvSpPr>
          <p:cNvPr id="1687555" name="Rectangle 3"/>
          <p:cNvSpPr>
            <a:spLocks noGrp="1" noChangeArrowheads="1"/>
          </p:cNvSpPr>
          <p:nvPr>
            <p:ph type="body" idx="1"/>
          </p:nvPr>
        </p:nvSpPr>
        <p:spPr/>
        <p:txBody>
          <a:bodyPr/>
          <a:lstStyle/>
          <a:p>
            <a:pPr eaLnBrk="1" hangingPunct="1"/>
            <a:r>
              <a:rPr lang="en-US" altLang="en-US" smtClean="0"/>
              <a:t>How are patents obtained in other countries?</a:t>
            </a:r>
          </a:p>
          <a:p>
            <a:pPr eaLnBrk="1" hangingPunct="1"/>
            <a:r>
              <a:rPr lang="en-US" altLang="en-US" smtClean="0"/>
              <a:t>What treaties enable foreign counterpart patent applications?</a:t>
            </a:r>
          </a:p>
          <a:p>
            <a:pPr eaLnBrk="1" hangingPunct="1"/>
            <a:r>
              <a:rPr lang="en-US" altLang="en-US" smtClean="0"/>
              <a:t>What parts of US Patent Laws affect?</a:t>
            </a:r>
          </a:p>
          <a:p>
            <a:pPr eaLnBrk="1" hangingPunct="1"/>
            <a:r>
              <a:rPr lang="en-US" altLang="en-US" smtClean="0"/>
              <a:t>What issues exist relative to priority?</a:t>
            </a:r>
          </a:p>
          <a:p>
            <a:pPr eaLnBrk="1" hangingPunct="1"/>
            <a:r>
              <a:rPr lang="en-US" altLang="en-US" smtClean="0"/>
              <a:t>How do we use treaty procedures?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87555">
                                            <p:txEl>
                                              <p:pRg st="0" end="0"/>
                                            </p:txEl>
                                          </p:spTgt>
                                        </p:tgtEl>
                                        <p:attrNameLst>
                                          <p:attrName>style.visibility</p:attrName>
                                        </p:attrNameLst>
                                      </p:cBhvr>
                                      <p:to>
                                        <p:strVal val="visible"/>
                                      </p:to>
                                    </p:set>
                                    <p:anim calcmode="lin" valueType="num">
                                      <p:cBhvr additive="base">
                                        <p:cTn id="7" dur="500" fill="hold"/>
                                        <p:tgtEl>
                                          <p:spTgt spid="1687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875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87555">
                                            <p:txEl>
                                              <p:pRg st="1" end="1"/>
                                            </p:txEl>
                                          </p:spTgt>
                                        </p:tgtEl>
                                        <p:attrNameLst>
                                          <p:attrName>style.visibility</p:attrName>
                                        </p:attrNameLst>
                                      </p:cBhvr>
                                      <p:to>
                                        <p:strVal val="visible"/>
                                      </p:to>
                                    </p:set>
                                    <p:anim calcmode="lin" valueType="num">
                                      <p:cBhvr additive="base">
                                        <p:cTn id="13" dur="500" fill="hold"/>
                                        <p:tgtEl>
                                          <p:spTgt spid="16875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875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87555">
                                            <p:txEl>
                                              <p:pRg st="2" end="2"/>
                                            </p:txEl>
                                          </p:spTgt>
                                        </p:tgtEl>
                                        <p:attrNameLst>
                                          <p:attrName>style.visibility</p:attrName>
                                        </p:attrNameLst>
                                      </p:cBhvr>
                                      <p:to>
                                        <p:strVal val="visible"/>
                                      </p:to>
                                    </p:set>
                                    <p:anim calcmode="lin" valueType="num">
                                      <p:cBhvr additive="base">
                                        <p:cTn id="19" dur="500" fill="hold"/>
                                        <p:tgtEl>
                                          <p:spTgt spid="16875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875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87555">
                                            <p:txEl>
                                              <p:pRg st="3" end="3"/>
                                            </p:txEl>
                                          </p:spTgt>
                                        </p:tgtEl>
                                        <p:attrNameLst>
                                          <p:attrName>style.visibility</p:attrName>
                                        </p:attrNameLst>
                                      </p:cBhvr>
                                      <p:to>
                                        <p:strVal val="visible"/>
                                      </p:to>
                                    </p:set>
                                    <p:anim calcmode="lin" valueType="num">
                                      <p:cBhvr additive="base">
                                        <p:cTn id="25" dur="500" fill="hold"/>
                                        <p:tgtEl>
                                          <p:spTgt spid="16875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875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87555">
                                            <p:txEl>
                                              <p:pRg st="4" end="4"/>
                                            </p:txEl>
                                          </p:spTgt>
                                        </p:tgtEl>
                                        <p:attrNameLst>
                                          <p:attrName>style.visibility</p:attrName>
                                        </p:attrNameLst>
                                      </p:cBhvr>
                                      <p:to>
                                        <p:strVal val="visible"/>
                                      </p:to>
                                    </p:set>
                                    <p:anim calcmode="lin" valueType="num">
                                      <p:cBhvr additive="base">
                                        <p:cTn id="31" dur="500" fill="hold"/>
                                        <p:tgtEl>
                                          <p:spTgt spid="16875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875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755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178377ED-83C1-434A-8D53-EE63A8629D29}" type="slidenum">
              <a:rPr lang="en-US" altLang="en-US"/>
              <a:pPr/>
              <a:t>20</a:t>
            </a:fld>
            <a:endParaRPr lang="en-US" altLang="en-US"/>
          </a:p>
        </p:txBody>
      </p:sp>
      <p:sp>
        <p:nvSpPr>
          <p:cNvPr id="20483" name="Rectangle 2"/>
          <p:cNvSpPr>
            <a:spLocks noGrp="1" noChangeArrowheads="1"/>
          </p:cNvSpPr>
          <p:nvPr>
            <p:ph type="title"/>
          </p:nvPr>
        </p:nvSpPr>
        <p:spPr/>
        <p:txBody>
          <a:bodyPr/>
          <a:lstStyle/>
          <a:p>
            <a:pPr eaLnBrk="1" hangingPunct="1"/>
            <a:r>
              <a:rPr lang="en-US" altLang="en-US" sz="3600" smtClean="0"/>
              <a:t>Paris Convention</a:t>
            </a:r>
            <a:br>
              <a:rPr lang="en-US" altLang="en-US" sz="3600" smtClean="0"/>
            </a:br>
            <a:r>
              <a:rPr lang="en-US" altLang="en-US" sz="3600" smtClean="0"/>
              <a:t>Article 4, Section B</a:t>
            </a:r>
          </a:p>
        </p:txBody>
      </p:sp>
      <p:sp>
        <p:nvSpPr>
          <p:cNvPr id="20484" name="Rectangle 3"/>
          <p:cNvSpPr>
            <a:spLocks noGrp="1" noChangeArrowheads="1"/>
          </p:cNvSpPr>
          <p:nvPr>
            <p:ph type="body" idx="1"/>
          </p:nvPr>
        </p:nvSpPr>
        <p:spPr/>
        <p:txBody>
          <a:bodyPr/>
          <a:lstStyle/>
          <a:p>
            <a:pPr eaLnBrk="1" hangingPunct="1">
              <a:lnSpc>
                <a:spcPct val="90000"/>
              </a:lnSpc>
              <a:buFontTx/>
              <a:buNone/>
            </a:pPr>
            <a:r>
              <a:rPr lang="en-US" altLang="en-US" smtClean="0"/>
              <a:t>	. . . [A]ny subsequent filing in any of the other countries of the Union before the expiration of the [above] periods shall not be invalidated by reason of any action accomplished in the interval, in particular, another filing, the publication or exploitation of the invention, the putting on sales of copies . .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0CEEEB6C-718B-4DAB-B566-A9C95216AA9C}" type="slidenum">
              <a:rPr lang="en-US" altLang="en-US"/>
              <a:pPr/>
              <a:t>21</a:t>
            </a:fld>
            <a:endParaRPr lang="en-US" altLang="en-US"/>
          </a:p>
        </p:txBody>
      </p:sp>
      <p:sp>
        <p:nvSpPr>
          <p:cNvPr id="21507" name="Rectangle 2"/>
          <p:cNvSpPr>
            <a:spLocks noGrp="1" noChangeArrowheads="1"/>
          </p:cNvSpPr>
          <p:nvPr>
            <p:ph type="title"/>
          </p:nvPr>
        </p:nvSpPr>
        <p:spPr/>
        <p:txBody>
          <a:bodyPr/>
          <a:lstStyle/>
          <a:p>
            <a:pPr eaLnBrk="1" hangingPunct="1"/>
            <a:r>
              <a:rPr lang="en-US" altLang="en-US" sz="3600" smtClean="0"/>
              <a:t>Paris Convention</a:t>
            </a:r>
            <a:br>
              <a:rPr lang="en-US" altLang="en-US" sz="3600" smtClean="0"/>
            </a:br>
            <a:r>
              <a:rPr lang="en-US" altLang="en-US" sz="3600" smtClean="0"/>
              <a:t>Article 4, Section C</a:t>
            </a:r>
            <a:br>
              <a:rPr lang="en-US" altLang="en-US" sz="3600" smtClean="0"/>
            </a:br>
            <a:endParaRPr lang="en-US" altLang="en-US" sz="3600" smtClean="0"/>
          </a:p>
        </p:txBody>
      </p:sp>
      <p:sp>
        <p:nvSpPr>
          <p:cNvPr id="21508" name="Rectangle 3"/>
          <p:cNvSpPr>
            <a:spLocks noGrp="1" noChangeArrowheads="1"/>
          </p:cNvSpPr>
          <p:nvPr>
            <p:ph type="body" idx="1"/>
          </p:nvPr>
        </p:nvSpPr>
        <p:spPr/>
        <p:txBody>
          <a:bodyPr/>
          <a:lstStyle/>
          <a:p>
            <a:pPr eaLnBrk="1" hangingPunct="1">
              <a:lnSpc>
                <a:spcPct val="90000"/>
              </a:lnSpc>
            </a:pPr>
            <a:r>
              <a:rPr lang="en-US" altLang="en-US" b="1" smtClean="0"/>
              <a:t>C.-</a:t>
            </a:r>
            <a:endParaRPr lang="en-US" altLang="en-US" smtClean="0"/>
          </a:p>
          <a:p>
            <a:pPr lvl="2" eaLnBrk="1" hangingPunct="1">
              <a:lnSpc>
                <a:spcPct val="90000"/>
              </a:lnSpc>
              <a:buFontTx/>
              <a:buNone/>
            </a:pPr>
            <a:r>
              <a:rPr lang="en-US" altLang="en-US" sz="3200" smtClean="0"/>
              <a:t>(1) The periods of priority referred to above shall be twelve months for patents and utility models, and six months for industrial designs and trademarks.</a:t>
            </a:r>
          </a:p>
          <a:p>
            <a:pPr lvl="2" eaLnBrk="1" hangingPunct="1">
              <a:lnSpc>
                <a:spcPct val="90000"/>
              </a:lnSpc>
              <a:buFontTx/>
              <a:buNone/>
            </a:pPr>
            <a:r>
              <a:rPr lang="en-US" altLang="en-US" sz="3200" smtClean="0"/>
              <a:t>(2) . . . periods . . .  start from the date of filing [the] first application; the day of filing [is] not included...</a:t>
            </a:r>
          </a:p>
          <a:p>
            <a:pPr eaLnBrk="1" hangingPunct="1">
              <a:lnSpc>
                <a:spcPct val="90000"/>
              </a:lnSpc>
            </a:pPr>
            <a:endParaRPr lang="en-US"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ADD35A02-797D-4ECC-B964-8E168A806740}" type="slidenum">
              <a:rPr lang="en-US" altLang="en-US"/>
              <a:pPr/>
              <a:t>22</a:t>
            </a:fld>
            <a:endParaRPr lang="en-US" altLang="en-US"/>
          </a:p>
        </p:txBody>
      </p:sp>
      <p:sp>
        <p:nvSpPr>
          <p:cNvPr id="22531" name="Rectangle 2"/>
          <p:cNvSpPr>
            <a:spLocks noGrp="1" noChangeArrowheads="1"/>
          </p:cNvSpPr>
          <p:nvPr>
            <p:ph type="title"/>
          </p:nvPr>
        </p:nvSpPr>
        <p:spPr/>
        <p:txBody>
          <a:bodyPr/>
          <a:lstStyle/>
          <a:p>
            <a:pPr eaLnBrk="1" hangingPunct="1"/>
            <a:r>
              <a:rPr lang="en-US" altLang="en-US" sz="3600" smtClean="0"/>
              <a:t>Paris Convention</a:t>
            </a:r>
            <a:br>
              <a:rPr lang="en-US" altLang="en-US" sz="3600" smtClean="0"/>
            </a:br>
            <a:r>
              <a:rPr lang="en-US" altLang="en-US" sz="3600" smtClean="0"/>
              <a:t>Article 4, Section C</a:t>
            </a:r>
            <a:br>
              <a:rPr lang="en-US" altLang="en-US" sz="3600" smtClean="0"/>
            </a:br>
            <a:endParaRPr lang="en-US" altLang="en-US" sz="3600" smtClean="0"/>
          </a:p>
        </p:txBody>
      </p:sp>
      <p:sp>
        <p:nvSpPr>
          <p:cNvPr id="22532" name="Rectangle 3"/>
          <p:cNvSpPr>
            <a:spLocks noGrp="1" noChangeArrowheads="1"/>
          </p:cNvSpPr>
          <p:nvPr>
            <p:ph type="body" idx="1"/>
          </p:nvPr>
        </p:nvSpPr>
        <p:spPr/>
        <p:txBody>
          <a:bodyPr/>
          <a:lstStyle/>
          <a:p>
            <a:pPr eaLnBrk="1" hangingPunct="1">
              <a:buFontTx/>
              <a:buNone/>
            </a:pPr>
            <a:r>
              <a:rPr lang="en-US" altLang="en-US" b="1" smtClean="0"/>
              <a:t>C.-</a:t>
            </a:r>
            <a:endParaRPr lang="en-US" altLang="en-US" smtClean="0"/>
          </a:p>
          <a:p>
            <a:pPr eaLnBrk="1" hangingPunct="1">
              <a:buFontTx/>
              <a:buNone/>
            </a:pPr>
            <a:r>
              <a:rPr lang="en-US" altLang="en-US" smtClean="0"/>
              <a:t>	(3) If the last day of the period is an official holiday, or a day when the Office is not open for the filing of applications in the country where protection is claimed, the period shall be extended until the first following working day.</a:t>
            </a:r>
          </a:p>
          <a:p>
            <a:pPr eaLnBrk="1" hangingPunct="1"/>
            <a:endParaRPr lang="en-US"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A5FFC187-90B2-471B-96EE-E0F885A92A28}" type="slidenum">
              <a:rPr lang="en-US" altLang="en-US"/>
              <a:pPr/>
              <a:t>23</a:t>
            </a:fld>
            <a:endParaRPr lang="en-US" altLang="en-US"/>
          </a:p>
        </p:txBody>
      </p:sp>
      <p:sp>
        <p:nvSpPr>
          <p:cNvPr id="23555" name="Rectangle 2"/>
          <p:cNvSpPr>
            <a:spLocks noGrp="1" noChangeArrowheads="1"/>
          </p:cNvSpPr>
          <p:nvPr>
            <p:ph type="title"/>
          </p:nvPr>
        </p:nvSpPr>
        <p:spPr/>
        <p:txBody>
          <a:bodyPr/>
          <a:lstStyle/>
          <a:p>
            <a:pPr eaLnBrk="1" hangingPunct="1"/>
            <a:r>
              <a:rPr lang="en-US" altLang="en-US" sz="3600" smtClean="0"/>
              <a:t>Paris Convention</a:t>
            </a:r>
            <a:br>
              <a:rPr lang="en-US" altLang="en-US" sz="3600" smtClean="0"/>
            </a:br>
            <a:r>
              <a:rPr lang="en-US" altLang="en-US" sz="3600" smtClean="0"/>
              <a:t>Article 4, Section C</a:t>
            </a:r>
          </a:p>
        </p:txBody>
      </p:sp>
      <p:sp>
        <p:nvSpPr>
          <p:cNvPr id="23556" name="Rectangle 3"/>
          <p:cNvSpPr>
            <a:spLocks noGrp="1" noChangeArrowheads="1"/>
          </p:cNvSpPr>
          <p:nvPr>
            <p:ph type="body" idx="1"/>
          </p:nvPr>
        </p:nvSpPr>
        <p:spPr/>
        <p:txBody>
          <a:bodyPr/>
          <a:lstStyle/>
          <a:p>
            <a:pPr eaLnBrk="1" hangingPunct="1">
              <a:lnSpc>
                <a:spcPct val="90000"/>
              </a:lnSpc>
              <a:buFontTx/>
              <a:buNone/>
            </a:pPr>
            <a:r>
              <a:rPr lang="en-US" altLang="en-US" b="1" smtClean="0"/>
              <a:t>C.-</a:t>
            </a:r>
            <a:endParaRPr lang="en-US" altLang="en-US" smtClean="0"/>
          </a:p>
          <a:p>
            <a:pPr eaLnBrk="1" hangingPunct="1">
              <a:lnSpc>
                <a:spcPct val="90000"/>
              </a:lnSpc>
              <a:buFontTx/>
              <a:buNone/>
            </a:pPr>
            <a:r>
              <a:rPr lang="en-US" altLang="en-US" smtClean="0"/>
              <a:t>(4) A subsequent application concerning the same subject as a previous first application . . . filed in the same country of the Union shall be considered as the first application, of which the filing date shall be the starting point of the period of priority,. [cont’d]</a:t>
            </a:r>
          </a:p>
          <a:p>
            <a:pPr eaLnBrk="1" hangingPunct="1">
              <a:lnSpc>
                <a:spcPct val="90000"/>
              </a:lnSpc>
            </a:pPr>
            <a:endParaRPr lang="en-US"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p>
            <a:fld id="{A78E0768-39BA-4A7F-A81D-90D238FE9940}" type="slidenum">
              <a:rPr lang="en-US" altLang="en-US"/>
              <a:pPr/>
              <a:t>24</a:t>
            </a:fld>
            <a:endParaRPr lang="en-US" altLang="en-US"/>
          </a:p>
        </p:txBody>
      </p:sp>
      <p:sp>
        <p:nvSpPr>
          <p:cNvPr id="24579" name="Rectangle 2"/>
          <p:cNvSpPr>
            <a:spLocks noGrp="1" noChangeArrowheads="1"/>
          </p:cNvSpPr>
          <p:nvPr>
            <p:ph type="title"/>
          </p:nvPr>
        </p:nvSpPr>
        <p:spPr/>
        <p:txBody>
          <a:bodyPr/>
          <a:lstStyle/>
          <a:p>
            <a:pPr eaLnBrk="1" hangingPunct="1"/>
            <a:r>
              <a:rPr lang="en-US" altLang="en-US" sz="3600" smtClean="0"/>
              <a:t>Paris Convention</a:t>
            </a:r>
            <a:br>
              <a:rPr lang="en-US" altLang="en-US" sz="3600" smtClean="0"/>
            </a:br>
            <a:r>
              <a:rPr lang="en-US" altLang="en-US" sz="3600" smtClean="0"/>
              <a:t>Article 4, Section C</a:t>
            </a:r>
          </a:p>
        </p:txBody>
      </p:sp>
      <p:sp>
        <p:nvSpPr>
          <p:cNvPr id="24580" name="Rectangle 3"/>
          <p:cNvSpPr>
            <a:spLocks noGrp="1" noChangeArrowheads="1"/>
          </p:cNvSpPr>
          <p:nvPr>
            <p:ph type="body" idx="1"/>
          </p:nvPr>
        </p:nvSpPr>
        <p:spPr/>
        <p:txBody>
          <a:bodyPr/>
          <a:lstStyle/>
          <a:p>
            <a:pPr eaLnBrk="1" hangingPunct="1">
              <a:lnSpc>
                <a:spcPct val="80000"/>
              </a:lnSpc>
              <a:buFontTx/>
              <a:buNone/>
            </a:pPr>
            <a:r>
              <a:rPr lang="en-US" altLang="en-US" b="1" smtClean="0"/>
              <a:t>C. </a:t>
            </a:r>
            <a:r>
              <a:rPr lang="en-US" altLang="en-US" smtClean="0"/>
              <a:t>(4)[cont’d]</a:t>
            </a:r>
          </a:p>
          <a:p>
            <a:pPr eaLnBrk="1" hangingPunct="1">
              <a:lnSpc>
                <a:spcPct val="80000"/>
              </a:lnSpc>
              <a:buFontTx/>
              <a:buNone/>
            </a:pPr>
            <a:r>
              <a:rPr lang="en-US" altLang="en-US" smtClean="0"/>
              <a:t>	 </a:t>
            </a:r>
            <a:r>
              <a:rPr lang="en-US" altLang="en-US" b="1" smtClean="0"/>
              <a:t>if,</a:t>
            </a:r>
            <a:r>
              <a:rPr lang="en-US" altLang="en-US" smtClean="0"/>
              <a:t> </a:t>
            </a:r>
            <a:r>
              <a:rPr lang="en-US" altLang="en-US" sz="2800" smtClean="0"/>
              <a:t>at the time of filing the subsequent application, the said previous application has been withdrawn, abandoned, or refused, without having been laid open to public inspection and without leaving any rights outstanding, and if it has not yet served as a basis for claiming a right of priority. The previous application may not thereafter serve as a basis for claiming a right of priority.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647BBB3E-CF95-4281-8908-082BD5412F55}" type="slidenum">
              <a:rPr lang="en-US" altLang="en-US"/>
              <a:pPr/>
              <a:t>25</a:t>
            </a:fld>
            <a:endParaRPr lang="en-US" altLang="en-US"/>
          </a:p>
        </p:txBody>
      </p:sp>
      <p:sp>
        <p:nvSpPr>
          <p:cNvPr id="25603" name="Rectangle 1026"/>
          <p:cNvSpPr>
            <a:spLocks noGrp="1" noChangeArrowheads="1"/>
          </p:cNvSpPr>
          <p:nvPr>
            <p:ph type="title"/>
          </p:nvPr>
        </p:nvSpPr>
        <p:spPr/>
        <p:txBody>
          <a:bodyPr/>
          <a:lstStyle/>
          <a:p>
            <a:pPr eaLnBrk="1" hangingPunct="1"/>
            <a:r>
              <a:rPr lang="en-US" altLang="en-US" dirty="0" smtClean="0"/>
              <a:t>Modern Treaties</a:t>
            </a:r>
          </a:p>
        </p:txBody>
      </p:sp>
      <p:sp>
        <p:nvSpPr>
          <p:cNvPr id="25604" name="Rectangle 1027"/>
          <p:cNvSpPr>
            <a:spLocks noGrp="1" noChangeArrowheads="1"/>
          </p:cNvSpPr>
          <p:nvPr>
            <p:ph type="body" idx="1"/>
          </p:nvPr>
        </p:nvSpPr>
        <p:spPr/>
        <p:txBody>
          <a:bodyPr/>
          <a:lstStyle/>
          <a:p>
            <a:pPr eaLnBrk="1" hangingPunct="1">
              <a:buFontTx/>
              <a:buNone/>
            </a:pPr>
            <a:r>
              <a:rPr lang="en-US" altLang="en-US" sz="2800" b="1" smtClean="0"/>
              <a:t>Treaties signed by USA specifically related to patents:</a:t>
            </a:r>
            <a:r>
              <a:rPr lang="en-US" altLang="en-US" sz="2800" smtClean="0"/>
              <a:t> </a:t>
            </a:r>
          </a:p>
          <a:p>
            <a:pPr lvl="1" eaLnBrk="1" hangingPunct="1">
              <a:buFont typeface="Symbol" pitchFamily="18" charset="2"/>
              <a:buChar char="·"/>
            </a:pPr>
            <a:r>
              <a:rPr lang="en-US" altLang="en-US" b="1" smtClean="0"/>
              <a:t>Patent Cooperation Treaty (PCT)</a:t>
            </a:r>
            <a:r>
              <a:rPr lang="en-US" altLang="en-US" sz="2400" smtClean="0"/>
              <a:t> </a:t>
            </a:r>
          </a:p>
          <a:p>
            <a:pPr lvl="1" eaLnBrk="1" hangingPunct="1">
              <a:buFont typeface="Symbol" pitchFamily="18" charset="2"/>
              <a:buChar char="·"/>
            </a:pPr>
            <a:r>
              <a:rPr lang="en-US" altLang="en-US" sz="2400" b="1" smtClean="0"/>
              <a:t>European Patent Convention (EPC)</a:t>
            </a:r>
          </a:p>
          <a:p>
            <a:pPr lvl="1" eaLnBrk="1" hangingPunct="1">
              <a:buFont typeface="Symbol" pitchFamily="18" charset="2"/>
              <a:buChar char="·"/>
            </a:pPr>
            <a:r>
              <a:rPr lang="en-US" altLang="en-US" sz="2400" b="1" smtClean="0"/>
              <a:t>Other treaties</a:t>
            </a:r>
            <a:r>
              <a:rPr lang="en-US" altLang="en-US" sz="2400" smtClean="0"/>
              <a:t> </a:t>
            </a:r>
            <a:r>
              <a:rPr lang="en-US" altLang="en-US" sz="2400" b="1" smtClean="0"/>
              <a:t>relating to regional rights</a:t>
            </a:r>
          </a:p>
          <a:p>
            <a:pPr lvl="1" eaLnBrk="1" hangingPunct="1">
              <a:buFont typeface="Symbol" pitchFamily="18" charset="2"/>
              <a:buChar char="·"/>
            </a:pPr>
            <a:r>
              <a:rPr lang="en-US" altLang="en-US" sz="2400" b="1" smtClean="0"/>
              <a:t>TRIPS</a:t>
            </a:r>
            <a:r>
              <a:rPr lang="en-US" altLang="en-US" sz="2400" smtClean="0"/>
              <a:t> (WTO’s Agreement on Trade-Related Aspects of Intellectual Property Rights)</a:t>
            </a:r>
          </a:p>
          <a:p>
            <a:pPr lvl="1" eaLnBrk="1" hangingPunct="1">
              <a:buFont typeface="Symbol" pitchFamily="18" charset="2"/>
              <a:buChar char="·"/>
            </a:pPr>
            <a:r>
              <a:rPr lang="en-US" altLang="en-US" sz="2400" smtClean="0"/>
              <a:t>WIPO</a:t>
            </a:r>
          </a:p>
          <a:p>
            <a:pPr lvl="1" eaLnBrk="1" hangingPunct="1">
              <a:buFont typeface="Symbol" pitchFamily="18" charset="2"/>
              <a:buChar char="·"/>
            </a:pPr>
            <a:r>
              <a:rPr lang="en-US" altLang="en-US" sz="2400" smtClean="0"/>
              <a:t>Taiwan (1996), became member of WIPO in 2002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57BF91D0-05AF-4A8F-AADB-0E2862495891}" type="slidenum">
              <a:rPr lang="en-US" altLang="en-US"/>
              <a:pPr/>
              <a:t>26</a:t>
            </a:fld>
            <a:endParaRPr lang="en-US" altLang="en-US"/>
          </a:p>
        </p:txBody>
      </p:sp>
      <p:sp>
        <p:nvSpPr>
          <p:cNvPr id="26627" name="Rectangle 2"/>
          <p:cNvSpPr>
            <a:spLocks noGrp="1" noChangeArrowheads="1"/>
          </p:cNvSpPr>
          <p:nvPr>
            <p:ph type="title"/>
          </p:nvPr>
        </p:nvSpPr>
        <p:spPr/>
        <p:txBody>
          <a:bodyPr/>
          <a:lstStyle/>
          <a:p>
            <a:pPr eaLnBrk="1" hangingPunct="1"/>
            <a:r>
              <a:rPr lang="en-US" altLang="en-US" smtClean="0"/>
              <a:t>Patent Cooperation Treaty</a:t>
            </a:r>
          </a:p>
        </p:txBody>
      </p:sp>
      <p:sp>
        <p:nvSpPr>
          <p:cNvPr id="26628" name="Rectangle 3"/>
          <p:cNvSpPr>
            <a:spLocks noGrp="1" noChangeArrowheads="1"/>
          </p:cNvSpPr>
          <p:nvPr>
            <p:ph type="body" idx="1"/>
          </p:nvPr>
        </p:nvSpPr>
        <p:spPr>
          <a:xfrm>
            <a:off x="1524000" y="1447800"/>
            <a:ext cx="7391400" cy="4343400"/>
          </a:xfrm>
        </p:spPr>
        <p:txBody>
          <a:bodyPr/>
          <a:lstStyle/>
          <a:p>
            <a:pPr eaLnBrk="1" hangingPunct="1"/>
            <a:r>
              <a:rPr lang="en-US" altLang="en-US" smtClean="0"/>
              <a:t>Basics:</a:t>
            </a:r>
          </a:p>
          <a:p>
            <a:pPr eaLnBrk="1" hangingPunct="1"/>
            <a:r>
              <a:rPr lang="en-US" altLang="en-US" smtClean="0"/>
              <a:t>  One application for 151countries</a:t>
            </a:r>
          </a:p>
          <a:p>
            <a:pPr eaLnBrk="1" hangingPunct="1"/>
            <a:r>
              <a:rPr lang="en-US" altLang="en-US" smtClean="0"/>
              <a:t>  Compliance with form in PCT is a valid filing in all 151 countries</a:t>
            </a:r>
          </a:p>
          <a:p>
            <a:pPr eaLnBrk="1" hangingPunct="1"/>
            <a:r>
              <a:rPr lang="en-US" altLang="en-US" smtClean="0"/>
              <a:t>  Own language – </a:t>
            </a:r>
            <a:r>
              <a:rPr lang="en-US" altLang="en-US" sz="2800" smtClean="0"/>
              <a:t>delay translation fee</a:t>
            </a:r>
          </a:p>
          <a:p>
            <a:pPr eaLnBrk="1" hangingPunct="1"/>
            <a:r>
              <a:rPr lang="en-US" altLang="en-US" smtClean="0"/>
              <a:t>  Optional Search Report – decide if and where to apply for patent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A6D83C47-3606-46A7-90AE-36E256870CA6}" type="slidenum">
              <a:rPr lang="en-US" altLang="en-US"/>
              <a:pPr/>
              <a:t>27</a:t>
            </a:fld>
            <a:endParaRPr lang="en-US" altLang="en-US"/>
          </a:p>
        </p:txBody>
      </p:sp>
      <p:sp>
        <p:nvSpPr>
          <p:cNvPr id="27651" name="Rectangle 2"/>
          <p:cNvSpPr>
            <a:spLocks noGrp="1" noChangeArrowheads="1"/>
          </p:cNvSpPr>
          <p:nvPr>
            <p:ph type="title"/>
          </p:nvPr>
        </p:nvSpPr>
        <p:spPr/>
        <p:txBody>
          <a:bodyPr/>
          <a:lstStyle/>
          <a:p>
            <a:pPr eaLnBrk="1" hangingPunct="1"/>
            <a:r>
              <a:rPr lang="en-US" altLang="en-US" smtClean="0"/>
              <a:t>PCT Countries</a:t>
            </a:r>
          </a:p>
        </p:txBody>
      </p:sp>
      <p:pic>
        <p:nvPicPr>
          <p:cNvPr id="27652" name="Picture 3"/>
          <p:cNvPicPr>
            <a:picLocks noGrp="1" noChangeAspect="1" noChangeArrowheads="1"/>
          </p:cNvPicPr>
          <p:nvPr>
            <p:ph type="body" idx="1"/>
          </p:nvPr>
        </p:nvPicPr>
        <p:blipFill>
          <a:blip r:embed="rId3" cstate="print"/>
          <a:srcRect/>
          <a:stretch>
            <a:fillRect/>
          </a:stretch>
        </p:blipFill>
        <p:spPr>
          <a:xfrm>
            <a:off x="1981200" y="1600200"/>
            <a:ext cx="6781800" cy="3581400"/>
          </a:xfrm>
          <a:noFill/>
        </p:spPr>
      </p:pic>
      <p:pic>
        <p:nvPicPr>
          <p:cNvPr id="27653" name="Picture 1"/>
          <p:cNvPicPr>
            <a:picLocks noChangeAspect="1"/>
          </p:cNvPicPr>
          <p:nvPr/>
        </p:nvPicPr>
        <p:blipFill>
          <a:blip r:embed="rId4" cstate="print"/>
          <a:srcRect/>
          <a:stretch>
            <a:fillRect/>
          </a:stretch>
        </p:blipFill>
        <p:spPr bwMode="auto">
          <a:xfrm>
            <a:off x="1525588" y="1447800"/>
            <a:ext cx="7618412" cy="400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5BCBAC1F-1B2D-4EBB-B62D-28AECF721A78}" type="slidenum">
              <a:rPr lang="en-US" altLang="en-US"/>
              <a:pPr/>
              <a:t>28</a:t>
            </a:fld>
            <a:endParaRPr lang="en-US" altLang="en-US"/>
          </a:p>
        </p:txBody>
      </p:sp>
      <p:sp>
        <p:nvSpPr>
          <p:cNvPr id="28675" name="Rectangle 2"/>
          <p:cNvSpPr>
            <a:spLocks noGrp="1" noChangeArrowheads="1"/>
          </p:cNvSpPr>
          <p:nvPr>
            <p:ph type="title"/>
          </p:nvPr>
        </p:nvSpPr>
        <p:spPr/>
        <p:txBody>
          <a:bodyPr/>
          <a:lstStyle/>
          <a:p>
            <a:pPr eaLnBrk="1" hangingPunct="1"/>
            <a:r>
              <a:rPr lang="en-US" altLang="en-US" smtClean="0"/>
              <a:t>PCT Countries</a:t>
            </a:r>
          </a:p>
        </p:txBody>
      </p:sp>
      <p:pic>
        <p:nvPicPr>
          <p:cNvPr id="28676" name="Picture 3"/>
          <p:cNvPicPr>
            <a:picLocks noGrp="1" noChangeAspect="1" noChangeArrowheads="1"/>
          </p:cNvPicPr>
          <p:nvPr>
            <p:ph type="body" idx="1"/>
          </p:nvPr>
        </p:nvPicPr>
        <p:blipFill>
          <a:blip r:embed="rId3" cstate="print"/>
          <a:srcRect/>
          <a:stretch>
            <a:fillRect/>
          </a:stretch>
        </p:blipFill>
        <p:spPr>
          <a:xfrm>
            <a:off x="1981200" y="2438400"/>
            <a:ext cx="6781800" cy="3581400"/>
          </a:xfrm>
          <a:noFill/>
        </p:spPr>
      </p:pic>
      <p:pic>
        <p:nvPicPr>
          <p:cNvPr id="28677" name="Picture 1"/>
          <p:cNvPicPr>
            <a:picLocks noChangeAspect="1"/>
          </p:cNvPicPr>
          <p:nvPr/>
        </p:nvPicPr>
        <p:blipFill>
          <a:blip r:embed="rId4" cstate="print"/>
          <a:srcRect/>
          <a:stretch>
            <a:fillRect/>
          </a:stretch>
        </p:blipFill>
        <p:spPr bwMode="auto">
          <a:xfrm>
            <a:off x="1522413" y="2020888"/>
            <a:ext cx="7618412" cy="4002087"/>
          </a:xfrm>
          <a:prstGeom prst="rect">
            <a:avLst/>
          </a:prstGeom>
          <a:noFill/>
          <a:ln w="9525">
            <a:noFill/>
            <a:miter lim="800000"/>
            <a:headEnd/>
            <a:tailEnd/>
          </a:ln>
        </p:spPr>
      </p:pic>
      <p:sp>
        <p:nvSpPr>
          <p:cNvPr id="3" name="TextBox 2"/>
          <p:cNvSpPr txBox="1"/>
          <p:nvPr/>
        </p:nvSpPr>
        <p:spPr>
          <a:xfrm>
            <a:off x="6096000" y="4800600"/>
            <a:ext cx="1295400" cy="461963"/>
          </a:xfrm>
          <a:prstGeom prst="rect">
            <a:avLst/>
          </a:prstGeom>
          <a:noFill/>
        </p:spPr>
        <p:txBody>
          <a:bodyPr>
            <a:spAutoFit/>
          </a:bodyPr>
          <a:lstStyle/>
          <a:p>
            <a:pPr>
              <a:defRPr/>
            </a:pPr>
            <a:r>
              <a:rPr lang="en-US" dirty="0">
                <a:solidFill>
                  <a:schemeClr val="accent4">
                    <a:lumMod val="10000"/>
                  </a:schemeClr>
                </a:solidFill>
              </a:rPr>
              <a:t>Kuwait</a:t>
            </a:r>
          </a:p>
        </p:txBody>
      </p:sp>
      <p:sp>
        <p:nvSpPr>
          <p:cNvPr id="7" name="TextBox 6"/>
          <p:cNvSpPr txBox="1"/>
          <p:nvPr/>
        </p:nvSpPr>
        <p:spPr>
          <a:xfrm>
            <a:off x="3657600" y="4570413"/>
            <a:ext cx="1447800" cy="460375"/>
          </a:xfrm>
          <a:prstGeom prst="rect">
            <a:avLst/>
          </a:prstGeom>
          <a:noFill/>
        </p:spPr>
        <p:txBody>
          <a:bodyPr>
            <a:spAutoFit/>
          </a:bodyPr>
          <a:lstStyle/>
          <a:p>
            <a:pPr>
              <a:defRPr/>
            </a:pPr>
            <a:r>
              <a:rPr lang="en-US" dirty="0">
                <a:solidFill>
                  <a:schemeClr val="accent4">
                    <a:lumMod val="10000"/>
                  </a:schemeClr>
                </a:solidFill>
              </a:rPr>
              <a:t>Djibouti</a:t>
            </a:r>
          </a:p>
        </p:txBody>
      </p:sp>
      <p:sp>
        <p:nvSpPr>
          <p:cNvPr id="8" name="TextBox 7"/>
          <p:cNvSpPr txBox="1"/>
          <p:nvPr/>
        </p:nvSpPr>
        <p:spPr>
          <a:xfrm>
            <a:off x="7543800" y="3560763"/>
            <a:ext cx="1905000" cy="460375"/>
          </a:xfrm>
          <a:prstGeom prst="rect">
            <a:avLst/>
          </a:prstGeom>
          <a:noFill/>
        </p:spPr>
        <p:txBody>
          <a:bodyPr>
            <a:spAutoFit/>
          </a:bodyPr>
          <a:lstStyle/>
          <a:p>
            <a:pPr>
              <a:defRPr/>
            </a:pPr>
            <a:r>
              <a:rPr lang="en-US" dirty="0">
                <a:solidFill>
                  <a:schemeClr val="accent4">
                    <a:lumMod val="10000"/>
                  </a:schemeClr>
                </a:solidFill>
              </a:rPr>
              <a:t>Cambodia</a:t>
            </a:r>
          </a:p>
        </p:txBody>
      </p:sp>
      <p:cxnSp>
        <p:nvCxnSpPr>
          <p:cNvPr id="28681" name="Straight Arrow Connector 8"/>
          <p:cNvCxnSpPr>
            <a:cxnSpLocks noChangeShapeType="1"/>
            <a:stCxn id="3" idx="0"/>
          </p:cNvCxnSpPr>
          <p:nvPr/>
        </p:nvCxnSpPr>
        <p:spPr bwMode="auto">
          <a:xfrm flipH="1" flipV="1">
            <a:off x="5943600" y="3657600"/>
            <a:ext cx="800100" cy="1143000"/>
          </a:xfrm>
          <a:prstGeom prst="straightConnector1">
            <a:avLst/>
          </a:prstGeom>
          <a:noFill/>
          <a:ln w="41275" algn="ctr">
            <a:solidFill>
              <a:srgbClr val="FFC000"/>
            </a:solidFill>
            <a:round/>
            <a:headEnd/>
            <a:tailEnd type="arrow" w="med" len="med"/>
          </a:ln>
        </p:spPr>
      </p:cxnSp>
      <p:cxnSp>
        <p:nvCxnSpPr>
          <p:cNvPr id="28682" name="Straight Arrow Connector 10"/>
          <p:cNvCxnSpPr>
            <a:cxnSpLocks noChangeShapeType="1"/>
          </p:cNvCxnSpPr>
          <p:nvPr/>
        </p:nvCxnSpPr>
        <p:spPr bwMode="auto">
          <a:xfrm flipV="1">
            <a:off x="4953000" y="4021138"/>
            <a:ext cx="838200" cy="627062"/>
          </a:xfrm>
          <a:prstGeom prst="straightConnector1">
            <a:avLst/>
          </a:prstGeom>
          <a:noFill/>
          <a:ln w="41275" algn="ctr">
            <a:solidFill>
              <a:srgbClr val="FFC000"/>
            </a:solidFill>
            <a:round/>
            <a:headEnd/>
            <a:tailEnd type="arrow" w="med" len="med"/>
          </a:ln>
        </p:spPr>
      </p:cxnSp>
      <p:cxnSp>
        <p:nvCxnSpPr>
          <p:cNvPr id="28683" name="Straight Arrow Connector 12"/>
          <p:cNvCxnSpPr>
            <a:cxnSpLocks noChangeShapeType="1"/>
            <a:stCxn id="8" idx="1"/>
          </p:cNvCxnSpPr>
          <p:nvPr/>
        </p:nvCxnSpPr>
        <p:spPr bwMode="auto">
          <a:xfrm flipH="1">
            <a:off x="7239000" y="3790950"/>
            <a:ext cx="304800" cy="95250"/>
          </a:xfrm>
          <a:prstGeom prst="straightConnector1">
            <a:avLst/>
          </a:prstGeom>
          <a:noFill/>
          <a:ln w="41275" algn="ctr">
            <a:solidFill>
              <a:srgbClr val="FFC000"/>
            </a:solidFill>
            <a:round/>
            <a:headEnd/>
            <a:tailEnd type="arrow" w="med" len="med"/>
          </a:ln>
        </p:spPr>
      </p:cxnSp>
      <p:sp>
        <p:nvSpPr>
          <p:cNvPr id="28684" name="Rectangle 13"/>
          <p:cNvSpPr>
            <a:spLocks noChangeArrowheads="1"/>
          </p:cNvSpPr>
          <p:nvPr/>
        </p:nvSpPr>
        <p:spPr bwMode="auto">
          <a:xfrm>
            <a:off x="2057400" y="1371600"/>
            <a:ext cx="2500313" cy="461963"/>
          </a:xfrm>
          <a:prstGeom prst="rect">
            <a:avLst/>
          </a:prstGeom>
          <a:noFill/>
          <a:ln w="9525">
            <a:noFill/>
            <a:miter lim="800000"/>
            <a:headEnd/>
            <a:tailEnd/>
          </a:ln>
        </p:spPr>
        <p:txBody>
          <a:bodyPr wrap="none">
            <a:spAutoFit/>
          </a:bodyPr>
          <a:lstStyle/>
          <a:p>
            <a:r>
              <a:rPr lang="en-US" altLang="en-US">
                <a:solidFill>
                  <a:schemeClr val="accent2"/>
                </a:solidFill>
              </a:rPr>
              <a:t>Added in 2016</a:t>
            </a:r>
            <a:endParaRPr lang="en-US">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1"/>
          </p:nvPr>
        </p:nvSpPr>
        <p:spPr>
          <a:noFill/>
        </p:spPr>
        <p:txBody>
          <a:bodyPr/>
          <a:lstStyle/>
          <a:p>
            <a:fld id="{079AFC45-2CF4-4269-956E-3A1CEBB1F39C}" type="slidenum">
              <a:rPr lang="en-US" altLang="en-US"/>
              <a:pPr/>
              <a:t>29</a:t>
            </a:fld>
            <a:endParaRPr lang="en-US" altLang="en-US"/>
          </a:p>
        </p:txBody>
      </p:sp>
      <p:sp>
        <p:nvSpPr>
          <p:cNvPr id="29699" name="Rectangle 2"/>
          <p:cNvSpPr>
            <a:spLocks noGrp="1" noChangeArrowheads="1"/>
          </p:cNvSpPr>
          <p:nvPr>
            <p:ph type="title"/>
          </p:nvPr>
        </p:nvSpPr>
        <p:spPr>
          <a:xfrm>
            <a:off x="1524000" y="0"/>
            <a:ext cx="7391400" cy="1143000"/>
          </a:xfrm>
        </p:spPr>
        <p:txBody>
          <a:bodyPr/>
          <a:lstStyle/>
          <a:p>
            <a:pPr eaLnBrk="1" hangingPunct="1"/>
            <a:r>
              <a:rPr lang="en-US" altLang="en-US" smtClean="0"/>
              <a:t>PCT Countries</a:t>
            </a:r>
          </a:p>
        </p:txBody>
      </p:sp>
      <p:sp>
        <p:nvSpPr>
          <p:cNvPr id="33796" name="Rectangle 3"/>
          <p:cNvSpPr>
            <a:spLocks noGrp="1" noChangeArrowheads="1"/>
          </p:cNvSpPr>
          <p:nvPr>
            <p:ph type="body" sz="half" idx="1"/>
          </p:nvPr>
        </p:nvSpPr>
        <p:spPr>
          <a:xfrm>
            <a:off x="1600200" y="1143000"/>
            <a:ext cx="3800475" cy="5029200"/>
          </a:xfrm>
        </p:spPr>
        <p:txBody>
          <a:bodyPr>
            <a:normAutofit fontScale="85000" lnSpcReduction="20000"/>
          </a:bodyPr>
          <a:lstStyle/>
          <a:p>
            <a:pPr>
              <a:defRPr/>
            </a:pPr>
            <a:r>
              <a:rPr lang="en-US" sz="800" dirty="0"/>
              <a:t>AE	United Arab Emirates</a:t>
            </a:r>
          </a:p>
          <a:p>
            <a:pPr>
              <a:defRPr/>
            </a:pPr>
            <a:r>
              <a:rPr lang="en-US" sz="800" dirty="0"/>
              <a:t>AG	Antigua and Barbuda</a:t>
            </a:r>
          </a:p>
          <a:p>
            <a:pPr>
              <a:defRPr/>
            </a:pPr>
            <a:r>
              <a:rPr lang="en-US" sz="800" dirty="0"/>
              <a:t>AL	Albania</a:t>
            </a:r>
          </a:p>
          <a:p>
            <a:pPr>
              <a:defRPr/>
            </a:pPr>
            <a:r>
              <a:rPr lang="en-US" sz="800" dirty="0"/>
              <a:t>AM	Armenia2</a:t>
            </a:r>
          </a:p>
          <a:p>
            <a:pPr>
              <a:defRPr/>
            </a:pPr>
            <a:r>
              <a:rPr lang="en-US" sz="800" dirty="0"/>
              <a:t>AO	Angola</a:t>
            </a:r>
          </a:p>
          <a:p>
            <a:pPr>
              <a:defRPr/>
            </a:pPr>
            <a:r>
              <a:rPr lang="en-US" sz="800" dirty="0"/>
              <a:t>AT	Austria</a:t>
            </a:r>
          </a:p>
          <a:p>
            <a:pPr>
              <a:defRPr/>
            </a:pPr>
            <a:r>
              <a:rPr lang="en-US" sz="800" dirty="0"/>
              <a:t>AU	Australia</a:t>
            </a:r>
          </a:p>
          <a:p>
            <a:pPr>
              <a:defRPr/>
            </a:pPr>
            <a:r>
              <a:rPr lang="en-US" sz="800" dirty="0"/>
              <a:t>AZ	Azerbaijan</a:t>
            </a:r>
          </a:p>
          <a:p>
            <a:pPr>
              <a:defRPr/>
            </a:pPr>
            <a:r>
              <a:rPr lang="en-US" sz="800" dirty="0"/>
              <a:t>BA	Bosnia and Herzegovina</a:t>
            </a:r>
          </a:p>
          <a:p>
            <a:pPr>
              <a:defRPr/>
            </a:pPr>
            <a:r>
              <a:rPr lang="en-US" sz="800" dirty="0"/>
              <a:t>BB	Barbados</a:t>
            </a:r>
          </a:p>
          <a:p>
            <a:pPr>
              <a:defRPr/>
            </a:pPr>
            <a:r>
              <a:rPr lang="en-US" sz="800" dirty="0"/>
              <a:t>BE	Belgium</a:t>
            </a:r>
          </a:p>
          <a:p>
            <a:pPr>
              <a:defRPr/>
            </a:pPr>
            <a:r>
              <a:rPr lang="en-US" sz="800" dirty="0"/>
              <a:t>BF	Burkina Faso</a:t>
            </a:r>
          </a:p>
          <a:p>
            <a:pPr>
              <a:defRPr/>
            </a:pPr>
            <a:r>
              <a:rPr lang="en-US" sz="800" dirty="0"/>
              <a:t>BG	Bulgaria</a:t>
            </a:r>
          </a:p>
          <a:p>
            <a:pPr>
              <a:defRPr/>
            </a:pPr>
            <a:r>
              <a:rPr lang="en-US" sz="800" dirty="0" err="1"/>
              <a:t>BH</a:t>
            </a:r>
            <a:r>
              <a:rPr lang="en-US" sz="800" dirty="0"/>
              <a:t>	Bahrain2</a:t>
            </a:r>
          </a:p>
          <a:p>
            <a:pPr>
              <a:defRPr/>
            </a:pPr>
            <a:r>
              <a:rPr lang="en-US" sz="800" dirty="0"/>
              <a:t>BJ	Benin</a:t>
            </a:r>
          </a:p>
          <a:p>
            <a:pPr>
              <a:defRPr/>
            </a:pPr>
            <a:r>
              <a:rPr lang="en-US" sz="800" dirty="0"/>
              <a:t>BN	Brunei Darussalam</a:t>
            </a:r>
          </a:p>
          <a:p>
            <a:pPr>
              <a:defRPr/>
            </a:pPr>
            <a:r>
              <a:rPr lang="en-US" sz="800" dirty="0"/>
              <a:t>BR	Brazil</a:t>
            </a:r>
          </a:p>
          <a:p>
            <a:pPr>
              <a:defRPr/>
            </a:pPr>
            <a:r>
              <a:rPr lang="en-US" sz="800" dirty="0"/>
              <a:t>BW	Botswana</a:t>
            </a:r>
          </a:p>
          <a:p>
            <a:pPr>
              <a:defRPr/>
            </a:pPr>
            <a:r>
              <a:rPr lang="en-US" sz="800" dirty="0"/>
              <a:t>BY	Belarus2</a:t>
            </a:r>
          </a:p>
          <a:p>
            <a:pPr>
              <a:defRPr/>
            </a:pPr>
            <a:r>
              <a:rPr lang="en-US" sz="800" dirty="0" err="1"/>
              <a:t>BZ</a:t>
            </a:r>
            <a:r>
              <a:rPr lang="en-US" sz="800" dirty="0"/>
              <a:t>	Belize</a:t>
            </a:r>
          </a:p>
          <a:p>
            <a:pPr>
              <a:defRPr/>
            </a:pPr>
            <a:r>
              <a:rPr lang="en-US" sz="800" dirty="0"/>
              <a:t>CA	Canada</a:t>
            </a:r>
          </a:p>
          <a:p>
            <a:pPr>
              <a:defRPr/>
            </a:pPr>
            <a:r>
              <a:rPr lang="en-US" sz="800" dirty="0"/>
              <a:t>CF	Central African Republic</a:t>
            </a:r>
          </a:p>
          <a:p>
            <a:pPr>
              <a:defRPr/>
            </a:pPr>
            <a:r>
              <a:rPr lang="en-US" sz="800" dirty="0"/>
              <a:t>CG	Congo</a:t>
            </a:r>
          </a:p>
          <a:p>
            <a:pPr>
              <a:defRPr/>
            </a:pPr>
            <a:r>
              <a:rPr lang="en-US" sz="800" dirty="0"/>
              <a:t>CH	Switzerland</a:t>
            </a:r>
          </a:p>
          <a:p>
            <a:pPr>
              <a:defRPr/>
            </a:pPr>
            <a:r>
              <a:rPr lang="en-US" sz="800" dirty="0"/>
              <a:t>CI	Côte d’Ivoire</a:t>
            </a:r>
          </a:p>
          <a:p>
            <a:pPr>
              <a:defRPr/>
            </a:pPr>
            <a:r>
              <a:rPr lang="en-US" sz="800" dirty="0"/>
              <a:t>CL	Chile2</a:t>
            </a:r>
          </a:p>
          <a:p>
            <a:pPr>
              <a:defRPr/>
            </a:pPr>
            <a:r>
              <a:rPr lang="en-US" sz="800" dirty="0"/>
              <a:t>CM	Cameroon</a:t>
            </a:r>
          </a:p>
          <a:p>
            <a:pPr>
              <a:defRPr/>
            </a:pPr>
            <a:r>
              <a:rPr lang="en-US" sz="800" dirty="0"/>
              <a:t>CN	China3, 4</a:t>
            </a:r>
          </a:p>
          <a:p>
            <a:pPr>
              <a:defRPr/>
            </a:pPr>
            <a:r>
              <a:rPr lang="en-US" sz="800" dirty="0"/>
              <a:t>CO	Colombia</a:t>
            </a:r>
          </a:p>
          <a:p>
            <a:pPr>
              <a:defRPr/>
            </a:pPr>
            <a:r>
              <a:rPr lang="en-US" sz="800" dirty="0"/>
              <a:t>CR	Costa Rica</a:t>
            </a:r>
          </a:p>
          <a:p>
            <a:pPr>
              <a:defRPr/>
            </a:pPr>
            <a:r>
              <a:rPr lang="en-US" sz="800" dirty="0"/>
              <a:t>CU	Cuba2</a:t>
            </a:r>
          </a:p>
          <a:p>
            <a:pPr>
              <a:defRPr/>
            </a:pPr>
            <a:r>
              <a:rPr lang="en-US" sz="800" dirty="0"/>
              <a:t>CY	Cyprus</a:t>
            </a:r>
          </a:p>
          <a:p>
            <a:pPr>
              <a:defRPr/>
            </a:pPr>
            <a:r>
              <a:rPr lang="en-US" sz="800" dirty="0"/>
              <a:t>CZ	</a:t>
            </a:r>
            <a:r>
              <a:rPr lang="en-US" sz="800" dirty="0" err="1"/>
              <a:t>Czechia</a:t>
            </a:r>
            <a:endParaRPr lang="en-US" sz="800" dirty="0"/>
          </a:p>
          <a:p>
            <a:pPr>
              <a:defRPr/>
            </a:pPr>
            <a:r>
              <a:rPr lang="en-US" sz="800" dirty="0"/>
              <a:t>DE	Germany</a:t>
            </a:r>
          </a:p>
          <a:p>
            <a:pPr>
              <a:defRPr/>
            </a:pPr>
            <a:r>
              <a:rPr lang="en-US" sz="800" dirty="0"/>
              <a:t>DJ	Djibouti</a:t>
            </a:r>
          </a:p>
          <a:p>
            <a:pPr>
              <a:defRPr/>
            </a:pPr>
            <a:r>
              <a:rPr lang="en-US" sz="800" dirty="0"/>
              <a:t>DK	Denmark</a:t>
            </a:r>
          </a:p>
          <a:p>
            <a:pPr>
              <a:defRPr/>
            </a:pPr>
            <a:r>
              <a:rPr lang="en-US" sz="800" dirty="0"/>
              <a:t>DM	Dominica</a:t>
            </a:r>
          </a:p>
          <a:p>
            <a:pPr>
              <a:defRPr/>
            </a:pPr>
            <a:r>
              <a:rPr lang="en-US" sz="800" dirty="0"/>
              <a:t>DO	Dominican Republic</a:t>
            </a:r>
          </a:p>
          <a:p>
            <a:pPr>
              <a:defRPr/>
            </a:pPr>
            <a:r>
              <a:rPr lang="en-US" sz="800" dirty="0" err="1"/>
              <a:t>DZ</a:t>
            </a:r>
            <a:r>
              <a:rPr lang="en-US" sz="800" dirty="0"/>
              <a:t>	Algeria2</a:t>
            </a:r>
          </a:p>
          <a:p>
            <a:pPr>
              <a:defRPr/>
            </a:pPr>
            <a:r>
              <a:rPr lang="en-US" sz="800" dirty="0"/>
              <a:t>EC	Ecuador</a:t>
            </a:r>
          </a:p>
          <a:p>
            <a:pPr>
              <a:defRPr/>
            </a:pPr>
            <a:r>
              <a:rPr lang="en-US" sz="800" dirty="0"/>
              <a:t>EE	Estonia</a:t>
            </a:r>
          </a:p>
          <a:p>
            <a:pPr>
              <a:defRPr/>
            </a:pPr>
            <a:r>
              <a:rPr lang="en-US" sz="800" dirty="0" err="1"/>
              <a:t>EG</a:t>
            </a:r>
            <a:r>
              <a:rPr lang="en-US" sz="800" dirty="0"/>
              <a:t>	Egypt</a:t>
            </a:r>
          </a:p>
          <a:p>
            <a:pPr>
              <a:defRPr/>
            </a:pPr>
            <a:r>
              <a:rPr lang="en-US" sz="800" dirty="0"/>
              <a:t>ES	Spain</a:t>
            </a:r>
          </a:p>
          <a:p>
            <a:pPr>
              <a:defRPr/>
            </a:pPr>
            <a:r>
              <a:rPr lang="en-US" sz="800" dirty="0"/>
              <a:t>FI	Finland5  </a:t>
            </a:r>
          </a:p>
          <a:p>
            <a:pPr>
              <a:defRPr/>
            </a:pPr>
            <a:r>
              <a:rPr lang="en-US" sz="800" dirty="0"/>
              <a:t>FR	France2, 6  </a:t>
            </a:r>
          </a:p>
        </p:txBody>
      </p:sp>
      <p:sp>
        <p:nvSpPr>
          <p:cNvPr id="33797" name="Rectangle 4"/>
          <p:cNvSpPr>
            <a:spLocks noGrp="1" noChangeArrowheads="1"/>
          </p:cNvSpPr>
          <p:nvPr>
            <p:ph type="body" sz="half" idx="2"/>
          </p:nvPr>
        </p:nvSpPr>
        <p:spPr>
          <a:xfrm>
            <a:off x="5562600" y="1066800"/>
            <a:ext cx="3800475" cy="5257800"/>
          </a:xfrm>
        </p:spPr>
        <p:txBody>
          <a:bodyPr>
            <a:normAutofit fontScale="92500" lnSpcReduction="10000"/>
          </a:bodyPr>
          <a:lstStyle/>
          <a:p>
            <a:pPr>
              <a:defRPr/>
            </a:pPr>
            <a:r>
              <a:rPr lang="en-US" sz="800" dirty="0"/>
              <a:t>GA	Gabon</a:t>
            </a:r>
          </a:p>
          <a:p>
            <a:pPr>
              <a:defRPr/>
            </a:pPr>
            <a:r>
              <a:rPr lang="en-US" sz="800" dirty="0"/>
              <a:t>GB	United Kingdom7</a:t>
            </a:r>
          </a:p>
          <a:p>
            <a:pPr>
              <a:defRPr/>
            </a:pPr>
            <a:r>
              <a:rPr lang="en-US" sz="800" dirty="0"/>
              <a:t>GD	Grenada</a:t>
            </a:r>
          </a:p>
          <a:p>
            <a:pPr>
              <a:defRPr/>
            </a:pPr>
            <a:r>
              <a:rPr lang="en-US" sz="800" dirty="0"/>
              <a:t>GE	Georgia2</a:t>
            </a:r>
          </a:p>
          <a:p>
            <a:pPr>
              <a:defRPr/>
            </a:pPr>
            <a:r>
              <a:rPr lang="en-US" sz="800" dirty="0"/>
              <a:t>GH	Ghana</a:t>
            </a:r>
          </a:p>
          <a:p>
            <a:pPr>
              <a:defRPr/>
            </a:pPr>
            <a:r>
              <a:rPr lang="en-US" sz="800" dirty="0"/>
              <a:t>GM	Gambia</a:t>
            </a:r>
          </a:p>
          <a:p>
            <a:pPr>
              <a:defRPr/>
            </a:pPr>
            <a:r>
              <a:rPr lang="en-US" sz="800" dirty="0" err="1"/>
              <a:t>GN</a:t>
            </a:r>
            <a:r>
              <a:rPr lang="en-US" sz="800" dirty="0"/>
              <a:t>	Guinea</a:t>
            </a:r>
          </a:p>
          <a:p>
            <a:pPr>
              <a:defRPr/>
            </a:pPr>
            <a:r>
              <a:rPr lang="en-US" sz="800" dirty="0"/>
              <a:t>GQ	Equatorial Guinea</a:t>
            </a:r>
          </a:p>
          <a:p>
            <a:pPr>
              <a:defRPr/>
            </a:pPr>
            <a:r>
              <a:rPr lang="en-US" sz="800" dirty="0"/>
              <a:t>GR	Greece</a:t>
            </a:r>
          </a:p>
          <a:p>
            <a:pPr>
              <a:defRPr/>
            </a:pPr>
            <a:r>
              <a:rPr lang="en-US" sz="800" dirty="0"/>
              <a:t>GT	Guatemala</a:t>
            </a:r>
          </a:p>
          <a:p>
            <a:pPr>
              <a:defRPr/>
            </a:pPr>
            <a:r>
              <a:rPr lang="en-US" sz="800" dirty="0" err="1"/>
              <a:t>GW</a:t>
            </a:r>
            <a:r>
              <a:rPr lang="en-US" sz="800" dirty="0"/>
              <a:t>	Guinea-Bissau</a:t>
            </a:r>
          </a:p>
          <a:p>
            <a:pPr>
              <a:defRPr/>
            </a:pPr>
            <a:r>
              <a:rPr lang="en-US" sz="800" dirty="0" err="1"/>
              <a:t>HN</a:t>
            </a:r>
            <a:r>
              <a:rPr lang="en-US" sz="800" dirty="0"/>
              <a:t>	Honduras</a:t>
            </a:r>
          </a:p>
          <a:p>
            <a:pPr>
              <a:defRPr/>
            </a:pPr>
            <a:r>
              <a:rPr lang="en-US" sz="800" dirty="0"/>
              <a:t>HR	Croatia</a:t>
            </a:r>
          </a:p>
          <a:p>
            <a:pPr>
              <a:defRPr/>
            </a:pPr>
            <a:r>
              <a:rPr lang="en-US" sz="800" dirty="0"/>
              <a:t>HU	Hungary2</a:t>
            </a:r>
          </a:p>
          <a:p>
            <a:pPr>
              <a:defRPr/>
            </a:pPr>
            <a:r>
              <a:rPr lang="en-US" sz="800" dirty="0"/>
              <a:t>ID	Indonesia2</a:t>
            </a:r>
          </a:p>
          <a:p>
            <a:pPr>
              <a:defRPr/>
            </a:pPr>
            <a:r>
              <a:rPr lang="en-US" sz="800" dirty="0"/>
              <a:t>IE	Ireland</a:t>
            </a:r>
          </a:p>
          <a:p>
            <a:pPr>
              <a:defRPr/>
            </a:pPr>
            <a:r>
              <a:rPr lang="en-US" sz="800" dirty="0"/>
              <a:t>IL	Israel</a:t>
            </a:r>
          </a:p>
          <a:p>
            <a:pPr>
              <a:defRPr/>
            </a:pPr>
            <a:r>
              <a:rPr lang="en-US" sz="800" dirty="0"/>
              <a:t>IN	India2</a:t>
            </a:r>
          </a:p>
          <a:p>
            <a:pPr>
              <a:defRPr/>
            </a:pPr>
            <a:r>
              <a:rPr lang="en-US" sz="800" dirty="0"/>
              <a:t>IR	Iran (Islamic Republic of)</a:t>
            </a:r>
          </a:p>
          <a:p>
            <a:pPr>
              <a:defRPr/>
            </a:pPr>
            <a:r>
              <a:rPr lang="en-US" sz="800" dirty="0"/>
              <a:t>IS	Iceland</a:t>
            </a:r>
          </a:p>
          <a:p>
            <a:pPr>
              <a:defRPr/>
            </a:pPr>
            <a:r>
              <a:rPr lang="en-US" sz="800" dirty="0"/>
              <a:t>IT	Italy</a:t>
            </a:r>
          </a:p>
          <a:p>
            <a:pPr>
              <a:defRPr/>
            </a:pPr>
            <a:r>
              <a:rPr lang="en-US" sz="800" dirty="0"/>
              <a:t>JP	Japan</a:t>
            </a:r>
          </a:p>
          <a:p>
            <a:pPr>
              <a:defRPr/>
            </a:pPr>
            <a:r>
              <a:rPr lang="en-US" sz="800" dirty="0" err="1"/>
              <a:t>KE</a:t>
            </a:r>
            <a:r>
              <a:rPr lang="en-US" sz="800" dirty="0"/>
              <a:t>	Kenya</a:t>
            </a:r>
          </a:p>
          <a:p>
            <a:pPr>
              <a:defRPr/>
            </a:pPr>
            <a:r>
              <a:rPr lang="en-US" sz="800" dirty="0"/>
              <a:t>KG	Kyrgyzstan2</a:t>
            </a:r>
          </a:p>
          <a:p>
            <a:pPr>
              <a:defRPr/>
            </a:pPr>
            <a:r>
              <a:rPr lang="en-US" sz="800" dirty="0" err="1"/>
              <a:t>KH</a:t>
            </a:r>
            <a:r>
              <a:rPr lang="en-US" sz="800" dirty="0"/>
              <a:t>	Cambodia</a:t>
            </a:r>
          </a:p>
          <a:p>
            <a:pPr>
              <a:defRPr/>
            </a:pPr>
            <a:r>
              <a:rPr lang="en-US" sz="800" dirty="0"/>
              <a:t>KM	Comoros</a:t>
            </a:r>
          </a:p>
          <a:p>
            <a:pPr>
              <a:defRPr/>
            </a:pPr>
            <a:r>
              <a:rPr lang="en-US" sz="800" dirty="0" err="1"/>
              <a:t>KN</a:t>
            </a:r>
            <a:r>
              <a:rPr lang="en-US" sz="800" dirty="0"/>
              <a:t>	Saint Kitts and Nevis</a:t>
            </a:r>
          </a:p>
          <a:p>
            <a:pPr>
              <a:defRPr/>
            </a:pPr>
            <a:r>
              <a:rPr lang="en-US" sz="800" dirty="0" err="1"/>
              <a:t>KP</a:t>
            </a:r>
            <a:r>
              <a:rPr lang="en-US" sz="800" dirty="0"/>
              <a:t>	Democratic People’s Republic of Korea</a:t>
            </a:r>
          </a:p>
          <a:p>
            <a:pPr>
              <a:defRPr/>
            </a:pPr>
            <a:r>
              <a:rPr lang="en-US" sz="800" dirty="0"/>
              <a:t>KR	Republic of Korea</a:t>
            </a:r>
          </a:p>
          <a:p>
            <a:pPr>
              <a:defRPr/>
            </a:pPr>
            <a:r>
              <a:rPr lang="en-US" sz="800" dirty="0"/>
              <a:t>KW	Kuwait</a:t>
            </a:r>
          </a:p>
          <a:p>
            <a:pPr>
              <a:defRPr/>
            </a:pPr>
            <a:r>
              <a:rPr lang="en-US" sz="800" dirty="0" err="1"/>
              <a:t>KZ</a:t>
            </a:r>
            <a:r>
              <a:rPr lang="en-US" sz="800" dirty="0"/>
              <a:t>	Kazakhstan2</a:t>
            </a:r>
          </a:p>
          <a:p>
            <a:pPr>
              <a:defRPr/>
            </a:pPr>
            <a:r>
              <a:rPr lang="en-US" sz="800" dirty="0"/>
              <a:t>LA	Lao People’s Democratic Republic2</a:t>
            </a:r>
          </a:p>
          <a:p>
            <a:pPr>
              <a:defRPr/>
            </a:pPr>
            <a:r>
              <a:rPr lang="en-US" sz="800" dirty="0"/>
              <a:t>LC	Saint Lucia2</a:t>
            </a:r>
          </a:p>
          <a:p>
            <a:pPr>
              <a:defRPr/>
            </a:pPr>
            <a:r>
              <a:rPr lang="en-US" sz="800" dirty="0"/>
              <a:t>LI	Liechtenstein</a:t>
            </a:r>
          </a:p>
          <a:p>
            <a:pPr>
              <a:defRPr/>
            </a:pPr>
            <a:r>
              <a:rPr lang="en-US" sz="800" dirty="0"/>
              <a:t>LK	Sri Lanka</a:t>
            </a:r>
          </a:p>
          <a:p>
            <a:pPr>
              <a:defRPr/>
            </a:pPr>
            <a:r>
              <a:rPr lang="en-US" sz="800" dirty="0" err="1"/>
              <a:t>LR</a:t>
            </a:r>
            <a:r>
              <a:rPr lang="en-US" sz="800" dirty="0"/>
              <a:t>	Liberia</a:t>
            </a:r>
          </a:p>
          <a:p>
            <a:pPr>
              <a:defRPr/>
            </a:pPr>
            <a:r>
              <a:rPr lang="en-US" sz="800" dirty="0"/>
              <a:t>LS	Lesotho</a:t>
            </a:r>
          </a:p>
          <a:p>
            <a:pPr>
              <a:defRPr/>
            </a:pPr>
            <a:r>
              <a:rPr lang="en-US" sz="800" dirty="0"/>
              <a:t>LT	Lithuania</a:t>
            </a:r>
          </a:p>
          <a:p>
            <a:pPr>
              <a:defRPr/>
            </a:pPr>
            <a:r>
              <a:rPr lang="en-US" sz="800" dirty="0"/>
              <a:t>LU	Luxembourg</a:t>
            </a:r>
          </a:p>
          <a:p>
            <a:pPr>
              <a:defRPr/>
            </a:pPr>
            <a:r>
              <a:rPr lang="en-US" sz="800" dirty="0"/>
              <a:t>LV	Latvia</a:t>
            </a:r>
          </a:p>
          <a:p>
            <a:pPr>
              <a:defRPr/>
            </a:pPr>
            <a:r>
              <a:rPr lang="en-US" sz="800" dirty="0"/>
              <a:t>LY	Libya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C63DB194-24AC-4648-99B5-4A860D795526}" type="slidenum">
              <a:rPr lang="en-US" altLang="en-US"/>
              <a:pPr/>
              <a:t>3</a:t>
            </a:fld>
            <a:endParaRPr lang="en-US" altLang="en-US"/>
          </a:p>
        </p:txBody>
      </p:sp>
      <p:sp>
        <p:nvSpPr>
          <p:cNvPr id="4099" name="Rectangle 2"/>
          <p:cNvSpPr>
            <a:spLocks noGrp="1" noChangeArrowheads="1"/>
          </p:cNvSpPr>
          <p:nvPr>
            <p:ph type="title"/>
          </p:nvPr>
        </p:nvSpPr>
        <p:spPr/>
        <p:txBody>
          <a:bodyPr/>
          <a:lstStyle/>
          <a:p>
            <a:pPr eaLnBrk="1" hangingPunct="1"/>
            <a:r>
              <a:rPr lang="en-US" altLang="en-US" smtClean="0"/>
              <a:t>International Prosecution</a:t>
            </a:r>
          </a:p>
        </p:txBody>
      </p:sp>
      <p:sp>
        <p:nvSpPr>
          <p:cNvPr id="1688579" name="Rectangle 3"/>
          <p:cNvSpPr>
            <a:spLocks noGrp="1" noChangeArrowheads="1"/>
          </p:cNvSpPr>
          <p:nvPr>
            <p:ph type="body" idx="1"/>
          </p:nvPr>
        </p:nvSpPr>
        <p:spPr/>
        <p:txBody>
          <a:bodyPr/>
          <a:lstStyle/>
          <a:p>
            <a:pPr algn="ctr" eaLnBrk="1" hangingPunct="1">
              <a:buFontTx/>
              <a:buNone/>
            </a:pPr>
            <a:r>
              <a:rPr lang="en-US" altLang="en-US" dirty="0" smtClean="0">
                <a:latin typeface="Tahoma" pitchFamily="34" charset="0"/>
              </a:rPr>
              <a:t>“Foreign Patents”</a:t>
            </a:r>
          </a:p>
          <a:p>
            <a:pPr algn="ctr" eaLnBrk="1" hangingPunct="1">
              <a:buFontTx/>
              <a:buNone/>
            </a:pPr>
            <a:r>
              <a:rPr lang="en-US" altLang="en-US" dirty="0" smtClean="0">
                <a:latin typeface="Tahoma" pitchFamily="34" charset="0"/>
              </a:rPr>
              <a:t>International Patent Procedures</a:t>
            </a:r>
          </a:p>
          <a:p>
            <a:pPr algn="ctr" eaLnBrk="1" hangingPunct="1">
              <a:buFontTx/>
              <a:buNone/>
            </a:pPr>
            <a:r>
              <a:rPr lang="en-US" altLang="en-US" dirty="0" smtClean="0">
                <a:latin typeface="Tahoma" pitchFamily="34" charset="0"/>
              </a:rPr>
              <a:t>International Patent Treaties</a:t>
            </a:r>
          </a:p>
          <a:p>
            <a:pPr algn="ctr" eaLnBrk="1" hangingPunct="1">
              <a:buFontTx/>
              <a:buNone/>
            </a:pPr>
            <a:r>
              <a:rPr lang="en-US" altLang="en-US" dirty="0" smtClean="0">
                <a:latin typeface="Tahoma" pitchFamily="34" charset="0"/>
              </a:rPr>
              <a:t>European Patent Procedures	</a:t>
            </a:r>
          </a:p>
          <a:p>
            <a:pPr algn="ctr" eaLnBrk="1" hangingPunct="1">
              <a:buFontTx/>
              <a:buNone/>
            </a:pPr>
            <a:r>
              <a:rPr lang="en-US" altLang="en-US" dirty="0" smtClean="0">
                <a:latin typeface="Tahoma" pitchFamily="34" charset="0"/>
              </a:rPr>
              <a:t>International - Problem &amp; Solution</a:t>
            </a:r>
          </a:p>
          <a:p>
            <a:pPr algn="ctr" eaLnBrk="1" hangingPunct="1">
              <a:buFontTx/>
              <a:buNone/>
            </a:pPr>
            <a:r>
              <a:rPr lang="en-US" altLang="en-US" dirty="0" smtClean="0">
                <a:latin typeface="Tahoma" pitchFamily="34" charset="0"/>
              </a:rPr>
              <a:t>Questions of Priority </a:t>
            </a:r>
          </a:p>
          <a:p>
            <a:pPr algn="ctr" eaLnBrk="1" hangingPunct="1">
              <a:buFontTx/>
              <a:buNone/>
            </a:pPr>
            <a:r>
              <a:rPr lang="en-US" altLang="en-US" dirty="0" smtClean="0">
                <a:latin typeface="Tahoma" pitchFamily="34" charset="0"/>
              </a:rPr>
              <a:t>Comparisons with US Law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8579">
                                            <p:txEl>
                                              <p:pRg st="0" end="0"/>
                                            </p:txEl>
                                          </p:spTgt>
                                        </p:tgtEl>
                                        <p:attrNameLst>
                                          <p:attrName>style.visibility</p:attrName>
                                        </p:attrNameLst>
                                      </p:cBhvr>
                                      <p:to>
                                        <p:strVal val="visible"/>
                                      </p:to>
                                    </p:set>
                                    <p:anim calcmode="lin" valueType="num">
                                      <p:cBhvr additive="base">
                                        <p:cTn id="7" dur="500" fill="hold"/>
                                        <p:tgtEl>
                                          <p:spTgt spid="1688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8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8579">
                                            <p:txEl>
                                              <p:pRg st="1" end="1"/>
                                            </p:txEl>
                                          </p:spTgt>
                                        </p:tgtEl>
                                        <p:attrNameLst>
                                          <p:attrName>style.visibility</p:attrName>
                                        </p:attrNameLst>
                                      </p:cBhvr>
                                      <p:to>
                                        <p:strVal val="visible"/>
                                      </p:to>
                                    </p:set>
                                    <p:anim calcmode="lin" valueType="num">
                                      <p:cBhvr additive="base">
                                        <p:cTn id="13" dur="500" fill="hold"/>
                                        <p:tgtEl>
                                          <p:spTgt spid="1688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88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88579">
                                            <p:txEl>
                                              <p:pRg st="2" end="2"/>
                                            </p:txEl>
                                          </p:spTgt>
                                        </p:tgtEl>
                                        <p:attrNameLst>
                                          <p:attrName>style.visibility</p:attrName>
                                        </p:attrNameLst>
                                      </p:cBhvr>
                                      <p:to>
                                        <p:strVal val="visible"/>
                                      </p:to>
                                    </p:set>
                                    <p:anim calcmode="lin" valueType="num">
                                      <p:cBhvr additive="base">
                                        <p:cTn id="19" dur="500" fill="hold"/>
                                        <p:tgtEl>
                                          <p:spTgt spid="1688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8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88579">
                                            <p:txEl>
                                              <p:pRg st="3" end="3"/>
                                            </p:txEl>
                                          </p:spTgt>
                                        </p:tgtEl>
                                        <p:attrNameLst>
                                          <p:attrName>style.visibility</p:attrName>
                                        </p:attrNameLst>
                                      </p:cBhvr>
                                      <p:to>
                                        <p:strVal val="visible"/>
                                      </p:to>
                                    </p:set>
                                    <p:anim calcmode="lin" valueType="num">
                                      <p:cBhvr additive="base">
                                        <p:cTn id="25" dur="500" fill="hold"/>
                                        <p:tgtEl>
                                          <p:spTgt spid="1688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88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88579">
                                            <p:txEl>
                                              <p:pRg st="4" end="4"/>
                                            </p:txEl>
                                          </p:spTgt>
                                        </p:tgtEl>
                                        <p:attrNameLst>
                                          <p:attrName>style.visibility</p:attrName>
                                        </p:attrNameLst>
                                      </p:cBhvr>
                                      <p:to>
                                        <p:strVal val="visible"/>
                                      </p:to>
                                    </p:set>
                                    <p:anim calcmode="lin" valueType="num">
                                      <p:cBhvr additive="base">
                                        <p:cTn id="31" dur="500" fill="hold"/>
                                        <p:tgtEl>
                                          <p:spTgt spid="1688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88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88579">
                                            <p:txEl>
                                              <p:pRg st="5" end="5"/>
                                            </p:txEl>
                                          </p:spTgt>
                                        </p:tgtEl>
                                        <p:attrNameLst>
                                          <p:attrName>style.visibility</p:attrName>
                                        </p:attrNameLst>
                                      </p:cBhvr>
                                      <p:to>
                                        <p:strVal val="visible"/>
                                      </p:to>
                                    </p:set>
                                    <p:anim calcmode="lin" valueType="num">
                                      <p:cBhvr additive="base">
                                        <p:cTn id="37" dur="500" fill="hold"/>
                                        <p:tgtEl>
                                          <p:spTgt spid="16885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88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88579">
                                            <p:txEl>
                                              <p:pRg st="6" end="6"/>
                                            </p:txEl>
                                          </p:spTgt>
                                        </p:tgtEl>
                                        <p:attrNameLst>
                                          <p:attrName>style.visibility</p:attrName>
                                        </p:attrNameLst>
                                      </p:cBhvr>
                                      <p:to>
                                        <p:strVal val="visible"/>
                                      </p:to>
                                    </p:set>
                                    <p:anim calcmode="lin" valueType="num">
                                      <p:cBhvr additive="base">
                                        <p:cTn id="43" dur="500" fill="hold"/>
                                        <p:tgtEl>
                                          <p:spTgt spid="16885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885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857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p:spPr>
        <p:txBody>
          <a:bodyPr/>
          <a:lstStyle/>
          <a:p>
            <a:fld id="{E66CEF25-1379-40C2-B3AE-D8C9FE9C4369}" type="slidenum">
              <a:rPr lang="en-US" altLang="en-US"/>
              <a:pPr/>
              <a:t>30</a:t>
            </a:fld>
            <a:endParaRPr lang="en-US" altLang="en-US"/>
          </a:p>
        </p:txBody>
      </p:sp>
      <p:sp>
        <p:nvSpPr>
          <p:cNvPr id="30723" name="Rectangle 2"/>
          <p:cNvSpPr>
            <a:spLocks noGrp="1" noChangeArrowheads="1"/>
          </p:cNvSpPr>
          <p:nvPr>
            <p:ph type="title"/>
          </p:nvPr>
        </p:nvSpPr>
        <p:spPr>
          <a:xfrm>
            <a:off x="1524000" y="0"/>
            <a:ext cx="7391400" cy="1143000"/>
          </a:xfrm>
        </p:spPr>
        <p:txBody>
          <a:bodyPr/>
          <a:lstStyle/>
          <a:p>
            <a:pPr eaLnBrk="1" hangingPunct="1"/>
            <a:r>
              <a:rPr lang="en-US" altLang="en-US" smtClean="0"/>
              <a:t>PCT Countries</a:t>
            </a:r>
          </a:p>
        </p:txBody>
      </p:sp>
      <p:sp>
        <p:nvSpPr>
          <p:cNvPr id="34820" name="Rectangle 3"/>
          <p:cNvSpPr>
            <a:spLocks noGrp="1" noChangeArrowheads="1"/>
          </p:cNvSpPr>
          <p:nvPr>
            <p:ph type="body" sz="half" idx="1"/>
          </p:nvPr>
        </p:nvSpPr>
        <p:spPr>
          <a:xfrm>
            <a:off x="1447800" y="838200"/>
            <a:ext cx="3800475" cy="5410200"/>
          </a:xfrm>
        </p:spPr>
        <p:txBody>
          <a:bodyPr>
            <a:normAutofit fontScale="77500" lnSpcReduction="20000"/>
          </a:bodyPr>
          <a:lstStyle/>
          <a:p>
            <a:pPr>
              <a:defRPr/>
            </a:pPr>
            <a:r>
              <a:rPr lang="en-US" sz="900" dirty="0"/>
              <a:t>MA	Morocco</a:t>
            </a:r>
          </a:p>
          <a:p>
            <a:pPr>
              <a:defRPr/>
            </a:pPr>
            <a:r>
              <a:rPr lang="en-US" sz="900" dirty="0"/>
              <a:t>MC	Monaco</a:t>
            </a:r>
          </a:p>
          <a:p>
            <a:pPr>
              <a:defRPr/>
            </a:pPr>
            <a:r>
              <a:rPr lang="en-US" sz="900" dirty="0"/>
              <a:t>MD	Republic of Moldova2</a:t>
            </a:r>
          </a:p>
          <a:p>
            <a:pPr>
              <a:defRPr/>
            </a:pPr>
            <a:r>
              <a:rPr lang="en-US" sz="900" dirty="0"/>
              <a:t>ME	Montenegro</a:t>
            </a:r>
          </a:p>
          <a:p>
            <a:pPr>
              <a:defRPr/>
            </a:pPr>
            <a:r>
              <a:rPr lang="en-US" sz="900" dirty="0"/>
              <a:t>MG	Madagascar</a:t>
            </a:r>
          </a:p>
          <a:p>
            <a:pPr>
              <a:defRPr/>
            </a:pPr>
            <a:r>
              <a:rPr lang="en-US" sz="900" dirty="0"/>
              <a:t>MK	The former Yugoslav Republic of Macedonia</a:t>
            </a:r>
          </a:p>
          <a:p>
            <a:pPr>
              <a:defRPr/>
            </a:pPr>
            <a:r>
              <a:rPr lang="en-US" sz="900" dirty="0"/>
              <a:t>ML	Mali</a:t>
            </a:r>
          </a:p>
          <a:p>
            <a:pPr>
              <a:defRPr/>
            </a:pPr>
            <a:r>
              <a:rPr lang="en-US" sz="900" dirty="0"/>
              <a:t>MN	Mongolia</a:t>
            </a:r>
          </a:p>
          <a:p>
            <a:pPr>
              <a:defRPr/>
            </a:pPr>
            <a:r>
              <a:rPr lang="en-US" sz="900" dirty="0"/>
              <a:t>MR	Mauritania</a:t>
            </a:r>
          </a:p>
          <a:p>
            <a:pPr>
              <a:defRPr/>
            </a:pPr>
            <a:r>
              <a:rPr lang="en-US" sz="900" dirty="0"/>
              <a:t>MT	Malta2</a:t>
            </a:r>
          </a:p>
          <a:p>
            <a:pPr>
              <a:defRPr/>
            </a:pPr>
            <a:r>
              <a:rPr lang="en-US" sz="900" dirty="0"/>
              <a:t>MW	Malawi</a:t>
            </a:r>
          </a:p>
          <a:p>
            <a:pPr>
              <a:defRPr/>
            </a:pPr>
            <a:r>
              <a:rPr lang="en-US" sz="900" dirty="0"/>
              <a:t>MX	Mexico</a:t>
            </a:r>
          </a:p>
          <a:p>
            <a:pPr>
              <a:defRPr/>
            </a:pPr>
            <a:r>
              <a:rPr lang="en-US" sz="900" dirty="0"/>
              <a:t>MY	Malaysia2</a:t>
            </a:r>
          </a:p>
          <a:p>
            <a:pPr>
              <a:defRPr/>
            </a:pPr>
            <a:r>
              <a:rPr lang="en-US" sz="900" dirty="0" err="1"/>
              <a:t>MZ</a:t>
            </a:r>
            <a:r>
              <a:rPr lang="en-US" sz="900" dirty="0"/>
              <a:t>	Mozambique2</a:t>
            </a:r>
          </a:p>
          <a:p>
            <a:pPr>
              <a:defRPr/>
            </a:pPr>
            <a:r>
              <a:rPr lang="en-US" sz="900" dirty="0"/>
              <a:t>NA	Namibia</a:t>
            </a:r>
          </a:p>
          <a:p>
            <a:pPr>
              <a:defRPr/>
            </a:pPr>
            <a:r>
              <a:rPr lang="en-US" sz="900" dirty="0"/>
              <a:t>NE	Niger</a:t>
            </a:r>
          </a:p>
          <a:p>
            <a:pPr>
              <a:defRPr/>
            </a:pPr>
            <a:r>
              <a:rPr lang="en-US" sz="900" dirty="0"/>
              <a:t>NG	Nigeria</a:t>
            </a:r>
          </a:p>
          <a:p>
            <a:pPr>
              <a:defRPr/>
            </a:pPr>
            <a:r>
              <a:rPr lang="en-US" sz="900" dirty="0"/>
              <a:t>NI	Nicaragua</a:t>
            </a:r>
          </a:p>
          <a:p>
            <a:pPr>
              <a:defRPr/>
            </a:pPr>
            <a:r>
              <a:rPr lang="en-US" sz="900" dirty="0"/>
              <a:t>NL	Netherlands8</a:t>
            </a:r>
          </a:p>
          <a:p>
            <a:pPr>
              <a:defRPr/>
            </a:pPr>
            <a:r>
              <a:rPr lang="en-US" sz="900" dirty="0"/>
              <a:t>NO	Norway5</a:t>
            </a:r>
          </a:p>
          <a:p>
            <a:pPr>
              <a:defRPr/>
            </a:pPr>
            <a:r>
              <a:rPr lang="en-US" sz="900" dirty="0"/>
              <a:t>NZ	New Zealand</a:t>
            </a:r>
          </a:p>
          <a:p>
            <a:pPr>
              <a:defRPr/>
            </a:pPr>
            <a:r>
              <a:rPr lang="en-US" sz="900" dirty="0"/>
              <a:t>OM	Oman2</a:t>
            </a:r>
          </a:p>
          <a:p>
            <a:pPr>
              <a:defRPr/>
            </a:pPr>
            <a:r>
              <a:rPr lang="en-US" sz="900" dirty="0"/>
              <a:t>PA	Panama</a:t>
            </a:r>
          </a:p>
          <a:p>
            <a:pPr>
              <a:defRPr/>
            </a:pPr>
            <a:r>
              <a:rPr lang="en-US" sz="900" dirty="0"/>
              <a:t>PE	Peru</a:t>
            </a:r>
          </a:p>
          <a:p>
            <a:pPr>
              <a:defRPr/>
            </a:pPr>
            <a:r>
              <a:rPr lang="en-US" sz="900" dirty="0"/>
              <a:t>PG	Papua New Guinea</a:t>
            </a:r>
          </a:p>
          <a:p>
            <a:pPr>
              <a:defRPr/>
            </a:pPr>
            <a:r>
              <a:rPr lang="en-US" sz="900" dirty="0"/>
              <a:t>PH	Philippines</a:t>
            </a:r>
          </a:p>
          <a:p>
            <a:pPr>
              <a:defRPr/>
            </a:pPr>
            <a:r>
              <a:rPr lang="en-US" sz="900" dirty="0"/>
              <a:t>PL	Poland5</a:t>
            </a:r>
          </a:p>
          <a:p>
            <a:pPr>
              <a:defRPr/>
            </a:pPr>
            <a:r>
              <a:rPr lang="en-US" sz="900" dirty="0"/>
              <a:t>PT	Portugal</a:t>
            </a:r>
          </a:p>
          <a:p>
            <a:pPr>
              <a:defRPr/>
            </a:pPr>
            <a:r>
              <a:rPr lang="en-US" sz="900" dirty="0"/>
              <a:t>QA	Qatar 2 </a:t>
            </a:r>
          </a:p>
          <a:p>
            <a:pPr>
              <a:defRPr/>
            </a:pPr>
            <a:r>
              <a:rPr lang="en-US" sz="900" dirty="0"/>
              <a:t>RO	Romania2</a:t>
            </a:r>
          </a:p>
          <a:p>
            <a:pPr>
              <a:defRPr/>
            </a:pPr>
            <a:r>
              <a:rPr lang="en-US" sz="900" dirty="0"/>
              <a:t>RS	Serbia9</a:t>
            </a:r>
          </a:p>
          <a:p>
            <a:pPr>
              <a:defRPr/>
            </a:pPr>
            <a:r>
              <a:rPr lang="en-US" sz="900" dirty="0"/>
              <a:t>RU	Russian Federation2</a:t>
            </a:r>
          </a:p>
          <a:p>
            <a:pPr>
              <a:defRPr/>
            </a:pPr>
            <a:r>
              <a:rPr lang="en-US" sz="900" dirty="0" err="1"/>
              <a:t>RW</a:t>
            </a:r>
            <a:r>
              <a:rPr lang="en-US" sz="900" dirty="0"/>
              <a:t>	Rwanda</a:t>
            </a:r>
          </a:p>
          <a:p>
            <a:pPr>
              <a:defRPr/>
            </a:pPr>
            <a:r>
              <a:rPr lang="en-US" sz="900" dirty="0"/>
              <a:t>SA	Saudi Arabia</a:t>
            </a:r>
          </a:p>
          <a:p>
            <a:pPr>
              <a:defRPr/>
            </a:pPr>
            <a:r>
              <a:rPr lang="en-US" sz="900" dirty="0"/>
              <a:t>SC	Seychelles</a:t>
            </a:r>
          </a:p>
          <a:p>
            <a:pPr>
              <a:defRPr/>
            </a:pPr>
            <a:r>
              <a:rPr lang="en-US" sz="900" dirty="0"/>
              <a:t>SD	Sudan</a:t>
            </a:r>
          </a:p>
          <a:p>
            <a:pPr>
              <a:defRPr/>
            </a:pPr>
            <a:r>
              <a:rPr lang="en-US" sz="900" dirty="0"/>
              <a:t>SE	Sweden5</a:t>
            </a:r>
          </a:p>
          <a:p>
            <a:pPr>
              <a:defRPr/>
            </a:pPr>
            <a:r>
              <a:rPr lang="en-US" sz="900" dirty="0"/>
              <a:t>SG	Singapore</a:t>
            </a:r>
          </a:p>
          <a:p>
            <a:pPr>
              <a:defRPr/>
            </a:pPr>
            <a:r>
              <a:rPr lang="en-US" sz="900" dirty="0"/>
              <a:t>SI	Slovenia</a:t>
            </a:r>
          </a:p>
          <a:p>
            <a:pPr>
              <a:defRPr/>
            </a:pPr>
            <a:r>
              <a:rPr lang="en-US" sz="900" dirty="0"/>
              <a:t>SK	Slovakia</a:t>
            </a:r>
          </a:p>
          <a:p>
            <a:pPr>
              <a:defRPr/>
            </a:pPr>
            <a:r>
              <a:rPr lang="en-US" sz="900" dirty="0"/>
              <a:t>SL	Sierra Leone</a:t>
            </a:r>
          </a:p>
          <a:p>
            <a:pPr>
              <a:defRPr/>
            </a:pPr>
            <a:r>
              <a:rPr lang="en-US" sz="900" dirty="0"/>
              <a:t>SM	San Marino</a:t>
            </a:r>
          </a:p>
          <a:p>
            <a:pPr>
              <a:defRPr/>
            </a:pPr>
            <a:r>
              <a:rPr lang="en-US" sz="900" dirty="0"/>
              <a:t>SN	Senegal</a:t>
            </a:r>
          </a:p>
          <a:p>
            <a:pPr>
              <a:defRPr/>
            </a:pPr>
            <a:r>
              <a:rPr lang="en-US" sz="900" dirty="0"/>
              <a:t>ST	Sao Tome and Principe</a:t>
            </a:r>
          </a:p>
          <a:p>
            <a:pPr>
              <a:defRPr/>
            </a:pPr>
            <a:r>
              <a:rPr lang="en-US" sz="900" dirty="0" err="1"/>
              <a:t>SV</a:t>
            </a:r>
            <a:r>
              <a:rPr lang="en-US" sz="900" dirty="0"/>
              <a:t>	El Salvador</a:t>
            </a:r>
          </a:p>
          <a:p>
            <a:pPr>
              <a:defRPr/>
            </a:pPr>
            <a:r>
              <a:rPr lang="en-US" sz="900" dirty="0" err="1"/>
              <a:t>SY</a:t>
            </a:r>
            <a:r>
              <a:rPr lang="en-US" sz="900" dirty="0"/>
              <a:t>	Syrian Arab Republic</a:t>
            </a:r>
          </a:p>
          <a:p>
            <a:pPr>
              <a:defRPr/>
            </a:pPr>
            <a:r>
              <a:rPr lang="en-US" sz="900" dirty="0" err="1"/>
              <a:t>SZ</a:t>
            </a:r>
            <a:r>
              <a:rPr lang="en-US" sz="900" dirty="0"/>
              <a:t>	</a:t>
            </a:r>
            <a:r>
              <a:rPr lang="en-US" sz="900" dirty="0" smtClean="0"/>
              <a:t>Swaziland</a:t>
            </a:r>
            <a:endParaRPr lang="en-US" sz="900" dirty="0"/>
          </a:p>
        </p:txBody>
      </p:sp>
      <p:sp>
        <p:nvSpPr>
          <p:cNvPr id="2" name="Content Placeholder 1"/>
          <p:cNvSpPr>
            <a:spLocks noGrp="1"/>
          </p:cNvSpPr>
          <p:nvPr>
            <p:ph sz="half" idx="2"/>
          </p:nvPr>
        </p:nvSpPr>
        <p:spPr>
          <a:xfrm>
            <a:off x="5334000" y="838200"/>
            <a:ext cx="3619500" cy="5257800"/>
          </a:xfrm>
        </p:spPr>
        <p:txBody>
          <a:bodyPr>
            <a:normAutofit fontScale="25000" lnSpcReduction="20000"/>
          </a:bodyPr>
          <a:lstStyle/>
          <a:p>
            <a:pPr>
              <a:defRPr/>
            </a:pPr>
            <a:r>
              <a:rPr lang="en-US" dirty="0"/>
              <a:t>TD	Chad</a:t>
            </a:r>
          </a:p>
          <a:p>
            <a:pPr>
              <a:defRPr/>
            </a:pPr>
            <a:r>
              <a:rPr lang="en-US" dirty="0"/>
              <a:t>TG	Togo</a:t>
            </a:r>
          </a:p>
          <a:p>
            <a:pPr>
              <a:defRPr/>
            </a:pPr>
            <a:r>
              <a:rPr lang="en-US" dirty="0"/>
              <a:t>TH	Thailand2</a:t>
            </a:r>
          </a:p>
          <a:p>
            <a:pPr>
              <a:defRPr/>
            </a:pPr>
            <a:r>
              <a:rPr lang="en-US" dirty="0" err="1"/>
              <a:t>TJ</a:t>
            </a:r>
            <a:r>
              <a:rPr lang="en-US" dirty="0"/>
              <a:t>	Tajikistan2</a:t>
            </a:r>
          </a:p>
          <a:p>
            <a:pPr>
              <a:defRPr/>
            </a:pPr>
            <a:r>
              <a:rPr lang="en-US" dirty="0"/>
              <a:t>TM	Turkmenistan2</a:t>
            </a:r>
          </a:p>
          <a:p>
            <a:pPr>
              <a:defRPr/>
            </a:pPr>
            <a:r>
              <a:rPr lang="en-US" dirty="0"/>
              <a:t>TN	Tunisia2</a:t>
            </a:r>
          </a:p>
          <a:p>
            <a:pPr>
              <a:defRPr/>
            </a:pPr>
            <a:r>
              <a:rPr lang="en-US" dirty="0" err="1"/>
              <a:t>TR</a:t>
            </a:r>
            <a:r>
              <a:rPr lang="en-US" dirty="0"/>
              <a:t>	Turkey</a:t>
            </a:r>
          </a:p>
          <a:p>
            <a:pPr>
              <a:defRPr/>
            </a:pPr>
            <a:r>
              <a:rPr lang="en-US" dirty="0"/>
              <a:t>TT	Trinidad and Tobago</a:t>
            </a:r>
          </a:p>
          <a:p>
            <a:pPr>
              <a:defRPr/>
            </a:pPr>
            <a:r>
              <a:rPr lang="en-US" dirty="0" err="1"/>
              <a:t>TZ</a:t>
            </a:r>
            <a:r>
              <a:rPr lang="en-US" dirty="0"/>
              <a:t>	United Republic of Tanzania</a:t>
            </a:r>
          </a:p>
          <a:p>
            <a:pPr>
              <a:defRPr/>
            </a:pPr>
            <a:r>
              <a:rPr lang="en-US" dirty="0"/>
              <a:t>UA	Ukraine2</a:t>
            </a:r>
          </a:p>
          <a:p>
            <a:pPr>
              <a:defRPr/>
            </a:pPr>
            <a:r>
              <a:rPr lang="en-US" dirty="0" err="1"/>
              <a:t>UG</a:t>
            </a:r>
            <a:r>
              <a:rPr lang="en-US" dirty="0"/>
              <a:t>	Uganda</a:t>
            </a:r>
          </a:p>
          <a:p>
            <a:pPr>
              <a:defRPr/>
            </a:pPr>
            <a:r>
              <a:rPr lang="en-US" dirty="0"/>
              <a:t>US	United States of America11, 12</a:t>
            </a:r>
          </a:p>
          <a:p>
            <a:pPr>
              <a:defRPr/>
            </a:pPr>
            <a:r>
              <a:rPr lang="en-US" dirty="0" err="1"/>
              <a:t>UZ</a:t>
            </a:r>
            <a:r>
              <a:rPr lang="en-US" dirty="0"/>
              <a:t>	Uzbekistan2</a:t>
            </a:r>
          </a:p>
          <a:p>
            <a:pPr>
              <a:defRPr/>
            </a:pPr>
            <a:r>
              <a:rPr lang="en-US" dirty="0"/>
              <a:t>VC	Saint Vincent and the Grenadines2</a:t>
            </a:r>
          </a:p>
          <a:p>
            <a:pPr>
              <a:defRPr/>
            </a:pPr>
            <a:r>
              <a:rPr lang="en-US" dirty="0" err="1"/>
              <a:t>VN</a:t>
            </a:r>
            <a:r>
              <a:rPr lang="en-US" dirty="0"/>
              <a:t>	Viet Nam  </a:t>
            </a:r>
          </a:p>
          <a:p>
            <a:pPr>
              <a:defRPr/>
            </a:pPr>
            <a:r>
              <a:rPr lang="en-US" dirty="0" err="1"/>
              <a:t>ZA</a:t>
            </a:r>
            <a:r>
              <a:rPr lang="en-US" dirty="0"/>
              <a:t>	South Africa2</a:t>
            </a:r>
          </a:p>
          <a:p>
            <a:pPr>
              <a:defRPr/>
            </a:pPr>
            <a:r>
              <a:rPr lang="en-US" dirty="0" err="1"/>
              <a:t>ZM</a:t>
            </a:r>
            <a:r>
              <a:rPr lang="en-US" dirty="0"/>
              <a:t>	Zambia</a:t>
            </a:r>
          </a:p>
          <a:p>
            <a:pPr>
              <a:defRPr/>
            </a:pPr>
            <a:r>
              <a:rPr lang="en-US" dirty="0" err="1"/>
              <a:t>ZW</a:t>
            </a:r>
            <a:r>
              <a:rPr lang="en-US" dirty="0"/>
              <a:t>	Zimbabwe</a:t>
            </a:r>
          </a:p>
          <a:p>
            <a:pPr>
              <a:defRPr/>
            </a:pPr>
            <a:endParaRPr lang="en-US" dirty="0" smtClean="0"/>
          </a:p>
          <a:p>
            <a:pPr>
              <a:defRPr/>
            </a:pPr>
            <a:endParaRPr lang="en-US" dirty="0"/>
          </a:p>
          <a:p>
            <a:pPr>
              <a:defRPr/>
            </a:pPr>
            <a:endParaRPr lang="en-US" dirty="0" smtClean="0"/>
          </a:p>
          <a:p>
            <a:pPr>
              <a:defRPr/>
            </a:pPr>
            <a:r>
              <a:rPr lang="en-US" dirty="0" smtClean="0"/>
              <a:t>All </a:t>
            </a:r>
            <a:r>
              <a:rPr lang="en-US" dirty="0" err="1"/>
              <a:t>PCT</a:t>
            </a:r>
            <a:r>
              <a:rPr lang="en-US" dirty="0"/>
              <a:t> Contracting States are bound by Chapter II of the </a:t>
            </a:r>
            <a:r>
              <a:rPr lang="en-US" dirty="0" err="1"/>
              <a:t>PCT</a:t>
            </a:r>
            <a:r>
              <a:rPr lang="en-US" dirty="0"/>
              <a:t> relating to the international preliminary examination.</a:t>
            </a:r>
          </a:p>
          <a:p>
            <a:pPr>
              <a:defRPr/>
            </a:pPr>
            <a:r>
              <a:rPr lang="en-US" dirty="0"/>
              <a:t>With the declaration provided for in </a:t>
            </a:r>
            <a:r>
              <a:rPr lang="en-US" dirty="0" err="1"/>
              <a:t>PCT</a:t>
            </a:r>
            <a:r>
              <a:rPr lang="en-US" dirty="0"/>
              <a:t> </a:t>
            </a:r>
            <a:r>
              <a:rPr lang="en-US" dirty="0">
                <a:hlinkClick r:id="rId3"/>
              </a:rPr>
              <a:t>Article 64(5)</a:t>
            </a:r>
            <a:r>
              <a:rPr lang="en-US" dirty="0"/>
              <a:t>. </a:t>
            </a:r>
          </a:p>
          <a:p>
            <a:pPr>
              <a:defRPr/>
            </a:pPr>
            <a:r>
              <a:rPr lang="en-US" dirty="0"/>
              <a:t>Applies also to Hong Kong, China with effect from 1 July 1997.</a:t>
            </a:r>
          </a:p>
          <a:p>
            <a:pPr>
              <a:defRPr/>
            </a:pPr>
            <a:r>
              <a:rPr lang="en-US" dirty="0"/>
              <a:t>Not applicable to Macau, China.</a:t>
            </a:r>
          </a:p>
          <a:p>
            <a:pPr>
              <a:defRPr/>
            </a:pPr>
            <a:r>
              <a:rPr lang="en-US" dirty="0"/>
              <a:t>With the declaration provided for in </a:t>
            </a:r>
            <a:r>
              <a:rPr lang="en-US" dirty="0" err="1"/>
              <a:t>PCT</a:t>
            </a:r>
            <a:r>
              <a:rPr lang="en-US" dirty="0"/>
              <a:t> </a:t>
            </a:r>
            <a:r>
              <a:rPr lang="en-US" dirty="0">
                <a:hlinkClick r:id="rId3"/>
              </a:rPr>
              <a:t>Article 64(2)(a)(ii)</a:t>
            </a:r>
            <a:r>
              <a:rPr lang="en-US" dirty="0"/>
              <a:t> .</a:t>
            </a:r>
          </a:p>
          <a:p>
            <a:pPr>
              <a:defRPr/>
            </a:pPr>
            <a:r>
              <a:rPr lang="en-US" dirty="0"/>
              <a:t>Including all Overseas Departments and Territories.</a:t>
            </a:r>
          </a:p>
          <a:p>
            <a:pPr>
              <a:defRPr/>
            </a:pPr>
            <a:r>
              <a:rPr lang="en-US" dirty="0"/>
              <a:t>The United Kingdom extended the application of the </a:t>
            </a:r>
            <a:r>
              <a:rPr lang="en-US" dirty="0" err="1"/>
              <a:t>PCT</a:t>
            </a:r>
            <a:r>
              <a:rPr lang="en-US" dirty="0"/>
              <a:t> to the Isle of Man with effect from 29 October 1983.</a:t>
            </a:r>
          </a:p>
          <a:p>
            <a:pPr>
              <a:defRPr/>
            </a:pPr>
            <a:r>
              <a:rPr lang="en-US" dirty="0"/>
              <a:t>Ratification for the Kingdom in Europe, the Netherlands Antilles and Aruba. The Netherlands Antilles ceased to exist on 10 October 2010. As from that date, the </a:t>
            </a:r>
            <a:r>
              <a:rPr lang="en-US" dirty="0" err="1"/>
              <a:t>PCT</a:t>
            </a:r>
            <a:r>
              <a:rPr lang="en-US" dirty="0"/>
              <a:t> continues to apply to </a:t>
            </a:r>
            <a:r>
              <a:rPr lang="en-US" dirty="0" err="1"/>
              <a:t>Curaçao</a:t>
            </a:r>
            <a:r>
              <a:rPr lang="en-US" dirty="0"/>
              <a:t> and </a:t>
            </a:r>
            <a:r>
              <a:rPr lang="en-US" dirty="0" err="1"/>
              <a:t>Sint</a:t>
            </a:r>
            <a:r>
              <a:rPr lang="en-US" dirty="0"/>
              <a:t> Maarten. The </a:t>
            </a:r>
            <a:r>
              <a:rPr lang="en-US" dirty="0" err="1"/>
              <a:t>PCT</a:t>
            </a:r>
            <a:r>
              <a:rPr lang="en-US" dirty="0"/>
              <a:t> also continues to apply to the islands of Bonaire, </a:t>
            </a:r>
            <a:r>
              <a:rPr lang="en-US" dirty="0" err="1"/>
              <a:t>Sint</a:t>
            </a:r>
            <a:r>
              <a:rPr lang="en-US" dirty="0"/>
              <a:t> Eustatius and Saba which, with effect from 10 October 2010, have become part of the territory of the Kingdom of the Netherlands in Europe.</a:t>
            </a:r>
          </a:p>
          <a:p>
            <a:pPr>
              <a:defRPr/>
            </a:pPr>
            <a:r>
              <a:rPr lang="en-US" dirty="0"/>
              <a:t>Serbia is the continuing State from Serbia and Montenegro as from 3 June 2006.</a:t>
            </a:r>
          </a:p>
          <a:p>
            <a:pPr>
              <a:defRPr/>
            </a:pPr>
            <a:r>
              <a:rPr lang="en-US" dirty="0"/>
              <a:t>Date of ratification of the Soviet Union, continued by the Russian Federation as from 25 December 1991.</a:t>
            </a:r>
          </a:p>
          <a:p>
            <a:pPr>
              <a:defRPr/>
            </a:pPr>
            <a:r>
              <a:rPr lang="en-US" dirty="0"/>
              <a:t>With the declarations provided for in </a:t>
            </a:r>
            <a:r>
              <a:rPr lang="en-US" dirty="0" err="1"/>
              <a:t>PCT</a:t>
            </a:r>
            <a:r>
              <a:rPr lang="en-US" dirty="0"/>
              <a:t> </a:t>
            </a:r>
            <a:r>
              <a:rPr lang="en-US" dirty="0">
                <a:hlinkClick r:id="rId3"/>
              </a:rPr>
              <a:t>Articles 64(3)(a)</a:t>
            </a:r>
            <a:r>
              <a:rPr lang="en-US" dirty="0"/>
              <a:t> and </a:t>
            </a:r>
            <a:r>
              <a:rPr lang="en-US" dirty="0">
                <a:hlinkClick r:id="rId3"/>
              </a:rPr>
              <a:t>64(4)(a)</a:t>
            </a:r>
            <a:r>
              <a:rPr lang="en-US" dirty="0"/>
              <a:t>.</a:t>
            </a:r>
          </a:p>
          <a:p>
            <a:pPr>
              <a:defRPr/>
            </a:pPr>
            <a:r>
              <a:rPr lang="en-US" dirty="0"/>
              <a:t>Extends to all areas for which the United States of America has international responsibility.</a:t>
            </a:r>
          </a:p>
          <a:p>
            <a:pPr>
              <a:defRPr/>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p>
            <a:fld id="{7765123F-8A33-45AE-90F5-D17570280CEB}" type="slidenum">
              <a:rPr lang="en-US" altLang="en-US"/>
              <a:pPr/>
              <a:t>31</a:t>
            </a:fld>
            <a:endParaRPr lang="en-US" altLang="en-US"/>
          </a:p>
        </p:txBody>
      </p:sp>
      <p:sp>
        <p:nvSpPr>
          <p:cNvPr id="31747" name="Rectangle 2"/>
          <p:cNvSpPr>
            <a:spLocks noGrp="1" noChangeArrowheads="1"/>
          </p:cNvSpPr>
          <p:nvPr>
            <p:ph type="title"/>
          </p:nvPr>
        </p:nvSpPr>
        <p:spPr/>
        <p:txBody>
          <a:bodyPr/>
          <a:lstStyle/>
          <a:p>
            <a:pPr eaLnBrk="1" hangingPunct="1"/>
            <a:r>
              <a:rPr lang="en-US" altLang="en-US" smtClean="0"/>
              <a:t>Some Non-PCT Countries</a:t>
            </a:r>
          </a:p>
        </p:txBody>
      </p:sp>
      <p:sp>
        <p:nvSpPr>
          <p:cNvPr id="31748" name="Rectangle 3"/>
          <p:cNvSpPr>
            <a:spLocks noGrp="1" noChangeArrowheads="1"/>
          </p:cNvSpPr>
          <p:nvPr>
            <p:ph type="body" idx="1"/>
          </p:nvPr>
        </p:nvSpPr>
        <p:spPr>
          <a:xfrm>
            <a:off x="1981200" y="1295400"/>
            <a:ext cx="2971800" cy="4114800"/>
          </a:xfrm>
        </p:spPr>
        <p:txBody>
          <a:bodyPr/>
          <a:lstStyle/>
          <a:p>
            <a:pPr eaLnBrk="1" hangingPunct="1">
              <a:lnSpc>
                <a:spcPct val="80000"/>
              </a:lnSpc>
            </a:pPr>
            <a:r>
              <a:rPr lang="en-US" altLang="en-US" sz="1200" smtClean="0"/>
              <a:t>Afghanistan</a:t>
            </a:r>
          </a:p>
          <a:p>
            <a:pPr eaLnBrk="1" hangingPunct="1">
              <a:lnSpc>
                <a:spcPct val="80000"/>
              </a:lnSpc>
            </a:pPr>
            <a:r>
              <a:rPr lang="en-US" altLang="en-US" sz="1200" smtClean="0"/>
              <a:t>Argentina</a:t>
            </a:r>
          </a:p>
          <a:p>
            <a:pPr eaLnBrk="1" hangingPunct="1">
              <a:lnSpc>
                <a:spcPct val="80000"/>
              </a:lnSpc>
            </a:pPr>
            <a:r>
              <a:rPr lang="en-US" altLang="en-US" sz="1200" smtClean="0"/>
              <a:t>Bahamas</a:t>
            </a:r>
          </a:p>
          <a:p>
            <a:pPr eaLnBrk="1" hangingPunct="1">
              <a:lnSpc>
                <a:spcPct val="80000"/>
              </a:lnSpc>
            </a:pPr>
            <a:r>
              <a:rPr lang="en-US" altLang="en-US" sz="1200" smtClean="0"/>
              <a:t>Bangladesh</a:t>
            </a:r>
          </a:p>
          <a:p>
            <a:pPr eaLnBrk="1" hangingPunct="1">
              <a:lnSpc>
                <a:spcPct val="80000"/>
              </a:lnSpc>
            </a:pPr>
            <a:r>
              <a:rPr lang="en-US" altLang="en-US" sz="1200" smtClean="0"/>
              <a:t>Bhutan</a:t>
            </a:r>
          </a:p>
          <a:p>
            <a:pPr eaLnBrk="1" hangingPunct="1">
              <a:lnSpc>
                <a:spcPct val="80000"/>
              </a:lnSpc>
            </a:pPr>
            <a:r>
              <a:rPr lang="en-US" altLang="en-US" sz="1200" smtClean="0"/>
              <a:t>Bolivia</a:t>
            </a:r>
          </a:p>
          <a:p>
            <a:pPr eaLnBrk="1" hangingPunct="1">
              <a:lnSpc>
                <a:spcPct val="80000"/>
              </a:lnSpc>
            </a:pPr>
            <a:r>
              <a:rPr lang="en-US" altLang="en-US" sz="1200" smtClean="0"/>
              <a:t>Burma</a:t>
            </a:r>
          </a:p>
          <a:p>
            <a:pPr eaLnBrk="1" hangingPunct="1">
              <a:lnSpc>
                <a:spcPct val="80000"/>
              </a:lnSpc>
            </a:pPr>
            <a:r>
              <a:rPr lang="en-US" altLang="en-US" sz="1200" smtClean="0"/>
              <a:t>Cambodia (until December 2016)</a:t>
            </a:r>
          </a:p>
          <a:p>
            <a:pPr eaLnBrk="1" hangingPunct="1">
              <a:lnSpc>
                <a:spcPct val="80000"/>
              </a:lnSpc>
            </a:pPr>
            <a:r>
              <a:rPr lang="en-US" altLang="en-US" sz="1200" smtClean="0"/>
              <a:t>Ethiopia</a:t>
            </a:r>
          </a:p>
          <a:p>
            <a:pPr eaLnBrk="1" hangingPunct="1">
              <a:lnSpc>
                <a:spcPct val="80000"/>
              </a:lnSpc>
            </a:pPr>
            <a:r>
              <a:rPr lang="en-US" altLang="en-US" sz="1200" smtClean="0"/>
              <a:t>Eritrea</a:t>
            </a:r>
          </a:p>
          <a:p>
            <a:pPr eaLnBrk="1" hangingPunct="1">
              <a:lnSpc>
                <a:spcPct val="80000"/>
              </a:lnSpc>
            </a:pPr>
            <a:r>
              <a:rPr lang="en-US" altLang="en-US" sz="1200" smtClean="0"/>
              <a:t>Fiji</a:t>
            </a:r>
          </a:p>
          <a:p>
            <a:pPr eaLnBrk="1" hangingPunct="1">
              <a:lnSpc>
                <a:spcPct val="80000"/>
              </a:lnSpc>
            </a:pPr>
            <a:r>
              <a:rPr lang="en-US" altLang="en-US" sz="1200" smtClean="0"/>
              <a:t>Guyana</a:t>
            </a:r>
          </a:p>
          <a:p>
            <a:pPr eaLnBrk="1" hangingPunct="1">
              <a:lnSpc>
                <a:spcPct val="80000"/>
              </a:lnSpc>
            </a:pPr>
            <a:r>
              <a:rPr lang="en-US" altLang="en-US" sz="1200" smtClean="0"/>
              <a:t>Holy See</a:t>
            </a:r>
          </a:p>
          <a:p>
            <a:pPr eaLnBrk="1" hangingPunct="1">
              <a:lnSpc>
                <a:spcPct val="80000"/>
              </a:lnSpc>
            </a:pPr>
            <a:r>
              <a:rPr lang="en-US" altLang="en-US" sz="1200" smtClean="0"/>
              <a:t>Jamaica</a:t>
            </a:r>
          </a:p>
          <a:p>
            <a:pPr eaLnBrk="1" hangingPunct="1">
              <a:lnSpc>
                <a:spcPct val="80000"/>
              </a:lnSpc>
            </a:pPr>
            <a:r>
              <a:rPr lang="en-US" altLang="en-US" sz="1200" smtClean="0"/>
              <a:t>Pakistan</a:t>
            </a:r>
          </a:p>
          <a:p>
            <a:pPr eaLnBrk="1" hangingPunct="1">
              <a:lnSpc>
                <a:spcPct val="80000"/>
              </a:lnSpc>
            </a:pPr>
            <a:r>
              <a:rPr lang="en-US" altLang="en-US" sz="1200" smtClean="0"/>
              <a:t>Palestinian Territory</a:t>
            </a:r>
          </a:p>
          <a:p>
            <a:pPr eaLnBrk="1" hangingPunct="1">
              <a:lnSpc>
                <a:spcPct val="80000"/>
              </a:lnSpc>
            </a:pPr>
            <a:r>
              <a:rPr lang="en-US" altLang="en-US" sz="1200" smtClean="0"/>
              <a:t>Paraguay</a:t>
            </a:r>
          </a:p>
          <a:p>
            <a:pPr eaLnBrk="1" hangingPunct="1">
              <a:lnSpc>
                <a:spcPct val="80000"/>
              </a:lnSpc>
            </a:pPr>
            <a:r>
              <a:rPr lang="en-US" altLang="en-US" sz="1200" smtClean="0"/>
              <a:t>Samoa</a:t>
            </a:r>
          </a:p>
          <a:p>
            <a:pPr eaLnBrk="1" hangingPunct="1">
              <a:lnSpc>
                <a:spcPct val="80000"/>
              </a:lnSpc>
            </a:pPr>
            <a:r>
              <a:rPr lang="en-US" altLang="en-US" sz="1200" smtClean="0"/>
              <a:t>Suriname</a:t>
            </a:r>
          </a:p>
          <a:p>
            <a:pPr eaLnBrk="1" hangingPunct="1">
              <a:lnSpc>
                <a:spcPct val="80000"/>
              </a:lnSpc>
            </a:pPr>
            <a:r>
              <a:rPr lang="en-US" altLang="en-US" sz="1200" smtClean="0"/>
              <a:t>Somalia</a:t>
            </a:r>
          </a:p>
          <a:p>
            <a:pPr eaLnBrk="1" hangingPunct="1">
              <a:lnSpc>
                <a:spcPct val="80000"/>
              </a:lnSpc>
            </a:pPr>
            <a:r>
              <a:rPr lang="en-US" altLang="en-US" sz="1200" smtClean="0"/>
              <a:t>Taiwan (wants to join)</a:t>
            </a:r>
          </a:p>
          <a:p>
            <a:pPr eaLnBrk="1" hangingPunct="1">
              <a:lnSpc>
                <a:spcPct val="80000"/>
              </a:lnSpc>
            </a:pPr>
            <a:r>
              <a:rPr lang="en-US" altLang="en-US" sz="1200" smtClean="0"/>
              <a:t>Tonga</a:t>
            </a:r>
          </a:p>
          <a:p>
            <a:pPr eaLnBrk="1" hangingPunct="1">
              <a:lnSpc>
                <a:spcPct val="80000"/>
              </a:lnSpc>
            </a:pPr>
            <a:r>
              <a:rPr lang="en-US" altLang="en-US" sz="1200" smtClean="0"/>
              <a:t>Uruguay</a:t>
            </a:r>
          </a:p>
          <a:p>
            <a:pPr eaLnBrk="1" hangingPunct="1">
              <a:lnSpc>
                <a:spcPct val="80000"/>
              </a:lnSpc>
            </a:pPr>
            <a:r>
              <a:rPr lang="en-US" altLang="en-US" sz="1200" smtClean="0"/>
              <a:t>Yemen</a:t>
            </a:r>
          </a:p>
          <a:p>
            <a:pPr eaLnBrk="1" hangingPunct="1">
              <a:lnSpc>
                <a:spcPct val="80000"/>
              </a:lnSpc>
            </a:pPr>
            <a:r>
              <a:rPr lang="en-US" altLang="en-US" sz="1200" smtClean="0"/>
              <a:t>Venezuela</a:t>
            </a:r>
          </a:p>
          <a:p>
            <a:pPr eaLnBrk="1" hangingPunct="1">
              <a:lnSpc>
                <a:spcPct val="80000"/>
              </a:lnSpc>
            </a:pPr>
            <a:endParaRPr lang="en-US" altLang="en-US" sz="1000" smtClean="0"/>
          </a:p>
          <a:p>
            <a:pPr eaLnBrk="1" hangingPunct="1">
              <a:lnSpc>
                <a:spcPct val="80000"/>
              </a:lnSpc>
            </a:pPr>
            <a:endParaRPr lang="en-US" altLang="en-US" sz="1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fld id="{CDAF8798-3229-4B90-A3C1-21D57583C73F}" type="slidenum">
              <a:rPr lang="en-US" altLang="en-US"/>
              <a:pPr/>
              <a:t>32</a:t>
            </a:fld>
            <a:endParaRPr lang="en-US" altLang="en-US"/>
          </a:p>
        </p:txBody>
      </p:sp>
      <p:sp>
        <p:nvSpPr>
          <p:cNvPr id="32771" name="Rectangle 2"/>
          <p:cNvSpPr>
            <a:spLocks noGrp="1" noChangeArrowheads="1"/>
          </p:cNvSpPr>
          <p:nvPr>
            <p:ph type="title"/>
          </p:nvPr>
        </p:nvSpPr>
        <p:spPr/>
        <p:txBody>
          <a:bodyPr/>
          <a:lstStyle/>
          <a:p>
            <a:pPr eaLnBrk="1" hangingPunct="1"/>
            <a:r>
              <a:rPr lang="en-US" altLang="en-US" smtClean="0"/>
              <a:t>PCT Costs</a:t>
            </a:r>
          </a:p>
        </p:txBody>
      </p:sp>
      <p:sp>
        <p:nvSpPr>
          <p:cNvPr id="32772" name="Rectangle 3"/>
          <p:cNvSpPr>
            <a:spLocks noGrp="1" noChangeArrowheads="1"/>
          </p:cNvSpPr>
          <p:nvPr>
            <p:ph type="body" idx="1"/>
          </p:nvPr>
        </p:nvSpPr>
        <p:spPr/>
        <p:txBody>
          <a:bodyPr/>
          <a:lstStyle/>
          <a:p>
            <a:pPr eaLnBrk="1" hangingPunct="1"/>
            <a:r>
              <a:rPr lang="en-US" altLang="en-US" smtClean="0"/>
              <a:t>If your client/company needs an estimate of costs, an estimate may be generated using the Global IP Estimator</a:t>
            </a:r>
          </a:p>
          <a:p>
            <a:pPr lvl="1" eaLnBrk="1" hangingPunct="1"/>
            <a:r>
              <a:rPr lang="en-US" altLang="en-US" smtClean="0"/>
              <a:t>Filing fees (est.): $4K - $7K</a:t>
            </a:r>
          </a:p>
          <a:p>
            <a:pPr lvl="1" eaLnBrk="1" hangingPunct="1"/>
            <a:r>
              <a:rPr lang="en-US" altLang="en-US" smtClean="0"/>
              <a:t>Prosecution costs (est.): $2K - $7K</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49C61DB5-4598-4E74-8923-B601D6AFADA3}" type="slidenum">
              <a:rPr lang="en-US" altLang="en-US"/>
              <a:pPr/>
              <a:t>33</a:t>
            </a:fld>
            <a:endParaRPr lang="en-US" altLang="en-US"/>
          </a:p>
        </p:txBody>
      </p:sp>
      <p:sp>
        <p:nvSpPr>
          <p:cNvPr id="33795" name="Rectangle 2"/>
          <p:cNvSpPr>
            <a:spLocks noGrp="1" noChangeArrowheads="1"/>
          </p:cNvSpPr>
          <p:nvPr>
            <p:ph type="title"/>
          </p:nvPr>
        </p:nvSpPr>
        <p:spPr/>
        <p:txBody>
          <a:bodyPr/>
          <a:lstStyle/>
          <a:p>
            <a:pPr eaLnBrk="1" hangingPunct="1"/>
            <a:r>
              <a:rPr lang="en-US" altLang="en-US" smtClean="0"/>
              <a:t>PCT Flow</a:t>
            </a:r>
          </a:p>
        </p:txBody>
      </p:sp>
      <p:sp>
        <p:nvSpPr>
          <p:cNvPr id="33796" name="Rectangle 3"/>
          <p:cNvSpPr>
            <a:spLocks noGrp="1" noChangeArrowheads="1"/>
          </p:cNvSpPr>
          <p:nvPr>
            <p:ph type="body" idx="1"/>
          </p:nvPr>
        </p:nvSpPr>
        <p:spPr/>
        <p:txBody>
          <a:bodyPr/>
          <a:lstStyle/>
          <a:p>
            <a:pPr eaLnBrk="1" hangingPunct="1"/>
            <a:endParaRPr lang="en-US" altLang="en-US" smtClean="0"/>
          </a:p>
        </p:txBody>
      </p:sp>
      <p:pic>
        <p:nvPicPr>
          <p:cNvPr id="33797" name="Picture 4" descr="timeline showing international processing under reformed pct system"/>
          <p:cNvPicPr>
            <a:picLocks noChangeAspect="1" noChangeArrowheads="1"/>
          </p:cNvPicPr>
          <p:nvPr/>
        </p:nvPicPr>
        <p:blipFill>
          <a:blip r:embed="rId3" cstate="print"/>
          <a:srcRect l="3200"/>
          <a:stretch>
            <a:fillRect/>
          </a:stretch>
        </p:blipFill>
        <p:spPr bwMode="auto">
          <a:xfrm>
            <a:off x="1833563" y="1143000"/>
            <a:ext cx="7081837" cy="4973638"/>
          </a:xfrm>
          <a:prstGeom prst="rect">
            <a:avLst/>
          </a:prstGeom>
          <a:noFill/>
          <a:ln w="9525">
            <a:noFill/>
            <a:miter lim="800000"/>
            <a:headEnd/>
            <a:tailEnd/>
          </a:ln>
        </p:spPr>
      </p:pic>
      <p:pic>
        <p:nvPicPr>
          <p:cNvPr id="33798" name="Picture 1"/>
          <p:cNvPicPr>
            <a:picLocks noChangeAspect="1"/>
          </p:cNvPicPr>
          <p:nvPr/>
        </p:nvPicPr>
        <p:blipFill>
          <a:blip r:embed="rId4" cstate="print"/>
          <a:srcRect/>
          <a:stretch>
            <a:fillRect/>
          </a:stretch>
        </p:blipFill>
        <p:spPr bwMode="auto">
          <a:xfrm>
            <a:off x="1600200" y="1143000"/>
            <a:ext cx="7467600" cy="502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64E08A0E-BC67-45BB-B800-3F58B0343558}" type="slidenum">
              <a:rPr lang="en-US" altLang="en-US"/>
              <a:pPr/>
              <a:t>34</a:t>
            </a:fld>
            <a:endParaRPr lang="en-US" altLang="en-US"/>
          </a:p>
        </p:txBody>
      </p:sp>
      <p:sp>
        <p:nvSpPr>
          <p:cNvPr id="34819" name="Rectangle 2"/>
          <p:cNvSpPr>
            <a:spLocks noGrp="1" noChangeArrowheads="1"/>
          </p:cNvSpPr>
          <p:nvPr>
            <p:ph type="title"/>
          </p:nvPr>
        </p:nvSpPr>
        <p:spPr/>
        <p:txBody>
          <a:bodyPr/>
          <a:lstStyle/>
          <a:p>
            <a:pPr eaLnBrk="1" hangingPunct="1"/>
            <a:r>
              <a:rPr lang="en-US" altLang="en-US" smtClean="0"/>
              <a:t>PCT Flow Redux </a:t>
            </a:r>
          </a:p>
        </p:txBody>
      </p:sp>
      <p:pic>
        <p:nvPicPr>
          <p:cNvPr id="34820" name="Picture 3"/>
          <p:cNvPicPr>
            <a:picLocks noGrp="1" noChangeAspect="1" noChangeArrowheads="1"/>
          </p:cNvPicPr>
          <p:nvPr>
            <p:ph type="body" idx="1"/>
          </p:nvPr>
        </p:nvPicPr>
        <p:blipFill>
          <a:blip r:embed="rId3" cstate="print"/>
          <a:srcRect/>
          <a:stretch>
            <a:fillRect/>
          </a:stretch>
        </p:blipFill>
        <p:spPr>
          <a:xfrm>
            <a:off x="1524000" y="1447800"/>
            <a:ext cx="7391400" cy="4572000"/>
          </a:xfrm>
          <a:noFill/>
        </p:spPr>
      </p:pic>
      <p:pic>
        <p:nvPicPr>
          <p:cNvPr id="34821" name="Picture 1"/>
          <p:cNvPicPr>
            <a:picLocks noChangeAspect="1"/>
          </p:cNvPicPr>
          <p:nvPr/>
        </p:nvPicPr>
        <p:blipFill>
          <a:blip r:embed="rId4" cstate="print"/>
          <a:srcRect/>
          <a:stretch>
            <a:fillRect/>
          </a:stretch>
        </p:blipFill>
        <p:spPr bwMode="auto">
          <a:xfrm>
            <a:off x="1447800" y="1143000"/>
            <a:ext cx="7699375" cy="491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BF59C1C8-BDF1-4DEE-BE52-949D06688124}" type="slidenum">
              <a:rPr lang="en-US" altLang="en-US"/>
              <a:pPr/>
              <a:t>35</a:t>
            </a:fld>
            <a:endParaRPr lang="en-US" altLang="en-US"/>
          </a:p>
        </p:txBody>
      </p:sp>
      <p:sp>
        <p:nvSpPr>
          <p:cNvPr id="35843" name="Rectangle 2"/>
          <p:cNvSpPr>
            <a:spLocks noGrp="1" noChangeArrowheads="1"/>
          </p:cNvSpPr>
          <p:nvPr>
            <p:ph type="title"/>
          </p:nvPr>
        </p:nvSpPr>
        <p:spPr/>
        <p:txBody>
          <a:bodyPr/>
          <a:lstStyle/>
          <a:p>
            <a:pPr eaLnBrk="1" hangingPunct="1"/>
            <a:r>
              <a:rPr lang="en-US" altLang="en-US" smtClean="0"/>
              <a:t>PCT Flow Redux (bis)</a:t>
            </a:r>
          </a:p>
        </p:txBody>
      </p:sp>
      <p:sp>
        <p:nvSpPr>
          <p:cNvPr id="35844" name="Picture 3"/>
          <p:cNvSpPr>
            <a:spLocks noGrp="1" noChangeAspect="1" noChangeArrowheads="1"/>
          </p:cNvSpPr>
          <p:nvPr>
            <p:ph type="body" idx="1"/>
          </p:nvPr>
        </p:nvSpPr>
        <p:spPr>
          <a:xfrm>
            <a:off x="1524000" y="1957388"/>
            <a:ext cx="7391400" cy="3932237"/>
          </a:xfrm>
          <a:noFill/>
        </p:spPr>
        <p:txBody>
          <a:bodyPr/>
          <a:lstStyle/>
          <a:p>
            <a:r>
              <a:rPr lang="en-US" altLang="en-US" smtClean="0"/>
              <a:t>Paris Convention – Can file PCT within 12 months of national filling</a:t>
            </a:r>
          </a:p>
          <a:p>
            <a:r>
              <a:rPr lang="en-US" altLang="en-US" smtClean="0"/>
              <a:t>Article 19 claim amendments – change claims for publication, provisional rights</a:t>
            </a:r>
          </a:p>
          <a:p>
            <a:r>
              <a:rPr lang="en-US" altLang="en-US" smtClean="0"/>
              <a:t>Demand/Art. 34 Amendments – argue / amend against ISR/WO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p>
            <a:fld id="{FCD5B7C1-9E84-4A8E-8996-C896FD26F0C5}" type="slidenum">
              <a:rPr lang="en-US" altLang="en-US"/>
              <a:pPr/>
              <a:t>36</a:t>
            </a:fld>
            <a:endParaRPr lang="en-US" altLang="en-US"/>
          </a:p>
        </p:txBody>
      </p:sp>
      <p:sp>
        <p:nvSpPr>
          <p:cNvPr id="36867" name="Rectangle 2"/>
          <p:cNvSpPr>
            <a:spLocks noGrp="1" noChangeArrowheads="1"/>
          </p:cNvSpPr>
          <p:nvPr>
            <p:ph type="title"/>
          </p:nvPr>
        </p:nvSpPr>
        <p:spPr/>
        <p:txBody>
          <a:bodyPr/>
          <a:lstStyle/>
          <a:p>
            <a:pPr eaLnBrk="1" hangingPunct="1"/>
            <a:r>
              <a:rPr lang="en-US" altLang="en-US" smtClean="0"/>
              <a:t>Priority under PCT</a:t>
            </a:r>
          </a:p>
        </p:txBody>
      </p:sp>
      <p:sp>
        <p:nvSpPr>
          <p:cNvPr id="36868" name="Rectangle 3"/>
          <p:cNvSpPr>
            <a:spLocks noGrp="1" noChangeArrowheads="1"/>
          </p:cNvSpPr>
          <p:nvPr>
            <p:ph type="body" idx="1"/>
          </p:nvPr>
        </p:nvSpPr>
        <p:spPr/>
        <p:txBody>
          <a:bodyPr/>
          <a:lstStyle/>
          <a:p>
            <a:pPr eaLnBrk="1" hangingPunct="1"/>
            <a:r>
              <a:rPr lang="en-US" altLang="en-US" smtClean="0"/>
              <a:t>Priority under the PCT is governed by the Paris Convention</a:t>
            </a:r>
          </a:p>
          <a:p>
            <a:pPr eaLnBrk="1" hangingPunct="1"/>
            <a:r>
              <a:rPr lang="en-US" altLang="en-US" smtClean="0"/>
              <a:t>Same rights in that country if filed within 12 months of priority application</a:t>
            </a:r>
          </a:p>
          <a:p>
            <a:pPr eaLnBrk="1" hangingPunct="1"/>
            <a:r>
              <a:rPr lang="en-US" altLang="en-US" smtClean="0"/>
              <a:t>http://www.uspto.gov/web/offices/pac/mpep/documents/appxp_4.htm#parart4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p>
            <a:fld id="{A5DD971A-34D3-49AC-8B73-7514BAC0D2C5}" type="slidenum">
              <a:rPr lang="en-US" altLang="en-US"/>
              <a:pPr/>
              <a:t>37</a:t>
            </a:fld>
            <a:endParaRPr lang="en-US" altLang="en-US"/>
          </a:p>
        </p:txBody>
      </p:sp>
      <p:sp>
        <p:nvSpPr>
          <p:cNvPr id="37891" name="Rectangle 2"/>
          <p:cNvSpPr>
            <a:spLocks noGrp="1" noChangeArrowheads="1"/>
          </p:cNvSpPr>
          <p:nvPr>
            <p:ph type="title"/>
          </p:nvPr>
        </p:nvSpPr>
        <p:spPr/>
        <p:txBody>
          <a:bodyPr/>
          <a:lstStyle/>
          <a:p>
            <a:pPr eaLnBrk="1" hangingPunct="1"/>
            <a:r>
              <a:rPr lang="en-US" altLang="en-US" smtClean="0"/>
              <a:t>File PCT – Receiving Office</a:t>
            </a:r>
          </a:p>
        </p:txBody>
      </p:sp>
      <p:sp>
        <p:nvSpPr>
          <p:cNvPr id="37892" name="Rectangle 3"/>
          <p:cNvSpPr>
            <a:spLocks noGrp="1" noChangeArrowheads="1"/>
          </p:cNvSpPr>
          <p:nvPr>
            <p:ph type="body" idx="1"/>
          </p:nvPr>
        </p:nvSpPr>
        <p:spPr>
          <a:xfrm>
            <a:off x="1524000" y="1524000"/>
            <a:ext cx="7391400" cy="4343400"/>
          </a:xfrm>
        </p:spPr>
        <p:txBody>
          <a:bodyPr/>
          <a:lstStyle/>
          <a:p>
            <a:pPr eaLnBrk="1" hangingPunct="1"/>
            <a:r>
              <a:rPr lang="en-US" altLang="en-US" sz="2800" smtClean="0"/>
              <a:t>- the national Office of any Contracting State willing to assume this responsibility</a:t>
            </a:r>
          </a:p>
          <a:p>
            <a:pPr eaLnBrk="1" hangingPunct="1"/>
            <a:r>
              <a:rPr lang="en-US" altLang="en-US" sz="2800" smtClean="0"/>
              <a:t>- the regional Office acting for one or more Contracting States, with their consent</a:t>
            </a:r>
          </a:p>
          <a:p>
            <a:pPr eaLnBrk="1" hangingPunct="1">
              <a:buFontTx/>
              <a:buChar char="-"/>
            </a:pPr>
            <a:r>
              <a:rPr lang="en-US" altLang="en-US" sz="2800" smtClean="0"/>
              <a:t>the International Bureau (IB)</a:t>
            </a:r>
          </a:p>
          <a:p>
            <a:pPr eaLnBrk="1" hangingPunct="1">
              <a:buFontTx/>
              <a:buChar char="-"/>
            </a:pPr>
            <a:r>
              <a:rPr lang="en-US" altLang="en-US" sz="2800" smtClean="0"/>
              <a:t>For us = USPTO or IB</a:t>
            </a:r>
          </a:p>
          <a:p>
            <a:pPr eaLnBrk="1" hangingPunct="1">
              <a:buFontTx/>
              <a:buChar char="-"/>
            </a:pPr>
            <a:r>
              <a:rPr lang="en-US" altLang="en-US" sz="2800" smtClean="0"/>
              <a:t>Determined by anyone of the applicants’ nationalities or residence  (No US applicant/inventor, then can NOT file with USPTO as receiving office)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p>
            <a:fld id="{31F7544A-83F4-4464-B0E3-095D8F607C98}" type="slidenum">
              <a:rPr lang="en-US" altLang="en-US"/>
              <a:pPr/>
              <a:t>38</a:t>
            </a:fld>
            <a:endParaRPr lang="en-US" altLang="en-US"/>
          </a:p>
        </p:txBody>
      </p:sp>
      <p:sp>
        <p:nvSpPr>
          <p:cNvPr id="38915" name="Rectangle 2"/>
          <p:cNvSpPr>
            <a:spLocks noGrp="1" noChangeArrowheads="1"/>
          </p:cNvSpPr>
          <p:nvPr>
            <p:ph type="title"/>
          </p:nvPr>
        </p:nvSpPr>
        <p:spPr/>
        <p:txBody>
          <a:bodyPr/>
          <a:lstStyle/>
          <a:p>
            <a:pPr eaLnBrk="1" hangingPunct="1"/>
            <a:r>
              <a:rPr lang="en-US" altLang="en-US" smtClean="0"/>
              <a:t>Receiving Office Duties</a:t>
            </a:r>
          </a:p>
        </p:txBody>
      </p:sp>
      <p:sp>
        <p:nvSpPr>
          <p:cNvPr id="38916" name="Rectangle 3"/>
          <p:cNvSpPr>
            <a:spLocks noGrp="1" noChangeArrowheads="1"/>
          </p:cNvSpPr>
          <p:nvPr>
            <p:ph type="body" idx="1"/>
          </p:nvPr>
        </p:nvSpPr>
        <p:spPr/>
        <p:txBody>
          <a:bodyPr/>
          <a:lstStyle/>
          <a:p>
            <a:pPr eaLnBrk="1" hangingPunct="1">
              <a:lnSpc>
                <a:spcPct val="90000"/>
              </a:lnSpc>
            </a:pPr>
            <a:r>
              <a:rPr lang="en-US" altLang="en-US" sz="2400" smtClean="0"/>
              <a:t>1. Specifies the international authority competent to carry out search and examination</a:t>
            </a:r>
          </a:p>
          <a:p>
            <a:pPr eaLnBrk="1" hangingPunct="1">
              <a:lnSpc>
                <a:spcPct val="90000"/>
              </a:lnSpc>
            </a:pPr>
            <a:r>
              <a:rPr lang="en-US" altLang="en-US" sz="2400" smtClean="0"/>
              <a:t>2. Checks:</a:t>
            </a:r>
          </a:p>
          <a:p>
            <a:pPr eaLnBrk="1" hangingPunct="1">
              <a:lnSpc>
                <a:spcPct val="90000"/>
              </a:lnSpc>
            </a:pPr>
            <a:r>
              <a:rPr lang="en-US" altLang="en-US" sz="2400" smtClean="0"/>
              <a:t>- whether it is competent</a:t>
            </a:r>
          </a:p>
          <a:p>
            <a:pPr eaLnBrk="1" hangingPunct="1">
              <a:lnSpc>
                <a:spcPct val="90000"/>
              </a:lnSpc>
            </a:pPr>
            <a:r>
              <a:rPr lang="en-US" altLang="en-US" sz="2400" smtClean="0"/>
              <a:t>- the filing papers and application</a:t>
            </a:r>
          </a:p>
          <a:p>
            <a:pPr eaLnBrk="1" hangingPunct="1">
              <a:lnSpc>
                <a:spcPct val="90000"/>
              </a:lnSpc>
            </a:pPr>
            <a:r>
              <a:rPr lang="en-US" altLang="en-US" sz="2400" smtClean="0"/>
              <a:t>- whether fees are paid</a:t>
            </a:r>
          </a:p>
          <a:p>
            <a:pPr eaLnBrk="1" hangingPunct="1">
              <a:lnSpc>
                <a:spcPct val="90000"/>
              </a:lnSpc>
            </a:pPr>
            <a:r>
              <a:rPr lang="en-US" altLang="en-US" sz="2400" smtClean="0"/>
              <a:t>- whether certain time limits are complied with</a:t>
            </a:r>
          </a:p>
          <a:p>
            <a:pPr eaLnBrk="1" hangingPunct="1">
              <a:lnSpc>
                <a:spcPct val="90000"/>
              </a:lnSpc>
            </a:pPr>
            <a:r>
              <a:rPr lang="en-US" altLang="en-US" sz="2400" smtClean="0"/>
              <a:t>-- receives and directs correspondence from the applicant to offices and authorities</a:t>
            </a:r>
          </a:p>
          <a:p>
            <a:pPr eaLnBrk="1" hangingPunct="1">
              <a:lnSpc>
                <a:spcPct val="90000"/>
              </a:lnSpc>
            </a:pPr>
            <a:r>
              <a:rPr lang="en-US" altLang="en-US" sz="2400" smtClean="0"/>
              <a:t>-- collects fees and transfers some of them to the ISA and the International Bureau (IB)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1"/>
          </p:nvPr>
        </p:nvSpPr>
        <p:spPr>
          <a:noFill/>
        </p:spPr>
        <p:txBody>
          <a:bodyPr/>
          <a:lstStyle/>
          <a:p>
            <a:fld id="{26C6E5A7-D202-4351-ABB0-74A828ECF985}" type="slidenum">
              <a:rPr lang="en-US" altLang="en-US"/>
              <a:pPr/>
              <a:t>39</a:t>
            </a:fld>
            <a:endParaRPr lang="en-US" altLang="en-US"/>
          </a:p>
        </p:txBody>
      </p:sp>
      <p:sp>
        <p:nvSpPr>
          <p:cNvPr id="39939" name="Rectangle 2"/>
          <p:cNvSpPr>
            <a:spLocks noGrp="1" noChangeArrowheads="1"/>
          </p:cNvSpPr>
          <p:nvPr>
            <p:ph type="title"/>
          </p:nvPr>
        </p:nvSpPr>
        <p:spPr/>
        <p:txBody>
          <a:bodyPr/>
          <a:lstStyle/>
          <a:p>
            <a:pPr eaLnBrk="1" hangingPunct="1"/>
            <a:r>
              <a:rPr lang="en-US" altLang="en-US" smtClean="0"/>
              <a:t>Receiving Office </a:t>
            </a:r>
          </a:p>
        </p:txBody>
      </p:sp>
      <p:sp>
        <p:nvSpPr>
          <p:cNvPr id="49156" name="Rectangle 3"/>
          <p:cNvSpPr>
            <a:spLocks noGrp="1" noChangeArrowheads="1"/>
          </p:cNvSpPr>
          <p:nvPr>
            <p:ph type="body" sz="half" idx="1"/>
          </p:nvPr>
        </p:nvSpPr>
        <p:spPr>
          <a:xfrm>
            <a:off x="1600200" y="1143000"/>
            <a:ext cx="3614738" cy="4953000"/>
          </a:xfrm>
        </p:spPr>
        <p:txBody>
          <a:bodyPr/>
          <a:lstStyle/>
          <a:p>
            <a:pPr eaLnBrk="1" hangingPunct="1">
              <a:defRPr/>
            </a:pPr>
            <a:r>
              <a:rPr lang="en-US" altLang="en-US" dirty="0" smtClean="0"/>
              <a:t>App must include:</a:t>
            </a:r>
          </a:p>
          <a:p>
            <a:pPr marL="0" indent="0" eaLnBrk="1" hangingPunct="1">
              <a:buFontTx/>
              <a:buNone/>
              <a:defRPr/>
            </a:pPr>
            <a:r>
              <a:rPr lang="en-US" altLang="en-US" dirty="0" smtClean="0"/>
              <a:t>1.Indication that app is international app</a:t>
            </a:r>
          </a:p>
          <a:p>
            <a:pPr marL="0" indent="0" eaLnBrk="1" hangingPunct="1">
              <a:buFontTx/>
              <a:buNone/>
              <a:defRPr/>
            </a:pPr>
            <a:r>
              <a:rPr lang="en-US" altLang="en-US" dirty="0" smtClean="0"/>
              <a:t>2. Request of designation of countries</a:t>
            </a:r>
          </a:p>
          <a:p>
            <a:pPr marL="0" indent="0" eaLnBrk="1" hangingPunct="1">
              <a:buFontTx/>
              <a:buNone/>
              <a:defRPr/>
            </a:pPr>
            <a:r>
              <a:rPr lang="en-US" altLang="en-US" dirty="0" smtClean="0"/>
              <a:t>3. Name of Applicant</a:t>
            </a:r>
          </a:p>
          <a:p>
            <a:pPr marL="0" indent="0" eaLnBrk="1" hangingPunct="1">
              <a:buFontTx/>
              <a:buNone/>
              <a:defRPr/>
            </a:pPr>
            <a:r>
              <a:rPr lang="en-US" altLang="en-US" dirty="0" smtClean="0"/>
              <a:t>4. Description</a:t>
            </a:r>
          </a:p>
          <a:p>
            <a:pPr marL="0" indent="0" eaLnBrk="1" hangingPunct="1">
              <a:buFontTx/>
              <a:buNone/>
              <a:defRPr/>
            </a:pPr>
            <a:r>
              <a:rPr lang="en-US" altLang="en-US" dirty="0" smtClean="0"/>
              <a:t>5. Claim</a:t>
            </a:r>
          </a:p>
        </p:txBody>
      </p:sp>
      <p:sp>
        <p:nvSpPr>
          <p:cNvPr id="39941" name="Rectangle 4"/>
          <p:cNvSpPr>
            <a:spLocks noGrp="1" noChangeArrowheads="1"/>
          </p:cNvSpPr>
          <p:nvPr>
            <p:ph type="body" sz="half" idx="2"/>
          </p:nvPr>
        </p:nvSpPr>
        <p:spPr>
          <a:xfrm>
            <a:off x="5257800" y="1219200"/>
            <a:ext cx="3614738" cy="4343400"/>
          </a:xfrm>
        </p:spPr>
        <p:txBody>
          <a:bodyPr/>
          <a:lstStyle/>
          <a:p>
            <a:pPr marL="400050" indent="-400050" defTabSz="949325" eaLnBrk="1" hangingPunct="1"/>
            <a:r>
              <a:rPr lang="en-US" altLang="en-US" smtClean="0"/>
              <a:t>App need </a:t>
            </a:r>
            <a:r>
              <a:rPr lang="en-US" altLang="en-US" u="sng" smtClean="0"/>
              <a:t>not</a:t>
            </a:r>
            <a:r>
              <a:rPr lang="en-US" altLang="en-US" smtClean="0"/>
              <a:t> include:</a:t>
            </a:r>
          </a:p>
          <a:p>
            <a:pPr marL="400050" indent="-400050" defTabSz="949325" eaLnBrk="1" hangingPunct="1">
              <a:buFontTx/>
              <a:buAutoNum type="arabicPeriod"/>
            </a:pPr>
            <a:r>
              <a:rPr lang="en-US" altLang="en-US" smtClean="0"/>
              <a:t>Fees</a:t>
            </a:r>
          </a:p>
          <a:p>
            <a:pPr marL="400050" indent="-400050" defTabSz="949325" eaLnBrk="1" hangingPunct="1">
              <a:buFontTx/>
              <a:buAutoNum type="arabicPeriod"/>
            </a:pPr>
            <a:r>
              <a:rPr lang="en-US" altLang="en-US" smtClean="0"/>
              <a:t>Translation</a:t>
            </a:r>
          </a:p>
          <a:p>
            <a:pPr marL="400050" indent="-400050" defTabSz="949325" eaLnBrk="1" hangingPunct="1">
              <a:buFontTx/>
              <a:buAutoNum type="arabicPeriod"/>
            </a:pPr>
            <a:r>
              <a:rPr lang="en-US" altLang="en-US" smtClean="0"/>
              <a:t>Applicant’s signature</a:t>
            </a:r>
          </a:p>
          <a:p>
            <a:pPr marL="400050" indent="-400050" defTabSz="949325" eaLnBrk="1" hangingPunct="1">
              <a:buFontTx/>
              <a:buAutoNum type="arabicPeriod"/>
            </a:pPr>
            <a:r>
              <a:rPr lang="en-US" altLang="en-US" smtClean="0"/>
              <a:t>Title</a:t>
            </a:r>
          </a:p>
          <a:p>
            <a:pPr marL="400050" indent="-400050" defTabSz="949325" eaLnBrk="1" hangingPunct="1">
              <a:buFontTx/>
              <a:buAutoNum type="arabicPeriod"/>
            </a:pPr>
            <a:r>
              <a:rPr lang="en-US" altLang="en-US" smtClean="0"/>
              <a:t>Abstract</a:t>
            </a:r>
          </a:p>
          <a:p>
            <a:pPr marL="400050" indent="-400050" defTabSz="949325" eaLnBrk="1" hangingPunct="1">
              <a:buFontTx/>
              <a:buAutoNum type="arabicPeriod"/>
            </a:pPr>
            <a:r>
              <a:rPr lang="en-US" altLang="en-US" smtClean="0"/>
              <a:t>Drawings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fld id="{A3A50B83-2CB1-45F1-8AFB-2F3A40FCF6F1}" type="slidenum">
              <a:rPr lang="en-US" altLang="en-US"/>
              <a:pPr/>
              <a:t>4</a:t>
            </a:fld>
            <a:endParaRPr lang="en-US" altLang="en-US"/>
          </a:p>
        </p:txBody>
      </p:sp>
      <p:sp>
        <p:nvSpPr>
          <p:cNvPr id="5123" name="Rectangle 2"/>
          <p:cNvSpPr>
            <a:spLocks noGrp="1" noChangeArrowheads="1"/>
          </p:cNvSpPr>
          <p:nvPr>
            <p:ph type="title"/>
          </p:nvPr>
        </p:nvSpPr>
        <p:spPr>
          <a:xfrm>
            <a:off x="1295400" y="76200"/>
            <a:ext cx="7391400" cy="1143000"/>
          </a:xfrm>
        </p:spPr>
        <p:txBody>
          <a:bodyPr/>
          <a:lstStyle/>
          <a:p>
            <a:pPr eaLnBrk="1" hangingPunct="1"/>
            <a:r>
              <a:rPr lang="en-US" altLang="en-US" sz="3600" smtClean="0"/>
              <a:t>Why Seek Foreign Patents?</a:t>
            </a:r>
            <a:endParaRPr lang="en-US" altLang="en-US" smtClean="0"/>
          </a:p>
        </p:txBody>
      </p:sp>
      <p:sp>
        <p:nvSpPr>
          <p:cNvPr id="1689603" name="Rectangle 3"/>
          <p:cNvSpPr>
            <a:spLocks noGrp="1" noChangeArrowheads="1"/>
          </p:cNvSpPr>
          <p:nvPr>
            <p:ph type="body" idx="1"/>
          </p:nvPr>
        </p:nvSpPr>
        <p:spPr>
          <a:xfrm>
            <a:off x="1524000" y="1295400"/>
            <a:ext cx="7391400" cy="4343400"/>
          </a:xfrm>
        </p:spPr>
        <p:txBody>
          <a:bodyPr/>
          <a:lstStyle/>
          <a:p>
            <a:pPr eaLnBrk="1" hangingPunct="1"/>
            <a:r>
              <a:rPr lang="en-US" altLang="en-US" sz="2800" smtClean="0"/>
              <a:t>US enterprises wish to sell or export  or license in selected other countries or that do or wish to do business globally.</a:t>
            </a:r>
          </a:p>
          <a:p>
            <a:pPr eaLnBrk="1" hangingPunct="1"/>
            <a:r>
              <a:rPr lang="en-US" altLang="en-US" sz="2800" smtClean="0"/>
              <a:t>Patents as business tools</a:t>
            </a:r>
          </a:p>
          <a:p>
            <a:pPr eaLnBrk="1" hangingPunct="1"/>
            <a:r>
              <a:rPr lang="en-US" altLang="en-US" sz="2800" smtClean="0"/>
              <a:t>Entities in foreign countries seek US patents for the same reasons.</a:t>
            </a:r>
          </a:p>
          <a:p>
            <a:pPr eaLnBrk="1" hangingPunct="1"/>
            <a:r>
              <a:rPr lang="en-US" altLang="en-US" sz="2800" smtClean="0"/>
              <a:t>We are all increasingly part of global economy - and so we file “foreign” applications to improve our position in global economy</a:t>
            </a:r>
            <a:r>
              <a:rPr lang="en-US" alt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9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9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89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9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0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p>
            <a:fld id="{446F8C2A-5FB0-4DEE-882E-3D048C1A7AC2}" type="slidenum">
              <a:rPr lang="en-US" altLang="en-US"/>
              <a:pPr/>
              <a:t>40</a:t>
            </a:fld>
            <a:endParaRPr lang="en-US" altLang="en-US"/>
          </a:p>
        </p:txBody>
      </p:sp>
      <p:sp>
        <p:nvSpPr>
          <p:cNvPr id="40963" name="Rectangle 2"/>
          <p:cNvSpPr>
            <a:spLocks noGrp="1" noChangeArrowheads="1"/>
          </p:cNvSpPr>
          <p:nvPr>
            <p:ph type="title"/>
          </p:nvPr>
        </p:nvSpPr>
        <p:spPr/>
        <p:txBody>
          <a:bodyPr/>
          <a:lstStyle/>
          <a:p>
            <a:pPr eaLnBrk="1" hangingPunct="1"/>
            <a:r>
              <a:rPr lang="en-US" altLang="en-US" smtClean="0"/>
              <a:t>Receiving Office</a:t>
            </a:r>
          </a:p>
        </p:txBody>
      </p:sp>
      <p:sp>
        <p:nvSpPr>
          <p:cNvPr id="40964" name="Rectangle 3"/>
          <p:cNvSpPr>
            <a:spLocks noGrp="1" noChangeArrowheads="1"/>
          </p:cNvSpPr>
          <p:nvPr>
            <p:ph type="body" idx="1"/>
          </p:nvPr>
        </p:nvSpPr>
        <p:spPr/>
        <p:txBody>
          <a:bodyPr/>
          <a:lstStyle/>
          <a:p>
            <a:pPr eaLnBrk="1" hangingPunct="1"/>
            <a:r>
              <a:rPr lang="en-US" altLang="en-US" smtClean="0"/>
              <a:t>Failure to comply with formal requirements will result in request by receiving office to correct, e.g., informal drawings.  Any reply must be filed with receiving office (USPTO – Mail Stop PCT or IB – in Geneva)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472FE4C8-7747-44B2-BD4B-34AE8DCF8878}" type="slidenum">
              <a:rPr lang="en-US" altLang="en-US"/>
              <a:pPr/>
              <a:t>41</a:t>
            </a:fld>
            <a:endParaRPr lang="en-US" altLang="en-US"/>
          </a:p>
        </p:txBody>
      </p:sp>
      <p:sp>
        <p:nvSpPr>
          <p:cNvPr id="41987" name="Rectangle 2"/>
          <p:cNvSpPr>
            <a:spLocks noGrp="1" noChangeArrowheads="1"/>
          </p:cNvSpPr>
          <p:nvPr>
            <p:ph type="title"/>
          </p:nvPr>
        </p:nvSpPr>
        <p:spPr/>
        <p:txBody>
          <a:bodyPr/>
          <a:lstStyle/>
          <a:p>
            <a:pPr eaLnBrk="1" hangingPunct="1"/>
            <a:r>
              <a:rPr lang="en-US" altLang="en-US" smtClean="0"/>
              <a:t>Receiving Office</a:t>
            </a:r>
          </a:p>
        </p:txBody>
      </p:sp>
      <p:sp>
        <p:nvSpPr>
          <p:cNvPr id="41988" name="Rectangle 3"/>
          <p:cNvSpPr>
            <a:spLocks noGrp="1" noChangeArrowheads="1"/>
          </p:cNvSpPr>
          <p:nvPr>
            <p:ph type="body" idx="1"/>
          </p:nvPr>
        </p:nvSpPr>
        <p:spPr/>
        <p:txBody>
          <a:bodyPr/>
          <a:lstStyle/>
          <a:p>
            <a:pPr eaLnBrk="1" hangingPunct="1"/>
            <a:r>
              <a:rPr lang="en-US" altLang="en-US" sz="2800" dirty="0" smtClean="0"/>
              <a:t>Filed with wrong RO?</a:t>
            </a:r>
          </a:p>
          <a:p>
            <a:pPr eaLnBrk="1" hangingPunct="1"/>
            <a:r>
              <a:rPr lang="en-US" altLang="en-US" sz="2800" dirty="0" smtClean="0"/>
              <a:t>RO will forward to International Bureau (IB)</a:t>
            </a:r>
          </a:p>
          <a:p>
            <a:pPr lvl="1" eaLnBrk="1" hangingPunct="1"/>
            <a:r>
              <a:rPr lang="en-US" altLang="en-US" dirty="0" smtClean="0"/>
              <a:t>meet priority deadline?</a:t>
            </a:r>
          </a:p>
          <a:p>
            <a:pPr lvl="1" eaLnBrk="1" hangingPunct="1"/>
            <a:r>
              <a:rPr lang="en-US" altLang="en-US" sz="2800" dirty="0" smtClean="0"/>
              <a:t>timely paid fees?</a:t>
            </a:r>
          </a:p>
          <a:p>
            <a:pPr lvl="2" eaLnBrk="1" hangingPunct="1"/>
            <a:r>
              <a:rPr lang="en-US" altLang="en-US" sz="2400" dirty="0" smtClean="0"/>
              <a:t>wrong RO keeps transmittal fee</a:t>
            </a:r>
          </a:p>
          <a:p>
            <a:pPr lvl="2" eaLnBrk="1" hangingPunct="1"/>
            <a:r>
              <a:rPr lang="en-US" altLang="en-US" sz="2800" dirty="0" smtClean="0"/>
              <a:t>USPTO refunds the other fees</a:t>
            </a:r>
          </a:p>
          <a:p>
            <a:pPr lvl="2" eaLnBrk="1" hangingPunct="1"/>
            <a:r>
              <a:rPr lang="en-US" altLang="en-US" sz="2800" dirty="0" smtClean="0"/>
              <a:t>Must pay fees to IB within one month (Rule 16</a:t>
            </a:r>
            <a:r>
              <a:rPr lang="en-US" altLang="en-US" sz="2800" i="1" dirty="0" smtClean="0"/>
              <a:t>bis</a:t>
            </a:r>
            <a:r>
              <a:rPr lang="en-US" altLang="en-US" sz="2800" dirty="0"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AC2065C0-B1AB-4E97-AC4F-B8EA006A77EF}" type="slidenum">
              <a:rPr lang="en-US" altLang="en-US"/>
              <a:pPr/>
              <a:t>42</a:t>
            </a:fld>
            <a:endParaRPr lang="en-US" altLang="en-US"/>
          </a:p>
        </p:txBody>
      </p:sp>
      <p:sp>
        <p:nvSpPr>
          <p:cNvPr id="43011" name="Rectangle 2"/>
          <p:cNvSpPr>
            <a:spLocks noGrp="1" noChangeArrowheads="1"/>
          </p:cNvSpPr>
          <p:nvPr>
            <p:ph type="title"/>
          </p:nvPr>
        </p:nvSpPr>
        <p:spPr/>
        <p:txBody>
          <a:bodyPr/>
          <a:lstStyle/>
          <a:p>
            <a:pPr eaLnBrk="1" hangingPunct="1"/>
            <a:r>
              <a:rPr lang="en-US" altLang="en-US" smtClean="0"/>
              <a:t>International Search Authority</a:t>
            </a:r>
          </a:p>
        </p:txBody>
      </p:sp>
      <p:sp>
        <p:nvSpPr>
          <p:cNvPr id="43012" name="Rectangle 3"/>
          <p:cNvSpPr>
            <a:spLocks noGrp="1" noChangeArrowheads="1"/>
          </p:cNvSpPr>
          <p:nvPr>
            <p:ph type="body" idx="1"/>
          </p:nvPr>
        </p:nvSpPr>
        <p:spPr/>
        <p:txBody>
          <a:bodyPr/>
          <a:lstStyle/>
          <a:p>
            <a:pPr eaLnBrk="1" hangingPunct="1"/>
            <a:r>
              <a:rPr lang="en-US" altLang="en-US" dirty="0" smtClean="0"/>
              <a:t>USA applicants can choose:</a:t>
            </a:r>
          </a:p>
          <a:p>
            <a:pPr lvl="1" eaLnBrk="1" hangingPunct="1"/>
            <a:r>
              <a:rPr lang="en-US" altLang="en-US" sz="2400" dirty="0" smtClean="0"/>
              <a:t> USPTO  $2,800*  ($300 if prior US search)</a:t>
            </a:r>
          </a:p>
          <a:p>
            <a:pPr lvl="1" eaLnBrk="1" hangingPunct="1"/>
            <a:r>
              <a:rPr lang="en-US" altLang="en-US" sz="2400" dirty="0" smtClean="0"/>
              <a:t> EPO  $2,097</a:t>
            </a:r>
          </a:p>
          <a:p>
            <a:pPr lvl="1" eaLnBrk="1" hangingPunct="1"/>
            <a:r>
              <a:rPr lang="en-US" altLang="en-US" sz="2400" dirty="0" smtClean="0"/>
              <a:t> Australian Patent Office $1,674</a:t>
            </a:r>
          </a:p>
          <a:p>
            <a:pPr lvl="1" eaLnBrk="1" hangingPunct="1"/>
            <a:r>
              <a:rPr lang="en-US" altLang="en-US" sz="2400" dirty="0" smtClean="0"/>
              <a:t> Singapore IPO $1,578</a:t>
            </a:r>
          </a:p>
          <a:p>
            <a:pPr lvl="1" eaLnBrk="1" hangingPunct="1"/>
            <a:r>
              <a:rPr lang="en-US" altLang="en-US" sz="2400" dirty="0" smtClean="0"/>
              <a:t> Japanese Patent Office $1,530</a:t>
            </a:r>
          </a:p>
          <a:p>
            <a:pPr lvl="1" eaLnBrk="1" hangingPunct="1"/>
            <a:r>
              <a:rPr lang="en-US" altLang="en-US" sz="2400" dirty="0" smtClean="0"/>
              <a:t> Israel Patent Office $912</a:t>
            </a:r>
          </a:p>
          <a:p>
            <a:pPr lvl="1" eaLnBrk="1" hangingPunct="1"/>
            <a:r>
              <a:rPr lang="en-US" altLang="en-US" sz="2400" dirty="0" smtClean="0"/>
              <a:t> Russia IP Office $420</a:t>
            </a:r>
          </a:p>
          <a:p>
            <a:pPr lvl="1" eaLnBrk="1" hangingPunct="1"/>
            <a:r>
              <a:rPr lang="en-US" altLang="en-US" sz="2400" dirty="0" smtClean="0"/>
              <a:t> Korea Patent Office  $232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fld id="{EEAABC13-AF2C-4653-A455-93B1676E2D2D}" type="slidenum">
              <a:rPr lang="en-US" altLang="en-US"/>
              <a:pPr/>
              <a:t>43</a:t>
            </a:fld>
            <a:endParaRPr lang="en-US" altLang="en-US"/>
          </a:p>
        </p:txBody>
      </p:sp>
      <p:sp>
        <p:nvSpPr>
          <p:cNvPr id="44035" name="Rectangle 2"/>
          <p:cNvSpPr>
            <a:spLocks noGrp="1" noChangeArrowheads="1"/>
          </p:cNvSpPr>
          <p:nvPr>
            <p:ph type="title"/>
          </p:nvPr>
        </p:nvSpPr>
        <p:spPr/>
        <p:txBody>
          <a:bodyPr/>
          <a:lstStyle/>
          <a:p>
            <a:pPr eaLnBrk="1" hangingPunct="1"/>
            <a:r>
              <a:rPr lang="en-US" altLang="en-US" smtClean="0"/>
              <a:t>Claims</a:t>
            </a:r>
          </a:p>
        </p:txBody>
      </p:sp>
      <p:sp>
        <p:nvSpPr>
          <p:cNvPr id="44036" name="Rectangle 3"/>
          <p:cNvSpPr>
            <a:spLocks noGrp="1" noChangeArrowheads="1"/>
          </p:cNvSpPr>
          <p:nvPr>
            <p:ph type="body" idx="1"/>
          </p:nvPr>
        </p:nvSpPr>
        <p:spPr/>
        <p:txBody>
          <a:bodyPr/>
          <a:lstStyle/>
          <a:p>
            <a:pPr eaLnBrk="1" hangingPunct="1"/>
            <a:r>
              <a:rPr lang="en-US" altLang="en-US" dirty="0" smtClean="0"/>
              <a:t>Added Subject Matter Problems</a:t>
            </a:r>
          </a:p>
          <a:p>
            <a:pPr eaLnBrk="1" hangingPunct="1"/>
            <a:r>
              <a:rPr lang="en-US" altLang="en-US" dirty="0" smtClean="0"/>
              <a:t>Include multiple dependent claims</a:t>
            </a:r>
          </a:p>
          <a:p>
            <a:pPr eaLnBrk="1" hangingPunct="1"/>
            <a:r>
              <a:rPr lang="en-US" altLang="en-US" dirty="0" smtClean="0"/>
              <a:t>Include a “means” claim</a:t>
            </a:r>
          </a:p>
          <a:p>
            <a:pPr lvl="1" eaLnBrk="1" hangingPunct="1"/>
            <a:r>
              <a:rPr lang="en-US" altLang="en-US" dirty="0" smtClean="0"/>
              <a:t>term “means” is broadest protection in Europe</a:t>
            </a:r>
          </a:p>
          <a:p>
            <a:pPr eaLnBrk="1" hangingPunct="1"/>
            <a:r>
              <a:rPr lang="en-US" altLang="en-US" dirty="0" smtClean="0"/>
              <a:t>Two part form not required</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p>
            <a:fld id="{F3148794-87F0-4A3E-A600-6D853BCA4DE5}" type="slidenum">
              <a:rPr lang="en-US" altLang="en-US"/>
              <a:pPr/>
              <a:t>44</a:t>
            </a:fld>
            <a:endParaRPr lang="en-US" altLang="en-US"/>
          </a:p>
        </p:txBody>
      </p:sp>
      <p:sp>
        <p:nvSpPr>
          <p:cNvPr id="45059" name="Rectangle 2"/>
          <p:cNvSpPr>
            <a:spLocks noGrp="1" noChangeArrowheads="1"/>
          </p:cNvSpPr>
          <p:nvPr>
            <p:ph type="title"/>
          </p:nvPr>
        </p:nvSpPr>
        <p:spPr/>
        <p:txBody>
          <a:bodyPr/>
          <a:lstStyle/>
          <a:p>
            <a:pPr eaLnBrk="1" hangingPunct="1"/>
            <a:r>
              <a:rPr lang="en-US" altLang="en-US" smtClean="0"/>
              <a:t>Specification</a:t>
            </a:r>
          </a:p>
        </p:txBody>
      </p:sp>
      <p:sp>
        <p:nvSpPr>
          <p:cNvPr id="45060" name="Rectangle 3"/>
          <p:cNvSpPr>
            <a:spLocks noGrp="1" noChangeArrowheads="1"/>
          </p:cNvSpPr>
          <p:nvPr>
            <p:ph type="body" idx="1"/>
          </p:nvPr>
        </p:nvSpPr>
        <p:spPr/>
        <p:txBody>
          <a:bodyPr/>
          <a:lstStyle/>
          <a:p>
            <a:pPr eaLnBrk="1" hangingPunct="1"/>
            <a:r>
              <a:rPr lang="en-US" altLang="en-US" sz="2600" smtClean="0"/>
              <a:t>Consider removing US boilerplate to reduce excess page fees and translation costs</a:t>
            </a:r>
          </a:p>
          <a:p>
            <a:pPr eaLnBrk="1" hangingPunct="1"/>
            <a:r>
              <a:rPr lang="en-US" altLang="en-US" sz="2600" smtClean="0"/>
              <a:t>Incorporate by reference priority document or co-pending US application with boilerplate if you believe you may nationalize the PCT application back into the US</a:t>
            </a:r>
          </a:p>
          <a:p>
            <a:pPr eaLnBrk="1" hangingPunct="1"/>
            <a:r>
              <a:rPr lang="en-US" altLang="en-US" sz="2600" smtClean="0"/>
              <a:t>OK to incorporate by reference if you are doing so for the US </a:t>
            </a:r>
            <a:r>
              <a:rPr lang="en-US" altLang="en-US" sz="2600" u="sng" smtClean="0"/>
              <a:t>ONLY</a:t>
            </a:r>
            <a:r>
              <a:rPr lang="en-US" altLang="en-US" sz="2600" smtClean="0"/>
              <a:t>.  No effect for other countries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p:spPr>
        <p:txBody>
          <a:bodyPr/>
          <a:lstStyle/>
          <a:p>
            <a:fld id="{136C8DC5-20D0-4F25-959D-1C458AF3F36F}" type="slidenum">
              <a:rPr lang="en-US" altLang="en-US"/>
              <a:pPr/>
              <a:t>45</a:t>
            </a:fld>
            <a:endParaRPr lang="en-US" altLang="en-US"/>
          </a:p>
        </p:txBody>
      </p:sp>
      <p:sp>
        <p:nvSpPr>
          <p:cNvPr id="46083" name="Rectangle 2"/>
          <p:cNvSpPr>
            <a:spLocks noGrp="1" noChangeArrowheads="1"/>
          </p:cNvSpPr>
          <p:nvPr>
            <p:ph type="title"/>
          </p:nvPr>
        </p:nvSpPr>
        <p:spPr/>
        <p:txBody>
          <a:bodyPr/>
          <a:lstStyle/>
          <a:p>
            <a:pPr eaLnBrk="1" hangingPunct="1"/>
            <a:r>
              <a:rPr lang="en-US" altLang="en-US" smtClean="0"/>
              <a:t>Article 19 Amendments</a:t>
            </a:r>
          </a:p>
        </p:txBody>
      </p:sp>
      <p:sp>
        <p:nvSpPr>
          <p:cNvPr id="46084" name="Rectangle 3"/>
          <p:cNvSpPr>
            <a:spLocks noGrp="1" noChangeArrowheads="1"/>
          </p:cNvSpPr>
          <p:nvPr>
            <p:ph type="body" idx="1"/>
          </p:nvPr>
        </p:nvSpPr>
        <p:spPr/>
        <p:txBody>
          <a:bodyPr/>
          <a:lstStyle/>
          <a:p>
            <a:pPr eaLnBrk="1" hangingPunct="1"/>
            <a:r>
              <a:rPr lang="en-US" altLang="en-US" sz="2600" u="sng" smtClean="0"/>
              <a:t>What</a:t>
            </a:r>
            <a:r>
              <a:rPr lang="en-US" altLang="en-US" sz="2600" smtClean="0"/>
              <a:t>? Claim Amendment(s) Only; No Argument or Comment</a:t>
            </a:r>
          </a:p>
          <a:p>
            <a:pPr eaLnBrk="1" hangingPunct="1"/>
            <a:r>
              <a:rPr lang="en-US" altLang="en-US" sz="2600" u="sng" smtClean="0"/>
              <a:t>When</a:t>
            </a:r>
            <a:r>
              <a:rPr lang="en-US" altLang="en-US" sz="2600" smtClean="0"/>
              <a:t>?  Within 16 months from priority date or 2 months after mailing of International Search Report/ Written Opinion*</a:t>
            </a:r>
          </a:p>
          <a:p>
            <a:pPr eaLnBrk="1" hangingPunct="1"/>
            <a:r>
              <a:rPr lang="en-US" altLang="en-US" sz="2600" u="sng" smtClean="0"/>
              <a:t>How</a:t>
            </a:r>
            <a:r>
              <a:rPr lang="en-US" altLang="en-US" sz="2600" smtClean="0"/>
              <a:t>? File claim amendments with the International Bureau as substitute pages with statement describing the change to each claim</a:t>
            </a:r>
          </a:p>
          <a:p>
            <a:pPr eaLnBrk="1" hangingPunct="1"/>
            <a:r>
              <a:rPr lang="en-US" altLang="en-US" sz="2600" u="sng" smtClean="0"/>
              <a:t>Why</a:t>
            </a:r>
            <a:r>
              <a:rPr lang="en-US" altLang="en-US" sz="2600" smtClean="0"/>
              <a:t>?  Publish with better claims for damages.  Claims in better form for national stages.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p>
            <a:fld id="{C39437F8-B99B-47AD-B764-CC6C1709DD25}" type="slidenum">
              <a:rPr lang="en-US" altLang="en-US"/>
              <a:pPr/>
              <a:t>46</a:t>
            </a:fld>
            <a:endParaRPr lang="en-US" altLang="en-US"/>
          </a:p>
        </p:txBody>
      </p:sp>
      <p:sp>
        <p:nvSpPr>
          <p:cNvPr id="47107" name="Rectangle 2"/>
          <p:cNvSpPr>
            <a:spLocks noGrp="1" noChangeArrowheads="1"/>
          </p:cNvSpPr>
          <p:nvPr>
            <p:ph type="title"/>
          </p:nvPr>
        </p:nvSpPr>
        <p:spPr/>
        <p:txBody>
          <a:bodyPr/>
          <a:lstStyle/>
          <a:p>
            <a:pPr eaLnBrk="1" hangingPunct="1"/>
            <a:r>
              <a:rPr lang="en-US" altLang="en-US" smtClean="0"/>
              <a:t>Demand</a:t>
            </a:r>
          </a:p>
        </p:txBody>
      </p:sp>
      <p:sp>
        <p:nvSpPr>
          <p:cNvPr id="47108" name="Rectangle 3"/>
          <p:cNvSpPr>
            <a:spLocks noGrp="1" noChangeArrowheads="1"/>
          </p:cNvSpPr>
          <p:nvPr>
            <p:ph type="body" idx="1"/>
          </p:nvPr>
        </p:nvSpPr>
        <p:spPr/>
        <p:txBody>
          <a:bodyPr/>
          <a:lstStyle/>
          <a:p>
            <a:pPr eaLnBrk="1" hangingPunct="1"/>
            <a:r>
              <a:rPr lang="en-US" altLang="en-US" smtClean="0"/>
              <a:t>Countries that still require demand:</a:t>
            </a:r>
          </a:p>
          <a:p>
            <a:pPr lvl="1" eaLnBrk="1" hangingPunct="1">
              <a:spcBef>
                <a:spcPts val="1200"/>
              </a:spcBef>
              <a:spcAft>
                <a:spcPts val="1200"/>
              </a:spcAft>
            </a:pPr>
            <a:r>
              <a:rPr lang="en-US" altLang="en-US" smtClean="0"/>
              <a:t>               Luxembourg, </a:t>
            </a:r>
          </a:p>
          <a:p>
            <a:pPr lvl="1" eaLnBrk="1" hangingPunct="1">
              <a:spcBef>
                <a:spcPts val="1200"/>
              </a:spcBef>
              <a:spcAft>
                <a:spcPts val="1200"/>
              </a:spcAft>
            </a:pPr>
            <a:r>
              <a:rPr lang="en-US" altLang="en-US" smtClean="0"/>
              <a:t>               Uganda, </a:t>
            </a:r>
          </a:p>
          <a:p>
            <a:pPr lvl="1" eaLnBrk="1" hangingPunct="1">
              <a:spcBef>
                <a:spcPts val="1200"/>
              </a:spcBef>
              <a:spcAft>
                <a:spcPts val="1200"/>
              </a:spcAft>
            </a:pPr>
            <a:r>
              <a:rPr lang="en-US" altLang="en-US" smtClean="0"/>
              <a:t>               United Republic of Tanzania</a:t>
            </a:r>
          </a:p>
          <a:p>
            <a:pPr eaLnBrk="1" hangingPunct="1"/>
            <a:endParaRPr lang="en-US" altLang="en-US" sz="2400" smtClean="0"/>
          </a:p>
          <a:p>
            <a:pPr eaLnBrk="1" hangingPunct="1"/>
            <a:r>
              <a:rPr lang="en-US" altLang="en-US" sz="2800" smtClean="0"/>
              <a:t>However, can enter each country through regional patent application (EPO) and ARIPO)</a:t>
            </a:r>
          </a:p>
          <a:p>
            <a:pPr eaLnBrk="1" hangingPunct="1"/>
            <a:endParaRPr lang="en-US" altLang="en-US" smtClean="0"/>
          </a:p>
        </p:txBody>
      </p:sp>
      <p:pic>
        <p:nvPicPr>
          <p:cNvPr id="47109" name="Picture 1"/>
          <p:cNvPicPr>
            <a:picLocks noChangeAspect="1"/>
          </p:cNvPicPr>
          <p:nvPr/>
        </p:nvPicPr>
        <p:blipFill>
          <a:blip r:embed="rId2" cstate="print"/>
          <a:srcRect/>
          <a:stretch>
            <a:fillRect/>
          </a:stretch>
        </p:blipFill>
        <p:spPr bwMode="auto">
          <a:xfrm>
            <a:off x="2362200" y="2286000"/>
            <a:ext cx="1143000" cy="685800"/>
          </a:xfrm>
          <a:prstGeom prst="rect">
            <a:avLst/>
          </a:prstGeom>
          <a:noFill/>
          <a:ln w="9525">
            <a:noFill/>
            <a:miter lim="800000"/>
            <a:headEnd/>
            <a:tailEnd/>
          </a:ln>
        </p:spPr>
      </p:pic>
      <p:pic>
        <p:nvPicPr>
          <p:cNvPr id="47110" name="Picture 2"/>
          <p:cNvPicPr>
            <a:picLocks noChangeAspect="1"/>
          </p:cNvPicPr>
          <p:nvPr/>
        </p:nvPicPr>
        <p:blipFill>
          <a:blip r:embed="rId3" cstate="print"/>
          <a:srcRect/>
          <a:stretch>
            <a:fillRect/>
          </a:stretch>
        </p:blipFill>
        <p:spPr bwMode="auto">
          <a:xfrm>
            <a:off x="2362200" y="3009900"/>
            <a:ext cx="1219200" cy="812800"/>
          </a:xfrm>
          <a:prstGeom prst="rect">
            <a:avLst/>
          </a:prstGeom>
          <a:noFill/>
          <a:ln w="9525">
            <a:noFill/>
            <a:miter lim="800000"/>
            <a:headEnd/>
            <a:tailEnd/>
          </a:ln>
        </p:spPr>
      </p:pic>
      <p:pic>
        <p:nvPicPr>
          <p:cNvPr id="47111" name="Picture 3"/>
          <p:cNvPicPr>
            <a:picLocks noChangeAspect="1"/>
          </p:cNvPicPr>
          <p:nvPr/>
        </p:nvPicPr>
        <p:blipFill>
          <a:blip r:embed="rId4" cstate="print"/>
          <a:srcRect/>
          <a:stretch>
            <a:fillRect/>
          </a:stretch>
        </p:blipFill>
        <p:spPr bwMode="auto">
          <a:xfrm>
            <a:off x="2362200" y="3965575"/>
            <a:ext cx="1252538"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p>
            <a:fld id="{7E483504-C728-4A02-A934-98D7FC281C41}" type="slidenum">
              <a:rPr lang="en-US" altLang="en-US"/>
              <a:pPr/>
              <a:t>47</a:t>
            </a:fld>
            <a:endParaRPr lang="en-US" altLang="en-US"/>
          </a:p>
        </p:txBody>
      </p:sp>
      <p:sp>
        <p:nvSpPr>
          <p:cNvPr id="48131" name="Rectangle 2"/>
          <p:cNvSpPr>
            <a:spLocks noGrp="1" noChangeArrowheads="1"/>
          </p:cNvSpPr>
          <p:nvPr>
            <p:ph type="title"/>
          </p:nvPr>
        </p:nvSpPr>
        <p:spPr/>
        <p:txBody>
          <a:bodyPr/>
          <a:lstStyle/>
          <a:p>
            <a:pPr eaLnBrk="1" hangingPunct="1"/>
            <a:r>
              <a:rPr lang="en-US" altLang="en-US" smtClean="0"/>
              <a:t>Demand/Article 34 Amendments</a:t>
            </a:r>
          </a:p>
        </p:txBody>
      </p:sp>
      <p:sp>
        <p:nvSpPr>
          <p:cNvPr id="48132" name="Rectangle 3"/>
          <p:cNvSpPr>
            <a:spLocks noGrp="1" noChangeArrowheads="1"/>
          </p:cNvSpPr>
          <p:nvPr>
            <p:ph type="body" idx="1"/>
          </p:nvPr>
        </p:nvSpPr>
        <p:spPr>
          <a:xfrm>
            <a:off x="1524000" y="1524000"/>
            <a:ext cx="7391400" cy="4343400"/>
          </a:xfrm>
        </p:spPr>
        <p:txBody>
          <a:bodyPr/>
          <a:lstStyle/>
          <a:p>
            <a:pPr eaLnBrk="1" hangingPunct="1"/>
            <a:r>
              <a:rPr lang="en-US" altLang="en-US" sz="2600" u="sng" smtClean="0"/>
              <a:t>What</a:t>
            </a:r>
            <a:r>
              <a:rPr lang="en-US" altLang="en-US" sz="2600" smtClean="0"/>
              <a:t>? Your Chance to respond to the International Search Report/Written Opinion</a:t>
            </a:r>
          </a:p>
          <a:p>
            <a:pPr eaLnBrk="1" hangingPunct="1"/>
            <a:r>
              <a:rPr lang="en-US" altLang="en-US" sz="2600" u="sng" smtClean="0"/>
              <a:t>When</a:t>
            </a:r>
            <a:r>
              <a:rPr lang="en-US" altLang="en-US" sz="2600" smtClean="0"/>
              <a:t>? Later of three months from the date of the international search report and the written opinion or 22 months from the priority date</a:t>
            </a:r>
          </a:p>
          <a:p>
            <a:pPr eaLnBrk="1" hangingPunct="1"/>
            <a:r>
              <a:rPr lang="en-US" altLang="en-US" sz="2600" u="sng" smtClean="0"/>
              <a:t>How</a:t>
            </a:r>
            <a:r>
              <a:rPr lang="en-US" altLang="en-US" sz="2600" smtClean="0"/>
              <a:t>? File directly with International Preliminary Examining Authority (IPEA) – USPTO or EPO (or other ISA)</a:t>
            </a:r>
          </a:p>
          <a:p>
            <a:pPr eaLnBrk="1" hangingPunct="1"/>
            <a:r>
              <a:rPr lang="en-US" altLang="en-US" sz="2600" u="sng" smtClean="0"/>
              <a:t>Why</a:t>
            </a:r>
            <a:r>
              <a:rPr lang="en-US" altLang="en-US" sz="2600" smtClean="0"/>
              <a:t>? Applicant’s chance to refute the rejection of the claims by the International Search Authority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a:noFill/>
        </p:spPr>
        <p:txBody>
          <a:bodyPr/>
          <a:lstStyle/>
          <a:p>
            <a:fld id="{7FC4F94C-50C7-4FA6-B049-C775048BE1F7}" type="slidenum">
              <a:rPr lang="en-US" altLang="en-US"/>
              <a:pPr/>
              <a:t>48</a:t>
            </a:fld>
            <a:endParaRPr lang="en-US" altLang="en-US"/>
          </a:p>
        </p:txBody>
      </p:sp>
      <p:sp>
        <p:nvSpPr>
          <p:cNvPr id="49155" name="Rectangle 2"/>
          <p:cNvSpPr>
            <a:spLocks noGrp="1" noChangeArrowheads="1"/>
          </p:cNvSpPr>
          <p:nvPr>
            <p:ph type="title"/>
          </p:nvPr>
        </p:nvSpPr>
        <p:spPr>
          <a:xfrm>
            <a:off x="685800" y="0"/>
            <a:ext cx="7772400" cy="1752600"/>
          </a:xfrm>
        </p:spPr>
        <p:txBody>
          <a:bodyPr/>
          <a:lstStyle/>
          <a:p>
            <a:pPr eaLnBrk="1" hangingPunct="1"/>
            <a:r>
              <a:rPr lang="en-US" altLang="en-US" sz="3600" smtClean="0"/>
              <a:t>PCT also allows designation of</a:t>
            </a:r>
            <a:br>
              <a:rPr lang="en-US" altLang="en-US" sz="3600" smtClean="0"/>
            </a:br>
            <a:r>
              <a:rPr lang="en-US" altLang="en-US" sz="3600" smtClean="0"/>
              <a:t> </a:t>
            </a:r>
            <a:r>
              <a:rPr lang="en-US" altLang="en-US" sz="4000" smtClean="0"/>
              <a:t> </a:t>
            </a:r>
            <a:r>
              <a:rPr lang="en-US" altLang="en-US" sz="3600" smtClean="0"/>
              <a:t>of regional procedures</a:t>
            </a:r>
            <a:endParaRPr lang="en-US" altLang="en-US" sz="4000" smtClean="0"/>
          </a:p>
        </p:txBody>
      </p:sp>
      <p:sp>
        <p:nvSpPr>
          <p:cNvPr id="49156" name="Rectangle 3"/>
          <p:cNvSpPr>
            <a:spLocks noGrp="1" noChangeArrowheads="1"/>
          </p:cNvSpPr>
          <p:nvPr>
            <p:ph type="body" idx="1"/>
          </p:nvPr>
        </p:nvSpPr>
        <p:spPr>
          <a:xfrm>
            <a:off x="1295400" y="1524000"/>
            <a:ext cx="7772400" cy="4876800"/>
          </a:xfrm>
        </p:spPr>
        <p:txBody>
          <a:bodyPr/>
          <a:lstStyle/>
          <a:p>
            <a:pPr eaLnBrk="1" hangingPunct="1"/>
            <a:r>
              <a:rPr lang="en-US" altLang="en-US" sz="2800" smtClean="0"/>
              <a:t>European (EPC) Patent</a:t>
            </a:r>
            <a:endParaRPr lang="en-US" altLang="en-US" sz="2400" smtClean="0"/>
          </a:p>
          <a:p>
            <a:pPr eaLnBrk="1" hangingPunct="1">
              <a:buFontTx/>
              <a:buNone/>
            </a:pPr>
            <a:r>
              <a:rPr lang="en-US" altLang="en-US" sz="1800" smtClean="0"/>
              <a:t>	</a:t>
            </a:r>
            <a:r>
              <a:rPr lang="en-US" altLang="en-US" sz="2400" b="1" u="sng" smtClean="0">
                <a:solidFill>
                  <a:schemeClr val="tx2"/>
                </a:solidFill>
                <a:hlinkClick r:id="rId2"/>
              </a:rPr>
              <a:t>http://www.european-patent-office.org/</a:t>
            </a:r>
            <a:endParaRPr lang="en-US" altLang="en-US" sz="1800" b="1" smtClean="0"/>
          </a:p>
          <a:p>
            <a:pPr eaLnBrk="1" hangingPunct="1"/>
            <a:r>
              <a:rPr lang="en-US" altLang="en-US" sz="2800" smtClean="0"/>
              <a:t>Eurasian Patent</a:t>
            </a:r>
            <a:r>
              <a:rPr lang="en-US" altLang="en-US" sz="1800" smtClean="0"/>
              <a:t> </a:t>
            </a:r>
          </a:p>
          <a:p>
            <a:pPr eaLnBrk="1" hangingPunct="1">
              <a:buFontTx/>
              <a:buNone/>
            </a:pPr>
            <a:r>
              <a:rPr lang="en-US" altLang="en-US" sz="1800" b="1" smtClean="0"/>
              <a:t>	</a:t>
            </a:r>
            <a:r>
              <a:rPr lang="en-US" altLang="en-US" sz="2400" b="1" u="sng" smtClean="0">
                <a:solidFill>
                  <a:schemeClr val="tx2"/>
                </a:solidFill>
                <a:hlinkClick r:id="rId3"/>
              </a:rPr>
              <a:t>http://www.piperpat.co.nz/europe/ea.html</a:t>
            </a:r>
            <a:endParaRPr lang="en-US" altLang="en-US" sz="2400" smtClean="0"/>
          </a:p>
          <a:p>
            <a:pPr eaLnBrk="1" hangingPunct="1"/>
            <a:r>
              <a:rPr lang="en-US" altLang="en-US" sz="2800" smtClean="0"/>
              <a:t>ARIPO Patent</a:t>
            </a:r>
            <a:r>
              <a:rPr lang="en-US" altLang="en-US" sz="1800" smtClean="0"/>
              <a:t> </a:t>
            </a:r>
            <a:r>
              <a:rPr lang="en-US" altLang="en-US" sz="2400" smtClean="0"/>
              <a:t>(African Regional Industrial Property Association)</a:t>
            </a:r>
            <a:endParaRPr lang="en-US" altLang="en-US" sz="1800" smtClean="0"/>
          </a:p>
          <a:p>
            <a:pPr eaLnBrk="1" hangingPunct="1">
              <a:buFontTx/>
              <a:buNone/>
            </a:pPr>
            <a:r>
              <a:rPr lang="en-US" altLang="en-US" sz="1800" smtClean="0"/>
              <a:t>	</a:t>
            </a:r>
            <a:r>
              <a:rPr lang="en-US" altLang="en-US" sz="2400" b="1" u="sng" smtClean="0">
                <a:solidFill>
                  <a:schemeClr val="tx2"/>
                </a:solidFill>
                <a:hlinkClick r:id="rId4"/>
              </a:rPr>
              <a:t>http://www.aripo.wipo.net/</a:t>
            </a:r>
            <a:endParaRPr lang="en-US" altLang="en-US" sz="2400" smtClean="0"/>
          </a:p>
          <a:p>
            <a:pPr eaLnBrk="1" hangingPunct="1"/>
            <a:r>
              <a:rPr lang="en-US" altLang="en-US" sz="2800" smtClean="0"/>
              <a:t>OAPI Patent</a:t>
            </a:r>
            <a:r>
              <a:rPr lang="en-US" altLang="en-US" sz="1800" smtClean="0"/>
              <a:t> </a:t>
            </a:r>
          </a:p>
          <a:p>
            <a:pPr eaLnBrk="1" hangingPunct="1">
              <a:buFontTx/>
              <a:buNone/>
            </a:pPr>
            <a:r>
              <a:rPr lang="en-US" altLang="en-US" sz="2400" smtClean="0"/>
              <a:t>    (Organisation Africaine de la Propriété Intellectuelle) </a:t>
            </a:r>
          </a:p>
          <a:p>
            <a:pPr eaLnBrk="1" hangingPunct="1">
              <a:buFontTx/>
              <a:buNone/>
            </a:pPr>
            <a:r>
              <a:rPr lang="en-US" altLang="en-US" sz="1800" smtClean="0"/>
              <a:t>	</a:t>
            </a:r>
            <a:r>
              <a:rPr lang="en-US" altLang="en-US" sz="2400" b="1" u="sng" smtClean="0">
                <a:solidFill>
                  <a:schemeClr val="tx2"/>
                </a:solidFill>
                <a:hlinkClick r:id="rId5"/>
              </a:rPr>
              <a:t>http://www.gpa.co.za/english/africa/oapi.htm</a:t>
            </a:r>
            <a:endParaRPr lang="en-US"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p>
            <a:fld id="{7C7334C0-C589-4DA5-848C-78B57D39D91F}" type="slidenum">
              <a:rPr lang="en-US" altLang="en-US"/>
              <a:pPr/>
              <a:t>49</a:t>
            </a:fld>
            <a:endParaRPr lang="en-US" altLang="en-US"/>
          </a:p>
        </p:txBody>
      </p:sp>
      <p:sp>
        <p:nvSpPr>
          <p:cNvPr id="50179" name="Rectangle 2"/>
          <p:cNvSpPr>
            <a:spLocks noGrp="1" noChangeArrowheads="1"/>
          </p:cNvSpPr>
          <p:nvPr>
            <p:ph type="title"/>
          </p:nvPr>
        </p:nvSpPr>
        <p:spPr/>
        <p:txBody>
          <a:bodyPr/>
          <a:lstStyle/>
          <a:p>
            <a:pPr eaLnBrk="1" hangingPunct="1"/>
            <a:r>
              <a:rPr lang="en-US" altLang="en-US" sz="4000" smtClean="0"/>
              <a:t>PCT - national stage</a:t>
            </a:r>
          </a:p>
        </p:txBody>
      </p:sp>
      <p:sp>
        <p:nvSpPr>
          <p:cNvPr id="50180" name="Rectangle 3"/>
          <p:cNvSpPr>
            <a:spLocks noGrp="1" noChangeArrowheads="1"/>
          </p:cNvSpPr>
          <p:nvPr>
            <p:ph type="body" idx="1"/>
          </p:nvPr>
        </p:nvSpPr>
        <p:spPr/>
        <p:txBody>
          <a:bodyPr/>
          <a:lstStyle/>
          <a:p>
            <a:pPr eaLnBrk="1" hangingPunct="1">
              <a:lnSpc>
                <a:spcPct val="90000"/>
              </a:lnSpc>
            </a:pPr>
            <a:r>
              <a:rPr lang="en-US" altLang="en-US" smtClean="0"/>
              <a:t>Ultimately, every PCT Application must proceed to "National Phase" prosecution in designated countries desired by procedures initiated by the end of 20 months (30 or 31 months in some countries)</a:t>
            </a:r>
          </a:p>
          <a:p>
            <a:pPr eaLnBrk="1" hangingPunct="1">
              <a:lnSpc>
                <a:spcPct val="90000"/>
              </a:lnSpc>
            </a:pPr>
            <a:r>
              <a:rPr lang="en-US" altLang="en-US" smtClean="0"/>
              <a:t>from filing date of </a:t>
            </a:r>
            <a:r>
              <a:rPr lang="en-US" altLang="en-US" u="sng" smtClean="0"/>
              <a:t>priority application</a:t>
            </a:r>
            <a:r>
              <a:rPr lang="en-US" altLang="en-US" smtClean="0"/>
              <a:t>,</a:t>
            </a:r>
          </a:p>
          <a:p>
            <a:pPr eaLnBrk="1" hangingPunct="1">
              <a:lnSpc>
                <a:spcPct val="90000"/>
              </a:lnSpc>
            </a:pPr>
            <a:r>
              <a:rPr lang="en-US" altLang="en-US" smtClean="0"/>
              <a:t>such as U.S. provisional or non-provisional patent application.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CA975B21-BB3F-4219-8C69-8D3F509D6E2B}" type="slidenum">
              <a:rPr lang="en-US" altLang="en-US"/>
              <a:pPr/>
              <a:t>5</a:t>
            </a:fld>
            <a:endParaRPr lang="en-US" altLang="en-US"/>
          </a:p>
        </p:txBody>
      </p:sp>
      <p:sp>
        <p:nvSpPr>
          <p:cNvPr id="6147" name="Rectangle 2"/>
          <p:cNvSpPr>
            <a:spLocks noGrp="1" noChangeArrowheads="1"/>
          </p:cNvSpPr>
          <p:nvPr>
            <p:ph type="title"/>
          </p:nvPr>
        </p:nvSpPr>
        <p:spPr/>
        <p:txBody>
          <a:bodyPr/>
          <a:lstStyle/>
          <a:p>
            <a:pPr eaLnBrk="1" hangingPunct="1"/>
            <a:r>
              <a:rPr lang="en-US" altLang="en-US" sz="3600" smtClean="0"/>
              <a:t> What is meant by filing “foreigns?”</a:t>
            </a:r>
            <a:endParaRPr lang="en-US" altLang="en-US" smtClean="0"/>
          </a:p>
        </p:txBody>
      </p:sp>
      <p:sp>
        <p:nvSpPr>
          <p:cNvPr id="6148" name="Rectangle 3"/>
          <p:cNvSpPr>
            <a:spLocks noGrp="1" noChangeArrowheads="1"/>
          </p:cNvSpPr>
          <p:nvPr>
            <p:ph type="body" idx="1"/>
          </p:nvPr>
        </p:nvSpPr>
        <p:spPr>
          <a:xfrm>
            <a:off x="1524000" y="1371600"/>
            <a:ext cx="7391400" cy="4343400"/>
          </a:xfrm>
        </p:spPr>
        <p:txBody>
          <a:bodyPr/>
          <a:lstStyle/>
          <a:p>
            <a:pPr eaLnBrk="1" hangingPunct="1"/>
            <a:r>
              <a:rPr lang="en-US" altLang="en-US" smtClean="0"/>
              <a:t>What is meant by filing “foreigns" is initiating (filing) analogous patent applications in countries or treaty region</a:t>
            </a:r>
          </a:p>
          <a:p>
            <a:pPr eaLnBrk="1" hangingPunct="1"/>
            <a:r>
              <a:rPr lang="en-US" altLang="en-US" smtClean="0"/>
              <a:t>Foreign to USA according to the patent laws and procedures in that country or countries or treaty region for purposes of obtaining patent protection there.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p>
            <a:fld id="{1CBAA84B-104D-48E6-8F33-4ABAD172EF93}" type="slidenum">
              <a:rPr lang="en-US" altLang="en-US"/>
              <a:pPr/>
              <a:t>50</a:t>
            </a:fld>
            <a:endParaRPr lang="en-US" altLang="en-US"/>
          </a:p>
        </p:txBody>
      </p:sp>
      <p:sp>
        <p:nvSpPr>
          <p:cNvPr id="51203" name="Rectangle 2"/>
          <p:cNvSpPr>
            <a:spLocks noGrp="1" noChangeArrowheads="1"/>
          </p:cNvSpPr>
          <p:nvPr>
            <p:ph type="title"/>
          </p:nvPr>
        </p:nvSpPr>
        <p:spPr/>
        <p:txBody>
          <a:bodyPr/>
          <a:lstStyle/>
          <a:p>
            <a:pPr eaLnBrk="1" hangingPunct="1"/>
            <a:r>
              <a:rPr lang="en-US" altLang="en-US" sz="4000" smtClean="0"/>
              <a:t>PCT - national stage</a:t>
            </a:r>
          </a:p>
        </p:txBody>
      </p:sp>
      <p:sp>
        <p:nvSpPr>
          <p:cNvPr id="51204" name="Rectangle 3"/>
          <p:cNvSpPr>
            <a:spLocks noGrp="1" noChangeArrowheads="1"/>
          </p:cNvSpPr>
          <p:nvPr>
            <p:ph type="body" idx="1"/>
          </p:nvPr>
        </p:nvSpPr>
        <p:spPr>
          <a:xfrm>
            <a:off x="1514475" y="1400175"/>
            <a:ext cx="7391400" cy="4343400"/>
          </a:xfrm>
        </p:spPr>
        <p:txBody>
          <a:bodyPr/>
          <a:lstStyle/>
          <a:p>
            <a:pPr eaLnBrk="1" hangingPunct="1"/>
            <a:r>
              <a:rPr lang="en-US" altLang="en-US" sz="2800" smtClean="0"/>
              <a:t>National stage prosecution is necessary for perfection of patent rights in the respective designated state.  </a:t>
            </a:r>
          </a:p>
          <a:p>
            <a:pPr eaLnBrk="1" hangingPunct="1"/>
            <a:r>
              <a:rPr lang="en-US" altLang="en-US" sz="2800" smtClean="0"/>
              <a:t>Applicant must  be careful in choosing  countries for national stage.  </a:t>
            </a:r>
          </a:p>
          <a:p>
            <a:pPr eaLnBrk="1" hangingPunct="1"/>
            <a:r>
              <a:rPr lang="en-US" altLang="en-US" sz="2800" smtClean="0"/>
              <a:t>Highly variable in complexity and cost. </a:t>
            </a:r>
          </a:p>
          <a:p>
            <a:pPr eaLnBrk="1" hangingPunct="1"/>
            <a:r>
              <a:rPr lang="en-US" altLang="en-US" sz="2800" smtClean="0"/>
              <a:t>Legal services and governmental fees and translations can be costly.  These can exceed the costs in the US for each country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fld id="{895B186E-4DE8-4736-9EC0-3A32887AC8CE}" type="slidenum">
              <a:rPr lang="en-US" altLang="en-US"/>
              <a:pPr/>
              <a:t>51</a:t>
            </a:fld>
            <a:endParaRPr lang="en-US" altLang="en-US"/>
          </a:p>
        </p:txBody>
      </p:sp>
      <p:sp>
        <p:nvSpPr>
          <p:cNvPr id="52227" name="Rectangle 2"/>
          <p:cNvSpPr>
            <a:spLocks noGrp="1" noChangeArrowheads="1"/>
          </p:cNvSpPr>
          <p:nvPr>
            <p:ph type="title"/>
          </p:nvPr>
        </p:nvSpPr>
        <p:spPr/>
        <p:txBody>
          <a:bodyPr/>
          <a:lstStyle/>
          <a:p>
            <a:pPr eaLnBrk="1" hangingPunct="1"/>
            <a:r>
              <a:rPr lang="en-US" altLang="en-US" sz="4000" smtClean="0"/>
              <a:t>Modern Treaties for </a:t>
            </a:r>
            <a:br>
              <a:rPr lang="en-US" altLang="en-US" sz="4000" smtClean="0"/>
            </a:br>
            <a:r>
              <a:rPr lang="en-US" altLang="en-US" sz="4000" smtClean="0"/>
              <a:t>International Filing</a:t>
            </a:r>
            <a:endParaRPr lang="en-US" altLang="en-US" smtClean="0"/>
          </a:p>
        </p:txBody>
      </p:sp>
      <p:sp>
        <p:nvSpPr>
          <p:cNvPr id="52228" name="Rectangle 3"/>
          <p:cNvSpPr>
            <a:spLocks noGrp="1" noChangeArrowheads="1"/>
          </p:cNvSpPr>
          <p:nvPr>
            <p:ph type="body" idx="1"/>
          </p:nvPr>
        </p:nvSpPr>
        <p:spPr/>
        <p:txBody>
          <a:bodyPr/>
          <a:lstStyle/>
          <a:p>
            <a:pPr eaLnBrk="1" hangingPunct="1">
              <a:buFontTx/>
              <a:buNone/>
            </a:pPr>
            <a:r>
              <a:rPr lang="en-US" altLang="en-US" sz="2400" b="1" smtClean="0"/>
              <a:t>	</a:t>
            </a:r>
            <a:r>
              <a:rPr lang="en-US" altLang="en-US" b="1" smtClean="0"/>
              <a:t>Treaties signed by USA specifically related to patents:</a:t>
            </a:r>
            <a:r>
              <a:rPr lang="en-US" altLang="en-US" smtClean="0"/>
              <a:t> </a:t>
            </a:r>
          </a:p>
          <a:p>
            <a:pPr lvl="1" eaLnBrk="1" hangingPunct="1">
              <a:buFont typeface="Symbol" pitchFamily="18" charset="2"/>
              <a:buChar char="·"/>
            </a:pPr>
            <a:r>
              <a:rPr lang="en-US" altLang="en-US" smtClean="0"/>
              <a:t>Patent Cooperation Treaty (PCT) </a:t>
            </a:r>
          </a:p>
          <a:p>
            <a:pPr lvl="1" eaLnBrk="1" hangingPunct="1">
              <a:buFont typeface="Symbol" pitchFamily="18" charset="2"/>
              <a:buChar char="·"/>
            </a:pPr>
            <a:r>
              <a:rPr lang="en-US" altLang="en-US" smtClean="0"/>
              <a:t>European Patent Convention (EPC)</a:t>
            </a:r>
          </a:p>
          <a:p>
            <a:pPr lvl="1" eaLnBrk="1" hangingPunct="1">
              <a:buFont typeface="Symbol" pitchFamily="18" charset="2"/>
              <a:buChar char="·"/>
            </a:pPr>
            <a:r>
              <a:rPr lang="en-US" altLang="en-US" smtClean="0"/>
              <a:t>Other treaties relating to regional rights</a:t>
            </a:r>
          </a:p>
          <a:p>
            <a:pPr lvl="2" eaLnBrk="1" hangingPunct="1">
              <a:buFont typeface="Symbol" pitchFamily="18" charset="2"/>
              <a:buChar char="·"/>
            </a:pPr>
            <a:r>
              <a:rPr lang="en-US" altLang="en-US" smtClean="0"/>
              <a:t>TRIPs</a:t>
            </a:r>
          </a:p>
          <a:p>
            <a:pPr lvl="2" eaLnBrk="1" hangingPunct="1">
              <a:buFont typeface="Symbol" pitchFamily="18" charset="2"/>
              <a:buChar char="·"/>
            </a:pPr>
            <a:r>
              <a:rPr lang="en-US" altLang="en-US" smtClean="0"/>
              <a:t>WIPO</a:t>
            </a:r>
          </a:p>
          <a:p>
            <a:pPr lvl="2" eaLnBrk="1" hangingPunct="1">
              <a:buFont typeface="Symbol" pitchFamily="18" charset="2"/>
              <a:buChar char="·"/>
            </a:pPr>
            <a:r>
              <a:rPr lang="en-US" altLang="en-US" smtClean="0"/>
              <a:t>Hague (industrial designs)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p>
            <a:fld id="{DC3B0300-C400-4917-B3AD-7CD9EB0AF3EC}" type="slidenum">
              <a:rPr lang="en-US" altLang="en-US"/>
              <a:pPr/>
              <a:t>52</a:t>
            </a:fld>
            <a:endParaRPr lang="en-US" altLang="en-US"/>
          </a:p>
        </p:txBody>
      </p:sp>
      <p:sp>
        <p:nvSpPr>
          <p:cNvPr id="53251" name="Rectangle 2"/>
          <p:cNvSpPr>
            <a:spLocks noGrp="1" noChangeArrowheads="1"/>
          </p:cNvSpPr>
          <p:nvPr>
            <p:ph type="title"/>
          </p:nvPr>
        </p:nvSpPr>
        <p:spPr/>
        <p:txBody>
          <a:bodyPr/>
          <a:lstStyle/>
          <a:p>
            <a:pPr eaLnBrk="1" hangingPunct="1"/>
            <a:r>
              <a:rPr lang="en-US" altLang="en-US" sz="3600" smtClean="0"/>
              <a:t>EPC - European Patent Convention</a:t>
            </a:r>
          </a:p>
        </p:txBody>
      </p:sp>
      <p:sp>
        <p:nvSpPr>
          <p:cNvPr id="53252" name="Rectangle 3"/>
          <p:cNvSpPr>
            <a:spLocks noGrp="1" noChangeArrowheads="1"/>
          </p:cNvSpPr>
          <p:nvPr>
            <p:ph type="body" idx="1"/>
          </p:nvPr>
        </p:nvSpPr>
        <p:spPr/>
        <p:txBody>
          <a:bodyPr/>
          <a:lstStyle/>
          <a:p>
            <a:pPr eaLnBrk="1" hangingPunct="1"/>
            <a:r>
              <a:rPr lang="en-US" altLang="en-US" sz="2800" smtClean="0"/>
              <a:t>The European patent system was established by the European Patent Convention (EPC)</a:t>
            </a:r>
          </a:p>
          <a:p>
            <a:pPr eaLnBrk="1" hangingPunct="1"/>
            <a:r>
              <a:rPr lang="en-US" altLang="en-US" sz="2800" smtClean="0"/>
              <a:t>European Patent Office (EPO) administers EPC procedures</a:t>
            </a:r>
          </a:p>
          <a:p>
            <a:pPr eaLnBrk="1" hangingPunct="1"/>
            <a:r>
              <a:rPr lang="en-US" altLang="en-US" sz="2800" smtClean="0"/>
              <a:t>Not the European Union</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fld id="{1C027DDB-1839-4DDD-961F-16B982FD5512}" type="slidenum">
              <a:rPr lang="en-US" altLang="en-US"/>
              <a:pPr/>
              <a:t>53</a:t>
            </a:fld>
            <a:endParaRPr lang="en-US" altLang="en-US"/>
          </a:p>
        </p:txBody>
      </p:sp>
      <p:sp>
        <p:nvSpPr>
          <p:cNvPr id="54275" name="Rectangle 2"/>
          <p:cNvSpPr>
            <a:spLocks noGrp="1" noChangeArrowheads="1"/>
          </p:cNvSpPr>
          <p:nvPr>
            <p:ph type="title"/>
          </p:nvPr>
        </p:nvSpPr>
        <p:spPr/>
        <p:txBody>
          <a:bodyPr/>
          <a:lstStyle/>
          <a:p>
            <a:pPr eaLnBrk="1" hangingPunct="1"/>
            <a:r>
              <a:rPr lang="en-US" altLang="en-US" sz="3600" smtClean="0"/>
              <a:t>EPC - European Patent Convention</a:t>
            </a:r>
          </a:p>
        </p:txBody>
      </p:sp>
      <p:sp>
        <p:nvSpPr>
          <p:cNvPr id="54276" name="Rectangle 3"/>
          <p:cNvSpPr>
            <a:spLocks noGrp="1" noChangeArrowheads="1"/>
          </p:cNvSpPr>
          <p:nvPr>
            <p:ph type="body" idx="1"/>
          </p:nvPr>
        </p:nvSpPr>
        <p:spPr/>
        <p:txBody>
          <a:bodyPr/>
          <a:lstStyle/>
          <a:p>
            <a:pPr eaLnBrk="1" hangingPunct="1"/>
            <a:r>
              <a:rPr lang="en-US" altLang="en-US" sz="2800" smtClean="0"/>
              <a:t>Provides patent protection in 42 European countries on the basis of a single patent application and a single grant procedure.  “All eggs in 1 basket.”</a:t>
            </a:r>
          </a:p>
          <a:p>
            <a:pPr eaLnBrk="1" hangingPunct="1"/>
            <a:endParaRPr lang="en-US" altLang="en-US" sz="2800" smtClean="0"/>
          </a:p>
        </p:txBody>
      </p:sp>
      <p:pic>
        <p:nvPicPr>
          <p:cNvPr id="54277" name="Picture 1"/>
          <p:cNvPicPr>
            <a:picLocks noChangeAspect="1"/>
          </p:cNvPicPr>
          <p:nvPr/>
        </p:nvPicPr>
        <p:blipFill>
          <a:blip r:embed="rId2" cstate="print"/>
          <a:srcRect/>
          <a:stretch>
            <a:fillRect/>
          </a:stretch>
        </p:blipFill>
        <p:spPr bwMode="auto">
          <a:xfrm>
            <a:off x="4038600" y="3429000"/>
            <a:ext cx="3048000" cy="283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EPC States</a:t>
            </a:r>
          </a:p>
        </p:txBody>
      </p:sp>
      <p:sp>
        <p:nvSpPr>
          <p:cNvPr id="3" name="Content Placeholder 2"/>
          <p:cNvSpPr>
            <a:spLocks noGrp="1"/>
          </p:cNvSpPr>
          <p:nvPr>
            <p:ph sz="half" idx="1"/>
          </p:nvPr>
        </p:nvSpPr>
        <p:spPr>
          <a:xfrm>
            <a:off x="1524000" y="1219200"/>
            <a:ext cx="3619500" cy="4876800"/>
          </a:xfrm>
        </p:spPr>
        <p:txBody>
          <a:bodyPr>
            <a:normAutofit fontScale="70000" lnSpcReduction="20000"/>
          </a:bodyPr>
          <a:lstStyle/>
          <a:p>
            <a:pPr>
              <a:defRPr/>
            </a:pPr>
            <a:r>
              <a:rPr lang="en-US" sz="2000" dirty="0" smtClean="0"/>
              <a:t>Belgium  </a:t>
            </a:r>
            <a:endParaRPr lang="en-US" sz="2000" dirty="0"/>
          </a:p>
          <a:p>
            <a:pPr>
              <a:defRPr/>
            </a:pPr>
            <a:r>
              <a:rPr lang="en-US" sz="2000" dirty="0"/>
              <a:t>Germany</a:t>
            </a:r>
          </a:p>
          <a:p>
            <a:pPr>
              <a:defRPr/>
            </a:pPr>
            <a:r>
              <a:rPr lang="en-US" sz="2000" dirty="0"/>
              <a:t>France</a:t>
            </a:r>
          </a:p>
          <a:p>
            <a:pPr>
              <a:defRPr/>
            </a:pPr>
            <a:r>
              <a:rPr lang="en-US" sz="2000" dirty="0"/>
              <a:t>Luxembourg</a:t>
            </a:r>
          </a:p>
          <a:p>
            <a:pPr>
              <a:defRPr/>
            </a:pPr>
            <a:r>
              <a:rPr lang="en-US" sz="2000" dirty="0"/>
              <a:t>Netherlands</a:t>
            </a:r>
          </a:p>
          <a:p>
            <a:pPr>
              <a:defRPr/>
            </a:pPr>
            <a:r>
              <a:rPr lang="en-US" sz="2000" dirty="0"/>
              <a:t>Switzerland</a:t>
            </a:r>
          </a:p>
          <a:p>
            <a:pPr>
              <a:defRPr/>
            </a:pPr>
            <a:r>
              <a:rPr lang="en-US" sz="2000" dirty="0"/>
              <a:t>United Kingdom</a:t>
            </a:r>
          </a:p>
          <a:p>
            <a:pPr>
              <a:defRPr/>
            </a:pPr>
            <a:r>
              <a:rPr lang="en-US" sz="2000" dirty="0"/>
              <a:t>Sweden</a:t>
            </a:r>
          </a:p>
          <a:p>
            <a:pPr>
              <a:defRPr/>
            </a:pPr>
            <a:r>
              <a:rPr lang="en-US" sz="2000" dirty="0"/>
              <a:t>Italy</a:t>
            </a:r>
          </a:p>
          <a:p>
            <a:pPr>
              <a:defRPr/>
            </a:pPr>
            <a:r>
              <a:rPr lang="en-US" sz="2000" dirty="0"/>
              <a:t>Austria</a:t>
            </a:r>
          </a:p>
          <a:p>
            <a:pPr>
              <a:defRPr/>
            </a:pPr>
            <a:r>
              <a:rPr lang="en-US" sz="2000" dirty="0"/>
              <a:t>Liechtenstein</a:t>
            </a:r>
          </a:p>
          <a:p>
            <a:pPr>
              <a:defRPr/>
            </a:pPr>
            <a:r>
              <a:rPr lang="en-US" sz="2000" dirty="0"/>
              <a:t>Greece, Spain</a:t>
            </a:r>
          </a:p>
          <a:p>
            <a:pPr>
              <a:defRPr/>
            </a:pPr>
            <a:r>
              <a:rPr lang="en-US" sz="2000" dirty="0"/>
              <a:t>Denmark</a:t>
            </a:r>
          </a:p>
          <a:p>
            <a:pPr>
              <a:defRPr/>
            </a:pPr>
            <a:r>
              <a:rPr lang="en-US" sz="2000" dirty="0"/>
              <a:t>Monaco</a:t>
            </a:r>
          </a:p>
          <a:p>
            <a:pPr>
              <a:defRPr/>
            </a:pPr>
            <a:r>
              <a:rPr lang="en-US" sz="2000" dirty="0" smtClean="0"/>
              <a:t>Portugal</a:t>
            </a:r>
          </a:p>
          <a:p>
            <a:pPr>
              <a:defRPr/>
            </a:pPr>
            <a:r>
              <a:rPr lang="en-US" sz="2000" dirty="0"/>
              <a:t>Ireland</a:t>
            </a:r>
          </a:p>
          <a:p>
            <a:pPr>
              <a:defRPr/>
            </a:pPr>
            <a:r>
              <a:rPr lang="en-US" sz="2000" dirty="0"/>
              <a:t>Finland</a:t>
            </a:r>
          </a:p>
          <a:p>
            <a:pPr>
              <a:defRPr/>
            </a:pPr>
            <a:r>
              <a:rPr lang="en-US" sz="2000" dirty="0"/>
              <a:t>Cyprus</a:t>
            </a:r>
          </a:p>
          <a:p>
            <a:pPr>
              <a:defRPr/>
            </a:pPr>
            <a:r>
              <a:rPr lang="en-US" sz="2000" dirty="0"/>
              <a:t>Turkey</a:t>
            </a:r>
          </a:p>
          <a:p>
            <a:pPr>
              <a:defRPr/>
            </a:pPr>
            <a:r>
              <a:rPr lang="en-US" sz="2000" dirty="0"/>
              <a:t>Bulgaria</a:t>
            </a:r>
          </a:p>
          <a:p>
            <a:pPr marL="0" indent="0">
              <a:buFontTx/>
              <a:buNone/>
              <a:defRPr/>
            </a:pPr>
            <a:endParaRPr lang="en-US" sz="2000" dirty="0"/>
          </a:p>
        </p:txBody>
      </p:sp>
      <p:sp>
        <p:nvSpPr>
          <p:cNvPr id="5" name="Content Placeholder 4"/>
          <p:cNvSpPr>
            <a:spLocks noGrp="1"/>
          </p:cNvSpPr>
          <p:nvPr>
            <p:ph sz="half" idx="2"/>
          </p:nvPr>
        </p:nvSpPr>
        <p:spPr>
          <a:xfrm>
            <a:off x="5295900" y="1219200"/>
            <a:ext cx="3619500" cy="4876800"/>
          </a:xfrm>
        </p:spPr>
        <p:txBody>
          <a:bodyPr>
            <a:normAutofit fontScale="70000" lnSpcReduction="20000"/>
          </a:bodyPr>
          <a:lstStyle/>
          <a:p>
            <a:pPr>
              <a:defRPr/>
            </a:pPr>
            <a:r>
              <a:rPr lang="en-US" sz="2000" dirty="0" smtClean="0"/>
              <a:t>Czech </a:t>
            </a:r>
            <a:r>
              <a:rPr lang="en-US" sz="2000" dirty="0"/>
              <a:t>Republic</a:t>
            </a:r>
          </a:p>
          <a:p>
            <a:pPr>
              <a:defRPr/>
            </a:pPr>
            <a:r>
              <a:rPr lang="en-US" sz="2000" dirty="0"/>
              <a:t>Estonia</a:t>
            </a:r>
          </a:p>
          <a:p>
            <a:pPr>
              <a:defRPr/>
            </a:pPr>
            <a:r>
              <a:rPr lang="en-US" sz="2000" dirty="0"/>
              <a:t>Slovakia</a:t>
            </a:r>
          </a:p>
          <a:p>
            <a:pPr>
              <a:defRPr/>
            </a:pPr>
            <a:r>
              <a:rPr lang="en-US" sz="2000" dirty="0"/>
              <a:t>Slovenia</a:t>
            </a:r>
          </a:p>
          <a:p>
            <a:pPr>
              <a:defRPr/>
            </a:pPr>
            <a:r>
              <a:rPr lang="en-US" sz="2000" dirty="0"/>
              <a:t>Hungary</a:t>
            </a:r>
          </a:p>
          <a:p>
            <a:pPr>
              <a:defRPr/>
            </a:pPr>
            <a:r>
              <a:rPr lang="en-US" sz="2000" dirty="0"/>
              <a:t>Romania</a:t>
            </a:r>
          </a:p>
          <a:p>
            <a:pPr>
              <a:defRPr/>
            </a:pPr>
            <a:r>
              <a:rPr lang="en-US" sz="2000" dirty="0"/>
              <a:t>Poland</a:t>
            </a:r>
          </a:p>
          <a:p>
            <a:pPr>
              <a:defRPr/>
            </a:pPr>
            <a:r>
              <a:rPr lang="en-US" sz="2000" dirty="0"/>
              <a:t>Iceland</a:t>
            </a:r>
          </a:p>
          <a:p>
            <a:pPr>
              <a:defRPr/>
            </a:pPr>
            <a:r>
              <a:rPr lang="en-US" sz="2000" dirty="0"/>
              <a:t>Lithuania</a:t>
            </a:r>
          </a:p>
          <a:p>
            <a:pPr>
              <a:defRPr/>
            </a:pPr>
            <a:r>
              <a:rPr lang="en-US" sz="2000" dirty="0"/>
              <a:t>Latvia</a:t>
            </a:r>
          </a:p>
          <a:p>
            <a:pPr>
              <a:defRPr/>
            </a:pPr>
            <a:r>
              <a:rPr lang="en-US" sz="2000" dirty="0"/>
              <a:t>Malta</a:t>
            </a:r>
          </a:p>
          <a:p>
            <a:pPr>
              <a:defRPr/>
            </a:pPr>
            <a:r>
              <a:rPr lang="en-US" sz="2000" dirty="0"/>
              <a:t>Norway</a:t>
            </a:r>
          </a:p>
          <a:p>
            <a:pPr>
              <a:defRPr/>
            </a:pPr>
            <a:r>
              <a:rPr lang="en-US" sz="2000" dirty="0"/>
              <a:t>Croatia</a:t>
            </a:r>
          </a:p>
          <a:p>
            <a:pPr>
              <a:defRPr/>
            </a:pPr>
            <a:r>
              <a:rPr lang="en-US" sz="2000" dirty="0"/>
              <a:t>Republic of Macedonia</a:t>
            </a:r>
          </a:p>
          <a:p>
            <a:pPr>
              <a:defRPr/>
            </a:pPr>
            <a:r>
              <a:rPr lang="en-US" sz="2000" dirty="0"/>
              <a:t>San Marino</a:t>
            </a:r>
          </a:p>
          <a:p>
            <a:pPr>
              <a:defRPr/>
            </a:pPr>
            <a:r>
              <a:rPr lang="en-US" sz="2000" dirty="0"/>
              <a:t>Albania</a:t>
            </a:r>
          </a:p>
          <a:p>
            <a:pPr>
              <a:defRPr/>
            </a:pPr>
            <a:r>
              <a:rPr lang="en-US" sz="2000" dirty="0"/>
              <a:t>Serbia</a:t>
            </a:r>
          </a:p>
          <a:p>
            <a:pPr marL="0" indent="0">
              <a:buFontTx/>
              <a:buNone/>
              <a:defRPr/>
            </a:pPr>
            <a:r>
              <a:rPr lang="en-US" dirty="0" smtClean="0"/>
              <a:t> </a:t>
            </a:r>
            <a:endParaRPr lang="en-US" dirty="0"/>
          </a:p>
        </p:txBody>
      </p:sp>
      <p:sp>
        <p:nvSpPr>
          <p:cNvPr id="55301" name="Slide Number Placeholder 3"/>
          <p:cNvSpPr>
            <a:spLocks noGrp="1"/>
          </p:cNvSpPr>
          <p:nvPr>
            <p:ph type="sldNum" sz="quarter" idx="11"/>
          </p:nvPr>
        </p:nvSpPr>
        <p:spPr>
          <a:noFill/>
        </p:spPr>
        <p:txBody>
          <a:bodyPr/>
          <a:lstStyle/>
          <a:p>
            <a:fld id="{1E2DA2E0-CDF9-4B96-BECB-D94AA482396D}" type="slidenum">
              <a:rPr lang="en-US" altLang="en-US"/>
              <a:pPr/>
              <a:t>54</a:t>
            </a:fld>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p>
            <a:fld id="{D8BBFB34-0469-40AC-A7E2-6860B1FEAE27}" type="slidenum">
              <a:rPr lang="en-US" altLang="en-US"/>
              <a:pPr/>
              <a:t>55</a:t>
            </a:fld>
            <a:endParaRPr lang="en-US" altLang="en-US"/>
          </a:p>
        </p:txBody>
      </p:sp>
      <p:sp>
        <p:nvSpPr>
          <p:cNvPr id="56323" name="Rectangle 2"/>
          <p:cNvSpPr>
            <a:spLocks noGrp="1" noChangeArrowheads="1"/>
          </p:cNvSpPr>
          <p:nvPr>
            <p:ph type="title"/>
          </p:nvPr>
        </p:nvSpPr>
        <p:spPr/>
        <p:txBody>
          <a:bodyPr/>
          <a:lstStyle/>
          <a:p>
            <a:pPr eaLnBrk="1" hangingPunct="1"/>
            <a:r>
              <a:rPr lang="en-US" altLang="en-US" sz="3600" smtClean="0"/>
              <a:t>EPC - European Patent Convention </a:t>
            </a:r>
            <a:endParaRPr lang="en-US" altLang="en-US" sz="4000" smtClean="0"/>
          </a:p>
        </p:txBody>
      </p:sp>
      <p:sp>
        <p:nvSpPr>
          <p:cNvPr id="56324" name="Rectangle 3"/>
          <p:cNvSpPr>
            <a:spLocks noGrp="1" noChangeArrowheads="1"/>
          </p:cNvSpPr>
          <p:nvPr>
            <p:ph type="body" idx="1"/>
          </p:nvPr>
        </p:nvSpPr>
        <p:spPr/>
        <p:txBody>
          <a:bodyPr/>
          <a:lstStyle/>
          <a:p>
            <a:pPr eaLnBrk="1" hangingPunct="1"/>
            <a:r>
              <a:rPr lang="en-US" altLang="en-US" sz="2800" dirty="0" smtClean="0"/>
              <a:t>Member States</a:t>
            </a:r>
          </a:p>
          <a:p>
            <a:pPr lvl="2" eaLnBrk="1" hangingPunct="1"/>
            <a:r>
              <a:rPr lang="en-US" altLang="en-US" sz="2000" dirty="0" smtClean="0"/>
              <a:t>All others</a:t>
            </a:r>
          </a:p>
          <a:p>
            <a:pPr eaLnBrk="1" hangingPunct="1"/>
            <a:r>
              <a:rPr lang="en-US" altLang="en-US" sz="2800" dirty="0" smtClean="0"/>
              <a:t>Extension States</a:t>
            </a:r>
          </a:p>
          <a:p>
            <a:pPr lvl="2" eaLnBrk="1" hangingPunct="1"/>
            <a:r>
              <a:rPr lang="en-US" sz="2000" dirty="0" smtClean="0"/>
              <a:t>Bosnia and Herzegovina, &amp; Montenegro</a:t>
            </a:r>
            <a:endParaRPr lang="en-US" altLang="en-US" sz="2000" dirty="0" smtClean="0"/>
          </a:p>
          <a:p>
            <a:pPr eaLnBrk="1" hangingPunct="1"/>
            <a:r>
              <a:rPr lang="en-US" altLang="en-US" sz="2800" dirty="0" smtClean="0"/>
              <a:t>Validation States</a:t>
            </a:r>
          </a:p>
          <a:p>
            <a:pPr lvl="2"/>
            <a:r>
              <a:rPr lang="en-US" dirty="0" smtClean="0"/>
              <a:t>Morocco &amp; Republic of Moldova </a:t>
            </a:r>
          </a:p>
          <a:p>
            <a:pPr lvl="2" eaLnBrk="1" hangingPunct="1"/>
            <a:endParaRPr lang="en-US" altLang="en-US" sz="20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EPC States</a:t>
            </a:r>
          </a:p>
        </p:txBody>
      </p:sp>
      <p:pic>
        <p:nvPicPr>
          <p:cNvPr id="57347" name="Content Placeholder 4"/>
          <p:cNvPicPr>
            <a:picLocks noGrp="1" noChangeAspect="1"/>
          </p:cNvPicPr>
          <p:nvPr>
            <p:ph idx="1"/>
          </p:nvPr>
        </p:nvPicPr>
        <p:blipFill>
          <a:blip r:embed="rId2" cstate="print"/>
          <a:srcRect/>
          <a:stretch>
            <a:fillRect/>
          </a:stretch>
        </p:blipFill>
        <p:spPr>
          <a:xfrm>
            <a:off x="1920875" y="1447800"/>
            <a:ext cx="6191250" cy="4648200"/>
          </a:xfrm>
        </p:spPr>
      </p:pic>
      <p:sp>
        <p:nvSpPr>
          <p:cNvPr id="57348" name="Slide Number Placeholder 3"/>
          <p:cNvSpPr>
            <a:spLocks noGrp="1"/>
          </p:cNvSpPr>
          <p:nvPr>
            <p:ph type="sldNum" sz="quarter" idx="11"/>
          </p:nvPr>
        </p:nvSpPr>
        <p:spPr>
          <a:noFill/>
        </p:spPr>
        <p:txBody>
          <a:bodyPr/>
          <a:lstStyle/>
          <a:p>
            <a:fld id="{A702063C-BD85-46FA-9CE9-28D40DBAB939}" type="slidenum">
              <a:rPr lang="en-US" altLang="en-US"/>
              <a:pPr/>
              <a:t>56</a:t>
            </a:fld>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p>
            <a:fld id="{1E993635-036C-4466-A875-1A19B61E5AD6}" type="slidenum">
              <a:rPr lang="en-US" altLang="en-US"/>
              <a:pPr/>
              <a:t>57</a:t>
            </a:fld>
            <a:endParaRPr lang="en-US" altLang="en-US"/>
          </a:p>
        </p:txBody>
      </p:sp>
      <p:sp>
        <p:nvSpPr>
          <p:cNvPr id="58371" name="Rectangle 2"/>
          <p:cNvSpPr>
            <a:spLocks noGrp="1" noChangeArrowheads="1"/>
          </p:cNvSpPr>
          <p:nvPr>
            <p:ph type="title"/>
          </p:nvPr>
        </p:nvSpPr>
        <p:spPr/>
        <p:txBody>
          <a:bodyPr/>
          <a:lstStyle/>
          <a:p>
            <a:pPr eaLnBrk="1" hangingPunct="1"/>
            <a:r>
              <a:rPr lang="en-US" altLang="en-US" sz="3600" smtClean="0"/>
              <a:t>EPC - European Patent Convention</a:t>
            </a:r>
          </a:p>
        </p:txBody>
      </p:sp>
      <p:sp>
        <p:nvSpPr>
          <p:cNvPr id="58372" name="Rectangle 3"/>
          <p:cNvSpPr>
            <a:spLocks noGrp="1" noChangeArrowheads="1"/>
          </p:cNvSpPr>
          <p:nvPr>
            <p:ph type="body" idx="1"/>
          </p:nvPr>
        </p:nvSpPr>
        <p:spPr/>
        <p:txBody>
          <a:bodyPr/>
          <a:lstStyle/>
          <a:p>
            <a:pPr eaLnBrk="1" hangingPunct="1">
              <a:lnSpc>
                <a:spcPct val="90000"/>
              </a:lnSpc>
            </a:pPr>
            <a:r>
              <a:rPr lang="en-US" altLang="en-US" sz="2800" dirty="0" smtClean="0"/>
              <a:t>The European patent system established by European Patent Convention (EPC)</a:t>
            </a:r>
          </a:p>
          <a:p>
            <a:pPr eaLnBrk="1" hangingPunct="1">
              <a:lnSpc>
                <a:spcPct val="90000"/>
              </a:lnSpc>
              <a:buFontTx/>
              <a:buNone/>
            </a:pPr>
            <a:r>
              <a:rPr lang="en-US" altLang="en-US" sz="2400" dirty="0" smtClean="0"/>
              <a:t>			http://www.epo.org/</a:t>
            </a:r>
            <a:endParaRPr lang="en-US" altLang="en-US" sz="2800" dirty="0" smtClean="0"/>
          </a:p>
          <a:p>
            <a:pPr eaLnBrk="1" hangingPunct="1">
              <a:lnSpc>
                <a:spcPct val="90000"/>
              </a:lnSpc>
              <a:buFontTx/>
              <a:buNone/>
            </a:pPr>
            <a:r>
              <a:rPr lang="en-US" altLang="en-US" sz="2400" dirty="0" smtClean="0"/>
              <a:t>			http://www.epo.org/#organ</a:t>
            </a:r>
            <a:endParaRPr lang="en-US" altLang="en-US" sz="2800" dirty="0" smtClean="0"/>
          </a:p>
          <a:p>
            <a:pPr eaLnBrk="1" hangingPunct="1">
              <a:lnSpc>
                <a:spcPct val="90000"/>
              </a:lnSpc>
            </a:pPr>
            <a:endParaRPr lang="en-US" altLang="en-US" sz="2800" dirty="0" smtClean="0"/>
          </a:p>
          <a:p>
            <a:pPr eaLnBrk="1" hangingPunct="1">
              <a:lnSpc>
                <a:spcPct val="90000"/>
              </a:lnSpc>
            </a:pPr>
            <a:r>
              <a:rPr lang="en-US" altLang="en-US" sz="2800" dirty="0" smtClean="0"/>
              <a:t>The European Patent Office (EPO) administers the EPC procedures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p>
            <a:fld id="{57E23BD4-81EA-433B-B8FA-C0C154CC61D3}" type="slidenum">
              <a:rPr lang="en-US" altLang="en-US"/>
              <a:pPr/>
              <a:t>58</a:t>
            </a:fld>
            <a:endParaRPr lang="en-US" altLang="en-US"/>
          </a:p>
        </p:txBody>
      </p:sp>
      <p:sp>
        <p:nvSpPr>
          <p:cNvPr id="59395" name="Rectangle 2"/>
          <p:cNvSpPr>
            <a:spLocks noGrp="1" noChangeArrowheads="1"/>
          </p:cNvSpPr>
          <p:nvPr>
            <p:ph type="title"/>
          </p:nvPr>
        </p:nvSpPr>
        <p:spPr>
          <a:xfrm>
            <a:off x="1524000" y="304800"/>
            <a:ext cx="7391400" cy="1219200"/>
          </a:xfrm>
        </p:spPr>
        <p:txBody>
          <a:bodyPr/>
          <a:lstStyle/>
          <a:p>
            <a:pPr eaLnBrk="1" hangingPunct="1"/>
            <a:r>
              <a:rPr lang="en-US" altLang="en-US" sz="3600" smtClean="0"/>
              <a:t>EPC - European Patent Convention</a:t>
            </a:r>
          </a:p>
        </p:txBody>
      </p:sp>
      <p:sp>
        <p:nvSpPr>
          <p:cNvPr id="59396" name="Rectangle 3"/>
          <p:cNvSpPr>
            <a:spLocks noGrp="1" noChangeArrowheads="1"/>
          </p:cNvSpPr>
          <p:nvPr>
            <p:ph type="body" idx="1"/>
          </p:nvPr>
        </p:nvSpPr>
        <p:spPr>
          <a:xfrm>
            <a:off x="1600200" y="1676400"/>
            <a:ext cx="7467600" cy="4572000"/>
          </a:xfrm>
        </p:spPr>
        <p:txBody>
          <a:bodyPr/>
          <a:lstStyle/>
          <a:p>
            <a:pPr eaLnBrk="1" hangingPunct="1">
              <a:lnSpc>
                <a:spcPct val="90000"/>
              </a:lnSpc>
              <a:spcAft>
                <a:spcPts val="600"/>
              </a:spcAft>
            </a:pPr>
            <a:r>
              <a:rPr lang="en-US" altLang="en-US" smtClean="0"/>
              <a:t>European patent gives its holder the same rights in the designated contracting states as a national patent</a:t>
            </a:r>
          </a:p>
          <a:p>
            <a:pPr eaLnBrk="1" hangingPunct="1">
              <a:lnSpc>
                <a:spcPct val="90000"/>
              </a:lnSpc>
              <a:spcAft>
                <a:spcPts val="600"/>
              </a:spcAft>
            </a:pPr>
            <a:r>
              <a:rPr lang="en-US" altLang="en-US" smtClean="0"/>
              <a:t>Valid for 20 years</a:t>
            </a:r>
          </a:p>
          <a:p>
            <a:pPr eaLnBrk="1" hangingPunct="1">
              <a:lnSpc>
                <a:spcPct val="90000"/>
              </a:lnSpc>
              <a:spcAft>
                <a:spcPts val="600"/>
              </a:spcAft>
            </a:pPr>
            <a:r>
              <a:rPr lang="en-US" altLang="en-US" smtClean="0"/>
              <a:t>Effective only in those countries in which EP proceeds to grant (translation &amp; fees)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p>
            <a:fld id="{B83AD2BC-786F-4098-AA60-D0ECD9A0C0AD}" type="slidenum">
              <a:rPr lang="en-US" altLang="en-US"/>
              <a:pPr/>
              <a:t>59</a:t>
            </a:fld>
            <a:endParaRPr lang="en-US" altLang="en-US"/>
          </a:p>
        </p:txBody>
      </p:sp>
      <p:sp>
        <p:nvSpPr>
          <p:cNvPr id="60419" name="Rectangle 2"/>
          <p:cNvSpPr>
            <a:spLocks noGrp="1" noChangeArrowheads="1"/>
          </p:cNvSpPr>
          <p:nvPr>
            <p:ph type="title"/>
          </p:nvPr>
        </p:nvSpPr>
        <p:spPr>
          <a:xfrm>
            <a:off x="1524000" y="304800"/>
            <a:ext cx="7467600" cy="1219200"/>
          </a:xfrm>
        </p:spPr>
        <p:txBody>
          <a:bodyPr/>
          <a:lstStyle/>
          <a:p>
            <a:pPr eaLnBrk="1" hangingPunct="1"/>
            <a:r>
              <a:rPr lang="en-US" altLang="en-US" sz="3600" smtClean="0"/>
              <a:t>EPC - European Patent Convention</a:t>
            </a:r>
          </a:p>
        </p:txBody>
      </p:sp>
      <p:sp>
        <p:nvSpPr>
          <p:cNvPr id="60420" name="Rectangle 3"/>
          <p:cNvSpPr>
            <a:spLocks noGrp="1" noChangeArrowheads="1"/>
          </p:cNvSpPr>
          <p:nvPr>
            <p:ph type="body" idx="1"/>
          </p:nvPr>
        </p:nvSpPr>
        <p:spPr>
          <a:xfrm>
            <a:off x="1524000" y="1371600"/>
            <a:ext cx="7391400" cy="4876800"/>
          </a:xfrm>
        </p:spPr>
        <p:txBody>
          <a:bodyPr/>
          <a:lstStyle/>
          <a:p>
            <a:pPr eaLnBrk="1" hangingPunct="1">
              <a:buFontTx/>
              <a:buNone/>
            </a:pPr>
            <a:r>
              <a:rPr lang="en-US" altLang="en-US" smtClean="0"/>
              <a:t>What are the rights granted?</a:t>
            </a:r>
          </a:p>
          <a:p>
            <a:pPr eaLnBrk="1" hangingPunct="1"/>
            <a:r>
              <a:rPr lang="en-US" altLang="en-US" smtClean="0"/>
              <a:t>European patent is a legal title granting  its holder exclusive right to make use of an invention for a limited area and time by stopping others from making, using or selling it without authorization</a:t>
            </a:r>
          </a:p>
          <a:p>
            <a:pPr eaLnBrk="1" hangingPunct="1"/>
            <a:r>
              <a:rPr lang="en-US" altLang="en-US" sz="2800" smtClean="0"/>
              <a:t>analogous to exclusion principles in US law</a:t>
            </a:r>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fld id="{5E00035D-EF0F-4150-9EC1-8BA3ECA1625E}" type="slidenum">
              <a:rPr lang="en-US" altLang="en-US"/>
              <a:pPr/>
              <a:t>6</a:t>
            </a:fld>
            <a:endParaRPr lang="en-US" altLang="en-US"/>
          </a:p>
        </p:txBody>
      </p:sp>
      <p:sp>
        <p:nvSpPr>
          <p:cNvPr id="7171" name="Rectangle 2"/>
          <p:cNvSpPr>
            <a:spLocks noGrp="1" noChangeArrowheads="1"/>
          </p:cNvSpPr>
          <p:nvPr>
            <p:ph type="title"/>
          </p:nvPr>
        </p:nvSpPr>
        <p:spPr/>
        <p:txBody>
          <a:bodyPr/>
          <a:lstStyle/>
          <a:p>
            <a:pPr eaLnBrk="1" hangingPunct="1"/>
            <a:r>
              <a:rPr lang="en-US" altLang="en-US" sz="3600" dirty="0" smtClean="0"/>
              <a:t>In what countries or treaty regions </a:t>
            </a:r>
            <a:br>
              <a:rPr lang="en-US" altLang="en-US" sz="3600" dirty="0" smtClean="0"/>
            </a:br>
            <a:r>
              <a:rPr lang="en-US" altLang="en-US" sz="3600" dirty="0" smtClean="0"/>
              <a:t>do we seek patents?</a:t>
            </a:r>
            <a:endParaRPr lang="en-US" altLang="en-US" dirty="0" smtClean="0"/>
          </a:p>
        </p:txBody>
      </p:sp>
      <p:sp>
        <p:nvSpPr>
          <p:cNvPr id="7172" name="Rectangle 3"/>
          <p:cNvSpPr>
            <a:spLocks noGrp="1" noChangeArrowheads="1"/>
          </p:cNvSpPr>
          <p:nvPr>
            <p:ph type="body" idx="1"/>
          </p:nvPr>
        </p:nvSpPr>
        <p:spPr>
          <a:xfrm>
            <a:off x="1524000" y="1447800"/>
            <a:ext cx="7391400" cy="4343400"/>
          </a:xfrm>
        </p:spPr>
        <p:txBody>
          <a:bodyPr/>
          <a:lstStyle/>
          <a:p>
            <a:pPr eaLnBrk="1" hangingPunct="1"/>
            <a:r>
              <a:rPr lang="en-US" altLang="en-US" sz="2800" smtClean="0"/>
              <a:t>Business Justification:</a:t>
            </a:r>
          </a:p>
          <a:p>
            <a:pPr lvl="1" eaLnBrk="1" hangingPunct="1"/>
            <a:r>
              <a:rPr lang="en-US" altLang="en-US" sz="2400" smtClean="0"/>
              <a:t>Actual or prospective commercial activities</a:t>
            </a:r>
          </a:p>
          <a:p>
            <a:pPr lvl="2" eaLnBrk="1" hangingPunct="1"/>
            <a:r>
              <a:rPr lang="en-US" altLang="en-US" sz="2000" smtClean="0"/>
              <a:t>Distribution, Sale or Licensing by patent owner or licensee</a:t>
            </a:r>
          </a:p>
          <a:p>
            <a:pPr lvl="2" eaLnBrk="1" hangingPunct="1"/>
            <a:r>
              <a:rPr lang="en-US" altLang="en-US" sz="2000" smtClean="0"/>
              <a:t>Manufacturing location</a:t>
            </a:r>
          </a:p>
          <a:p>
            <a:pPr lvl="2" eaLnBrk="1" hangingPunct="1"/>
            <a:r>
              <a:rPr lang="en-US" altLang="en-US" sz="2000" smtClean="0"/>
              <a:t>Competitor location</a:t>
            </a:r>
          </a:p>
          <a:p>
            <a:pPr eaLnBrk="1" hangingPunct="1"/>
            <a:r>
              <a:rPr lang="en-US" altLang="en-US" sz="2800" smtClean="0"/>
              <a:t>Where it is practical and affordable to do so.</a:t>
            </a:r>
          </a:p>
          <a:p>
            <a:pPr eaLnBrk="1" hangingPunct="1"/>
            <a:r>
              <a:rPr lang="en-US" altLang="en-US" sz="2400" smtClean="0"/>
              <a:t>Can afford costs: foreign atty. services &amp; govt. fees for filing, prosecution, annuities, grant fees, &amp;  translations to/from other languages</a:t>
            </a:r>
            <a:r>
              <a:rPr lang="en-US" altLang="en-US" sz="2800" smtClean="0"/>
              <a:t>.  </a:t>
            </a:r>
          </a:p>
          <a:p>
            <a:pPr eaLnBrk="1" hangingPunct="1">
              <a:buFontTx/>
              <a:buNone/>
            </a:pPr>
            <a:endParaRPr lang="en-US" alt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p>
            <a:fld id="{EFD268A2-F8CE-4880-B8A2-D293C3508F7D}" type="slidenum">
              <a:rPr lang="en-US" altLang="en-US"/>
              <a:pPr/>
              <a:t>60</a:t>
            </a:fld>
            <a:endParaRPr lang="en-US" altLang="en-US"/>
          </a:p>
        </p:txBody>
      </p:sp>
      <p:sp>
        <p:nvSpPr>
          <p:cNvPr id="61443" name="Rectangle 2"/>
          <p:cNvSpPr>
            <a:spLocks noGrp="1" noChangeArrowheads="1"/>
          </p:cNvSpPr>
          <p:nvPr>
            <p:ph type="title"/>
          </p:nvPr>
        </p:nvSpPr>
        <p:spPr/>
        <p:txBody>
          <a:bodyPr/>
          <a:lstStyle/>
          <a:p>
            <a:pPr eaLnBrk="1" hangingPunct="1"/>
            <a:r>
              <a:rPr lang="en-US" altLang="en-US" sz="3600" smtClean="0"/>
              <a:t>EPC - European Patent Convention</a:t>
            </a:r>
          </a:p>
        </p:txBody>
      </p:sp>
      <p:sp>
        <p:nvSpPr>
          <p:cNvPr id="61444" name="Rectangle 3"/>
          <p:cNvSpPr>
            <a:spLocks noGrp="1" noChangeArrowheads="1"/>
          </p:cNvSpPr>
          <p:nvPr>
            <p:ph type="body" idx="1"/>
          </p:nvPr>
        </p:nvSpPr>
        <p:spPr/>
        <p:txBody>
          <a:bodyPr/>
          <a:lstStyle/>
          <a:p>
            <a:pPr eaLnBrk="1" hangingPunct="1"/>
            <a:r>
              <a:rPr lang="en-US" altLang="en-US" sz="2800" smtClean="0"/>
              <a:t>Patentability requirements under the EPC not substantially different from US</a:t>
            </a:r>
          </a:p>
          <a:p>
            <a:pPr eaLnBrk="1" hangingPunct="1"/>
            <a:r>
              <a:rPr lang="en-US" altLang="en-US" sz="2800" smtClean="0"/>
              <a:t>(1) Industrial Applicability </a:t>
            </a:r>
          </a:p>
          <a:p>
            <a:pPr eaLnBrk="1" hangingPunct="1"/>
            <a:r>
              <a:rPr lang="en-US" altLang="en-US" sz="2800" smtClean="0"/>
              <a:t>(2) Novelty (an invention considered new if it does not form part of the state of the art), and </a:t>
            </a:r>
          </a:p>
          <a:p>
            <a:pPr eaLnBrk="1" hangingPunct="1"/>
            <a:r>
              <a:rPr lang="en-US" altLang="en-US" sz="2800" smtClean="0"/>
              <a:t>(3) Inventive Step  (not obvious to a skilled person having regard to the state of the art; like non-obviousness in US)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p>
            <a:fld id="{2BE7233F-3C8C-4FAF-92C0-E3AFFB637D0D}" type="slidenum">
              <a:rPr lang="en-US" altLang="en-US"/>
              <a:pPr/>
              <a:t>61</a:t>
            </a:fld>
            <a:endParaRPr lang="en-US" altLang="en-US"/>
          </a:p>
        </p:txBody>
      </p:sp>
      <p:sp>
        <p:nvSpPr>
          <p:cNvPr id="62467" name="Rectangle 2"/>
          <p:cNvSpPr>
            <a:spLocks noGrp="1" noChangeArrowheads="1"/>
          </p:cNvSpPr>
          <p:nvPr>
            <p:ph type="title"/>
          </p:nvPr>
        </p:nvSpPr>
        <p:spPr/>
        <p:txBody>
          <a:bodyPr/>
          <a:lstStyle/>
          <a:p>
            <a:pPr eaLnBrk="1" hangingPunct="1"/>
            <a:r>
              <a:rPr lang="en-US" altLang="en-US" sz="3600" smtClean="0"/>
              <a:t>EPC - European Patent Convention</a:t>
            </a:r>
          </a:p>
        </p:txBody>
      </p:sp>
      <p:sp>
        <p:nvSpPr>
          <p:cNvPr id="62468" name="Rectangle 3"/>
          <p:cNvSpPr>
            <a:spLocks noGrp="1" noChangeArrowheads="1"/>
          </p:cNvSpPr>
          <p:nvPr>
            <p:ph type="body" idx="1"/>
          </p:nvPr>
        </p:nvSpPr>
        <p:spPr/>
        <p:txBody>
          <a:bodyPr/>
          <a:lstStyle/>
          <a:p>
            <a:pPr eaLnBrk="1" hangingPunct="1"/>
            <a:r>
              <a:rPr lang="en-US" altLang="en-US" smtClean="0"/>
              <a:t>European patent grant procedure takes on average just over four years for a patent to be granted.  </a:t>
            </a:r>
          </a:p>
          <a:p>
            <a:pPr eaLnBrk="1" hangingPunct="1">
              <a:buFontTx/>
              <a:buNone/>
            </a:pPr>
            <a:endParaRPr lang="en-US" altLang="en-US" smtClean="0"/>
          </a:p>
          <a:p>
            <a:pPr eaLnBrk="1" hangingPunct="1"/>
            <a:r>
              <a:rPr lang="en-US" altLang="en-US" smtClean="0"/>
              <a:t>EPC patent grant procedure lays down time limits to facilitate communication between applicants and the Office.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p>
            <a:fld id="{48DBE6F3-E905-49CF-948C-8E0706A32385}" type="slidenum">
              <a:rPr lang="en-US" altLang="en-US"/>
              <a:pPr/>
              <a:t>62</a:t>
            </a:fld>
            <a:endParaRPr lang="en-US" altLang="en-US"/>
          </a:p>
        </p:txBody>
      </p:sp>
      <p:sp>
        <p:nvSpPr>
          <p:cNvPr id="63491" name="Rectangle 2"/>
          <p:cNvSpPr>
            <a:spLocks noGrp="1" noChangeArrowheads="1"/>
          </p:cNvSpPr>
          <p:nvPr>
            <p:ph type="title"/>
          </p:nvPr>
        </p:nvSpPr>
        <p:spPr/>
        <p:txBody>
          <a:bodyPr/>
          <a:lstStyle/>
          <a:p>
            <a:pPr eaLnBrk="1" hangingPunct="1"/>
            <a:r>
              <a:rPr lang="en-US" altLang="en-US" sz="4000" smtClean="0"/>
              <a:t>EPC - method of initiating</a:t>
            </a:r>
          </a:p>
        </p:txBody>
      </p:sp>
      <p:sp>
        <p:nvSpPr>
          <p:cNvPr id="63492" name="Rectangle 3"/>
          <p:cNvSpPr>
            <a:spLocks noGrp="1" noChangeArrowheads="1"/>
          </p:cNvSpPr>
          <p:nvPr>
            <p:ph type="body" idx="1"/>
          </p:nvPr>
        </p:nvSpPr>
        <p:spPr/>
        <p:txBody>
          <a:bodyPr/>
          <a:lstStyle/>
          <a:p>
            <a:pPr eaLnBrk="1" hangingPunct="1">
              <a:lnSpc>
                <a:spcPct val="90000"/>
              </a:lnSpc>
              <a:buFontTx/>
              <a:buNone/>
            </a:pPr>
            <a:r>
              <a:rPr lang="en-US" altLang="en-US" sz="3600" i="1" smtClean="0"/>
              <a:t>How?</a:t>
            </a:r>
            <a:endParaRPr lang="en-US" altLang="en-US" smtClean="0"/>
          </a:p>
          <a:p>
            <a:pPr eaLnBrk="1" hangingPunct="1">
              <a:lnSpc>
                <a:spcPct val="90000"/>
              </a:lnSpc>
            </a:pPr>
            <a:r>
              <a:rPr lang="en-US" altLang="en-US" smtClean="0"/>
              <a:t>PCT application can  be used to designate EPC when filing PCT.  Recommended to do so.  </a:t>
            </a:r>
          </a:p>
          <a:p>
            <a:pPr eaLnBrk="1" hangingPunct="1">
              <a:lnSpc>
                <a:spcPct val="90000"/>
              </a:lnSpc>
            </a:pPr>
            <a:r>
              <a:rPr lang="en-US" altLang="en-US" smtClean="0"/>
              <a:t>EPC alternative is to file EPC as a regional filing based on pending US patent application under Paris Convention within 1 year from priority date.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p>
            <a:fld id="{4BC369DA-FD9F-4A72-8A00-6284BE1A62D3}" type="slidenum">
              <a:rPr lang="en-US" altLang="en-US"/>
              <a:pPr/>
              <a:t>63</a:t>
            </a:fld>
            <a:endParaRPr lang="en-US" altLang="en-US"/>
          </a:p>
        </p:txBody>
      </p:sp>
      <p:sp>
        <p:nvSpPr>
          <p:cNvPr id="64515" name="Rectangle 2"/>
          <p:cNvSpPr>
            <a:spLocks noGrp="1" noChangeArrowheads="1"/>
          </p:cNvSpPr>
          <p:nvPr>
            <p:ph type="title"/>
          </p:nvPr>
        </p:nvSpPr>
        <p:spPr/>
        <p:txBody>
          <a:bodyPr/>
          <a:lstStyle/>
          <a:p>
            <a:pPr eaLnBrk="1" hangingPunct="1"/>
            <a:r>
              <a:rPr lang="en-US" altLang="en-US" sz="4000" dirty="0" smtClean="0"/>
              <a:t>EPC – or National Filings?</a:t>
            </a:r>
          </a:p>
        </p:txBody>
      </p:sp>
      <p:sp>
        <p:nvSpPr>
          <p:cNvPr id="64516" name="Rectangle 3"/>
          <p:cNvSpPr>
            <a:spLocks noGrp="1" noChangeArrowheads="1"/>
          </p:cNvSpPr>
          <p:nvPr>
            <p:ph type="body" idx="1"/>
          </p:nvPr>
        </p:nvSpPr>
        <p:spPr/>
        <p:txBody>
          <a:bodyPr/>
          <a:lstStyle/>
          <a:p>
            <a:pPr eaLnBrk="1" hangingPunct="1">
              <a:lnSpc>
                <a:spcPct val="90000"/>
              </a:lnSpc>
              <a:buFontTx/>
              <a:buNone/>
            </a:pPr>
            <a:r>
              <a:rPr lang="en-US" altLang="en-US" sz="2800" i="1" dirty="0" smtClean="0"/>
              <a:t>What are trade-offs?</a:t>
            </a:r>
            <a:endParaRPr lang="en-US" altLang="en-US" sz="2800" dirty="0" smtClean="0"/>
          </a:p>
          <a:p>
            <a:pPr eaLnBrk="1" hangingPunct="1">
              <a:lnSpc>
                <a:spcPct val="90000"/>
              </a:lnSpc>
            </a:pPr>
            <a:r>
              <a:rPr lang="en-US" altLang="en-US" sz="2800" dirty="0" smtClean="0"/>
              <a:t>High costs of EPC procedure including translations and annuities.</a:t>
            </a:r>
          </a:p>
          <a:p>
            <a:pPr eaLnBrk="1" hangingPunct="1">
              <a:lnSpc>
                <a:spcPct val="90000"/>
              </a:lnSpc>
            </a:pPr>
            <a:r>
              <a:rPr lang="en-US" altLang="en-US" sz="2800" dirty="0" smtClean="0"/>
              <a:t>EPC from filing to grant:  4+ yr. average</a:t>
            </a:r>
          </a:p>
          <a:p>
            <a:pPr eaLnBrk="1" hangingPunct="1">
              <a:lnSpc>
                <a:spcPct val="90000"/>
              </a:lnSpc>
            </a:pPr>
            <a:r>
              <a:rPr lang="en-US" altLang="en-US" sz="2800" dirty="0" smtClean="0"/>
              <a:t>Where only protection desired in limited number of European states (e.g., Germany, UK, Netherlands), will be more cost-effective to file nationally. BUT:  France and Italy have no national patent applications apart from EPC.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p:spPr>
        <p:txBody>
          <a:bodyPr/>
          <a:lstStyle/>
          <a:p>
            <a:fld id="{449D996A-0093-4956-85E8-B0892DEA7A66}" type="slidenum">
              <a:rPr lang="en-US" altLang="en-US"/>
              <a:pPr/>
              <a:t>64</a:t>
            </a:fld>
            <a:endParaRPr lang="en-US" altLang="en-US"/>
          </a:p>
        </p:txBody>
      </p:sp>
      <p:sp>
        <p:nvSpPr>
          <p:cNvPr id="65539" name="Rectangle 2"/>
          <p:cNvSpPr>
            <a:spLocks noGrp="1" noChangeArrowheads="1"/>
          </p:cNvSpPr>
          <p:nvPr>
            <p:ph type="title"/>
          </p:nvPr>
        </p:nvSpPr>
        <p:spPr/>
        <p:txBody>
          <a:bodyPr/>
          <a:lstStyle/>
          <a:p>
            <a:pPr eaLnBrk="1" hangingPunct="1"/>
            <a:r>
              <a:rPr lang="en-US" altLang="en-US" sz="4000" dirty="0" smtClean="0"/>
              <a:t>EPC – Patentability Exceptions</a:t>
            </a:r>
          </a:p>
        </p:txBody>
      </p:sp>
      <p:sp>
        <p:nvSpPr>
          <p:cNvPr id="65540" name="Rectangle 3"/>
          <p:cNvSpPr>
            <a:spLocks noGrp="1" noChangeArrowheads="1"/>
          </p:cNvSpPr>
          <p:nvPr>
            <p:ph type="body" idx="1"/>
          </p:nvPr>
        </p:nvSpPr>
        <p:spPr/>
        <p:txBody>
          <a:bodyPr/>
          <a:lstStyle/>
          <a:p>
            <a:pPr eaLnBrk="1" hangingPunct="1">
              <a:buFontTx/>
              <a:buNone/>
            </a:pPr>
            <a:r>
              <a:rPr lang="en-US" altLang="en-US" sz="2600" dirty="0" smtClean="0"/>
              <a:t>	BUSINESS METHODS &amp; COMPUTER PROGRAMS (as such)  NOT PATENTABLE</a:t>
            </a:r>
          </a:p>
          <a:p>
            <a:pPr eaLnBrk="1" hangingPunct="1"/>
            <a:r>
              <a:rPr lang="en-US" altLang="en-US" sz="2800" dirty="0" smtClean="0"/>
              <a:t>EPC Article 52(2)(c):  --schemes, rules and methods to perform mental acts, playing games or doing business, and programs for computers, are not regarded as inventions for which European Patents can be granted.</a:t>
            </a:r>
          </a:p>
          <a:p>
            <a:pPr eaLnBrk="1" hangingPunct="1"/>
            <a:r>
              <a:rPr lang="en-US" altLang="en-US" sz="2800" i="1" dirty="0" smtClean="0"/>
              <a:t>Even so, a</a:t>
            </a:r>
            <a:r>
              <a:rPr lang="en-US" altLang="en-US" sz="2600" i="1" dirty="0" smtClean="0"/>
              <a:t>pplication can be filed in EPO</a:t>
            </a:r>
            <a:endParaRPr lang="en-US" altLang="en-US" sz="2600" dirty="0" smtClean="0"/>
          </a:p>
          <a:p>
            <a:pPr eaLnBrk="1" hangingPunct="1"/>
            <a:endParaRPr lang="en-US" altLang="en-US" sz="28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p:spPr>
        <p:txBody>
          <a:bodyPr/>
          <a:lstStyle/>
          <a:p>
            <a:fld id="{BFFD2559-2D70-41A6-B111-30E5D5AB0D94}" type="slidenum">
              <a:rPr lang="en-US" altLang="en-US"/>
              <a:pPr/>
              <a:t>65</a:t>
            </a:fld>
            <a:endParaRPr lang="en-US" altLang="en-US"/>
          </a:p>
        </p:txBody>
      </p:sp>
      <p:sp>
        <p:nvSpPr>
          <p:cNvPr id="66563" name="Rectangle 2"/>
          <p:cNvSpPr>
            <a:spLocks noGrp="1" noChangeArrowheads="1"/>
          </p:cNvSpPr>
          <p:nvPr>
            <p:ph type="title"/>
          </p:nvPr>
        </p:nvSpPr>
        <p:spPr/>
        <p:txBody>
          <a:bodyPr/>
          <a:lstStyle/>
          <a:p>
            <a:pPr eaLnBrk="1" hangingPunct="1"/>
            <a:r>
              <a:rPr lang="en-US" altLang="en-US" sz="4000" dirty="0" smtClean="0"/>
              <a:t>EPC – Patentability Exceptions</a:t>
            </a:r>
            <a:endParaRPr lang="en-US" altLang="en-US" dirty="0" smtClean="0"/>
          </a:p>
        </p:txBody>
      </p:sp>
      <p:sp>
        <p:nvSpPr>
          <p:cNvPr id="66564" name="Rectangle 3"/>
          <p:cNvSpPr>
            <a:spLocks noGrp="1" noChangeArrowheads="1"/>
          </p:cNvSpPr>
          <p:nvPr>
            <p:ph type="body" idx="1"/>
          </p:nvPr>
        </p:nvSpPr>
        <p:spPr/>
        <p:txBody>
          <a:bodyPr/>
          <a:lstStyle/>
          <a:p>
            <a:pPr eaLnBrk="1" hangingPunct="1">
              <a:lnSpc>
                <a:spcPct val="80000"/>
              </a:lnSpc>
              <a:buFontTx/>
              <a:buNone/>
            </a:pPr>
            <a:r>
              <a:rPr lang="en-US" altLang="en-US" i="1" dirty="0" smtClean="0"/>
              <a:t>So, how are these exceptions handled?</a:t>
            </a:r>
            <a:r>
              <a:rPr lang="en-US" altLang="en-US" sz="3000" dirty="0" smtClean="0"/>
              <a:t> </a:t>
            </a:r>
          </a:p>
          <a:p>
            <a:pPr eaLnBrk="1" hangingPunct="1">
              <a:lnSpc>
                <a:spcPct val="80000"/>
              </a:lnSpc>
            </a:pPr>
            <a:r>
              <a:rPr lang="en-US" altLang="en-US" sz="3000" dirty="0" smtClean="0"/>
              <a:t>EPO over last few years carries out limited processing of </a:t>
            </a:r>
            <a:r>
              <a:rPr lang="en-US" altLang="en-US" sz="3000" dirty="0" err="1" smtClean="0"/>
              <a:t>appls</a:t>
            </a:r>
            <a:r>
              <a:rPr lang="en-US" altLang="en-US" sz="3000" dirty="0" smtClean="0"/>
              <a:t>. for business methods, pending clarification of law</a:t>
            </a:r>
          </a:p>
          <a:p>
            <a:pPr eaLnBrk="1" hangingPunct="1">
              <a:lnSpc>
                <a:spcPct val="80000"/>
              </a:lnSpc>
            </a:pPr>
            <a:r>
              <a:rPr lang="en-US" altLang="en-US" sz="3000" dirty="0" smtClean="0"/>
              <a:t>Applications for bus. methods. (&amp; computer programs) are not searched</a:t>
            </a:r>
          </a:p>
          <a:p>
            <a:pPr eaLnBrk="1" hangingPunct="1">
              <a:lnSpc>
                <a:spcPct val="80000"/>
              </a:lnSpc>
            </a:pPr>
            <a:r>
              <a:rPr lang="en-US" altLang="en-US" sz="3000" dirty="0" smtClean="0"/>
              <a:t>Law may be changed or interpreted more favorably to applicants</a:t>
            </a:r>
            <a:endParaRPr lang="en-US" altLang="en-US" dirty="0" smtClean="0"/>
          </a:p>
          <a:p>
            <a:pPr eaLnBrk="1" hangingPunct="1">
              <a:lnSpc>
                <a:spcPct val="80000"/>
              </a:lnSpc>
            </a:pPr>
            <a:r>
              <a:rPr lang="en-US" altLang="en-US" dirty="0" smtClean="0"/>
              <a:t>some EPC applications in limbo, awaiting clarification of law</a:t>
            </a:r>
            <a:endParaRPr lang="en-US" altLang="en-US"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p>
            <a:fld id="{90B7FAFD-A276-44BA-A004-13049D246D96}" type="slidenum">
              <a:rPr lang="en-US" altLang="en-US"/>
              <a:pPr/>
              <a:t>66</a:t>
            </a:fld>
            <a:endParaRPr lang="en-US" altLang="en-US"/>
          </a:p>
        </p:txBody>
      </p:sp>
      <p:sp>
        <p:nvSpPr>
          <p:cNvPr id="67587" name="Rectangle 2"/>
          <p:cNvSpPr>
            <a:spLocks noGrp="1" noChangeArrowheads="1"/>
          </p:cNvSpPr>
          <p:nvPr>
            <p:ph type="title"/>
          </p:nvPr>
        </p:nvSpPr>
        <p:spPr/>
        <p:txBody>
          <a:bodyPr/>
          <a:lstStyle/>
          <a:p>
            <a:pPr eaLnBrk="1" hangingPunct="1"/>
            <a:r>
              <a:rPr lang="en-US" altLang="en-US" sz="4000" dirty="0" smtClean="0"/>
              <a:t>EPC – Patentability Exceptions</a:t>
            </a:r>
            <a:endParaRPr lang="en-US" altLang="en-US" dirty="0" smtClean="0"/>
          </a:p>
        </p:txBody>
      </p:sp>
      <p:sp>
        <p:nvSpPr>
          <p:cNvPr id="67588" name="Rectangle 3"/>
          <p:cNvSpPr>
            <a:spLocks noGrp="1" noChangeArrowheads="1"/>
          </p:cNvSpPr>
          <p:nvPr>
            <p:ph type="body" idx="1"/>
          </p:nvPr>
        </p:nvSpPr>
        <p:spPr/>
        <p:txBody>
          <a:bodyPr/>
          <a:lstStyle/>
          <a:p>
            <a:pPr eaLnBrk="1" hangingPunct="1">
              <a:lnSpc>
                <a:spcPct val="90000"/>
              </a:lnSpc>
              <a:buFontTx/>
              <a:buNone/>
            </a:pPr>
            <a:r>
              <a:rPr lang="en-US" altLang="en-US" i="1" smtClean="0"/>
              <a:t>Work-around for these exceptions?</a:t>
            </a:r>
            <a:r>
              <a:rPr lang="en-US" altLang="en-US" sz="3000" smtClean="0"/>
              <a:t> </a:t>
            </a:r>
          </a:p>
          <a:p>
            <a:pPr eaLnBrk="1" hangingPunct="1">
              <a:lnSpc>
                <a:spcPct val="90000"/>
              </a:lnSpc>
            </a:pPr>
            <a:r>
              <a:rPr lang="en-US" altLang="en-US" smtClean="0"/>
              <a:t>If a business method uses a certain hardware or system, industrial nature of hardware/system overrides “business method” use if hardware/system itself novel</a:t>
            </a:r>
          </a:p>
          <a:p>
            <a:pPr eaLnBrk="1" hangingPunct="1">
              <a:lnSpc>
                <a:spcPct val="90000"/>
              </a:lnSpc>
            </a:pPr>
            <a:r>
              <a:rPr lang="en-US" altLang="en-US" i="1" smtClean="0"/>
              <a:t>Example</a:t>
            </a:r>
            <a:r>
              <a:rPr lang="en-US" altLang="en-US" smtClean="0"/>
              <a:t>:  Computerized hand-held device uses software but device itself is specially configured in novel way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p>
            <a:fld id="{E46DFE3B-F6C8-4BE9-BEC4-1983907A083E}" type="slidenum">
              <a:rPr lang="en-US" altLang="en-US"/>
              <a:pPr/>
              <a:t>67</a:t>
            </a:fld>
            <a:endParaRPr lang="en-US" altLang="en-US"/>
          </a:p>
        </p:txBody>
      </p:sp>
      <p:sp>
        <p:nvSpPr>
          <p:cNvPr id="68611" name="Rectangle 2"/>
          <p:cNvSpPr>
            <a:spLocks noGrp="1" noChangeArrowheads="1"/>
          </p:cNvSpPr>
          <p:nvPr>
            <p:ph type="title"/>
          </p:nvPr>
        </p:nvSpPr>
        <p:spPr/>
        <p:txBody>
          <a:bodyPr/>
          <a:lstStyle/>
          <a:p>
            <a:pPr eaLnBrk="1" hangingPunct="1"/>
            <a:r>
              <a:rPr lang="en-US" altLang="en-US" sz="4000" dirty="0" smtClean="0"/>
              <a:t>EPC – Patentability Exceptions</a:t>
            </a:r>
          </a:p>
        </p:txBody>
      </p:sp>
      <p:sp>
        <p:nvSpPr>
          <p:cNvPr id="68612" name="Rectangle 3"/>
          <p:cNvSpPr>
            <a:spLocks noGrp="1" noChangeArrowheads="1"/>
          </p:cNvSpPr>
          <p:nvPr>
            <p:ph type="body" idx="1"/>
          </p:nvPr>
        </p:nvSpPr>
        <p:spPr/>
        <p:txBody>
          <a:bodyPr/>
          <a:lstStyle/>
          <a:p>
            <a:pPr eaLnBrk="1" hangingPunct="1">
              <a:lnSpc>
                <a:spcPct val="90000"/>
              </a:lnSpc>
              <a:buFontTx/>
              <a:buNone/>
            </a:pPr>
            <a:r>
              <a:rPr lang="en-US" altLang="en-US" i="1" smtClean="0"/>
              <a:t>Still more . . . </a:t>
            </a:r>
            <a:endParaRPr lang="en-US" altLang="en-US" smtClean="0"/>
          </a:p>
          <a:p>
            <a:pPr eaLnBrk="1" hangingPunct="1">
              <a:lnSpc>
                <a:spcPct val="90000"/>
              </a:lnSpc>
            </a:pPr>
            <a:r>
              <a:rPr lang="en-US" altLang="en-US" smtClean="0"/>
              <a:t>Methods for treatment of the human or animal body and</a:t>
            </a:r>
          </a:p>
          <a:p>
            <a:pPr eaLnBrk="1" hangingPunct="1">
              <a:lnSpc>
                <a:spcPct val="90000"/>
              </a:lnSpc>
            </a:pPr>
            <a:r>
              <a:rPr lang="en-US" altLang="en-US" smtClean="0"/>
              <a:t>Diagnostic methods on humans or animals </a:t>
            </a:r>
          </a:p>
          <a:p>
            <a:pPr eaLnBrk="1" hangingPunct="1">
              <a:lnSpc>
                <a:spcPct val="90000"/>
              </a:lnSpc>
            </a:pPr>
            <a:r>
              <a:rPr lang="en-US" altLang="en-US" smtClean="0"/>
              <a:t>Expressly excluded by EPC Art. 52(4) although Art. 52(1) enables protection to all inventions having industrial application </a:t>
            </a:r>
            <a:r>
              <a:rPr lang="en-US" altLang="en-US" b="1" smtClean="0"/>
              <a:t>(81 countries exclude)</a:t>
            </a:r>
            <a:endParaRPr lang="en-US" alt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Other EPC Considerations</a:t>
            </a:r>
          </a:p>
        </p:txBody>
      </p:sp>
      <p:sp>
        <p:nvSpPr>
          <p:cNvPr id="69635" name="Content Placeholder 2"/>
          <p:cNvSpPr>
            <a:spLocks noGrp="1"/>
          </p:cNvSpPr>
          <p:nvPr>
            <p:ph idx="1"/>
          </p:nvPr>
        </p:nvSpPr>
        <p:spPr>
          <a:xfrm>
            <a:off x="1524000" y="1371600"/>
            <a:ext cx="7391400" cy="4343400"/>
          </a:xfrm>
        </p:spPr>
        <p:txBody>
          <a:bodyPr/>
          <a:lstStyle/>
          <a:p>
            <a:pPr>
              <a:buFontTx/>
              <a:buNone/>
            </a:pPr>
            <a:r>
              <a:rPr lang="en-US" altLang="en-US" sz="2600" dirty="0" smtClean="0"/>
              <a:t>Extra fee for:</a:t>
            </a:r>
          </a:p>
          <a:p>
            <a:r>
              <a:rPr lang="en-US" altLang="en-US" sz="2600" dirty="0" smtClean="0"/>
              <a:t>Every page of the application over 35</a:t>
            </a:r>
          </a:p>
          <a:p>
            <a:pPr lvl="1"/>
            <a:r>
              <a:rPr lang="en-US" altLang="en-US" sz="2200" dirty="0" smtClean="0"/>
              <a:t>15€ (Euro)each</a:t>
            </a:r>
          </a:p>
          <a:p>
            <a:r>
              <a:rPr lang="en-US" altLang="en-US" sz="2600" dirty="0" smtClean="0"/>
              <a:t>Every claim over 15</a:t>
            </a:r>
          </a:p>
          <a:p>
            <a:pPr lvl="1"/>
            <a:r>
              <a:rPr lang="en-US" altLang="en-US" sz="2600" dirty="0" smtClean="0"/>
              <a:t>Claims 16-50 cost 235</a:t>
            </a:r>
            <a:r>
              <a:rPr lang="en-US" altLang="en-US" sz="2400" dirty="0" smtClean="0"/>
              <a:t>€</a:t>
            </a:r>
            <a:r>
              <a:rPr lang="en-US" altLang="en-US" sz="2600" dirty="0" smtClean="0"/>
              <a:t> each</a:t>
            </a:r>
          </a:p>
          <a:p>
            <a:pPr lvl="1"/>
            <a:r>
              <a:rPr lang="en-US" altLang="en-US" sz="2600" dirty="0" smtClean="0"/>
              <a:t>Claims 51 and above cost 585</a:t>
            </a:r>
            <a:r>
              <a:rPr lang="en-US" altLang="en-US" sz="2400" dirty="0" smtClean="0"/>
              <a:t>€</a:t>
            </a:r>
            <a:r>
              <a:rPr lang="en-US" altLang="en-US" sz="2600" dirty="0" smtClean="0"/>
              <a:t> each</a:t>
            </a:r>
          </a:p>
          <a:p>
            <a:pPr lvl="1"/>
            <a:r>
              <a:rPr lang="en-US" altLang="en-US" sz="2600" dirty="0" smtClean="0"/>
              <a:t>But aggressive multiple dependent claims and signal claims are allowed</a:t>
            </a:r>
          </a:p>
          <a:p>
            <a:r>
              <a:rPr lang="en-US" altLang="en-US" sz="2600" dirty="0" smtClean="0"/>
              <a:t>http://www.epo.org/applying/forms-fees/fees.html</a:t>
            </a:r>
          </a:p>
          <a:p>
            <a:endParaRPr lang="en-US" altLang="en-US" sz="2600" dirty="0" smtClean="0"/>
          </a:p>
        </p:txBody>
      </p:sp>
      <p:sp>
        <p:nvSpPr>
          <p:cNvPr id="69636" name="Slide Number Placeholder 3"/>
          <p:cNvSpPr>
            <a:spLocks noGrp="1"/>
          </p:cNvSpPr>
          <p:nvPr>
            <p:ph type="sldNum" sz="quarter" idx="11"/>
          </p:nvPr>
        </p:nvSpPr>
        <p:spPr>
          <a:noFill/>
        </p:spPr>
        <p:txBody>
          <a:bodyPr/>
          <a:lstStyle/>
          <a:p>
            <a:fld id="{ED7F8919-10BE-4E76-ADE8-3FBA1FFF9E19}" type="slidenum">
              <a:rPr lang="en-US" altLang="en-US"/>
              <a:pPr/>
              <a:t>68</a:t>
            </a:fld>
            <a:endParaRPr lang="en-US"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Other EPC Considerations</a:t>
            </a:r>
          </a:p>
        </p:txBody>
      </p:sp>
      <p:sp>
        <p:nvSpPr>
          <p:cNvPr id="70659" name="Content Placeholder 2"/>
          <p:cNvSpPr>
            <a:spLocks noGrp="1"/>
          </p:cNvSpPr>
          <p:nvPr>
            <p:ph idx="1"/>
          </p:nvPr>
        </p:nvSpPr>
        <p:spPr>
          <a:xfrm>
            <a:off x="1524000" y="1524000"/>
            <a:ext cx="7391400" cy="4495800"/>
          </a:xfrm>
        </p:spPr>
        <p:txBody>
          <a:bodyPr/>
          <a:lstStyle/>
          <a:p>
            <a:r>
              <a:rPr lang="en-US" altLang="en-US" sz="2600" dirty="0" smtClean="0"/>
              <a:t>No doctrine of equivalents</a:t>
            </a:r>
          </a:p>
          <a:p>
            <a:r>
              <a:rPr lang="en-US" altLang="en-US" sz="2600" dirty="0" smtClean="0"/>
              <a:t>No explicit duty of disclosure</a:t>
            </a:r>
          </a:p>
          <a:p>
            <a:r>
              <a:rPr lang="en-US" altLang="en-US" sz="2600" dirty="0" smtClean="0"/>
              <a:t>No incorporation by reference</a:t>
            </a:r>
          </a:p>
          <a:p>
            <a:r>
              <a:rPr lang="en-US" altLang="en-US" sz="2600" dirty="0" smtClean="0"/>
              <a:t>Claims are interpreted fairly literally</a:t>
            </a:r>
          </a:p>
          <a:p>
            <a:r>
              <a:rPr lang="en-US" altLang="en-US" sz="2600" dirty="0" smtClean="0"/>
              <a:t>Limitations on the timing of filing divisional applications</a:t>
            </a:r>
          </a:p>
          <a:p>
            <a:r>
              <a:rPr lang="en-US" altLang="en-US" sz="2600" dirty="0" smtClean="0"/>
              <a:t>Claim amendments must have literal support in the specification</a:t>
            </a:r>
          </a:p>
          <a:p>
            <a:r>
              <a:rPr lang="en-US" altLang="en-US" sz="2600" dirty="0" smtClean="0"/>
              <a:t>Software claim must include feature that is technical and innovative</a:t>
            </a:r>
          </a:p>
          <a:p>
            <a:endParaRPr lang="en-US" altLang="en-US" sz="2600" dirty="0" smtClean="0"/>
          </a:p>
        </p:txBody>
      </p:sp>
      <p:sp>
        <p:nvSpPr>
          <p:cNvPr id="70660" name="Slide Number Placeholder 3"/>
          <p:cNvSpPr>
            <a:spLocks noGrp="1"/>
          </p:cNvSpPr>
          <p:nvPr>
            <p:ph type="sldNum" sz="quarter" idx="11"/>
          </p:nvPr>
        </p:nvSpPr>
        <p:spPr>
          <a:noFill/>
        </p:spPr>
        <p:txBody>
          <a:bodyPr/>
          <a:lstStyle/>
          <a:p>
            <a:fld id="{7772B3B8-ACBA-4086-BB9B-A793E5681057}" type="slidenum">
              <a:rPr lang="en-US" altLang="en-US"/>
              <a:pPr/>
              <a:t>69</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p>
            <a:fld id="{D955DF52-765D-4EC2-B552-8CCD5A67903F}" type="slidenum">
              <a:rPr lang="en-US" altLang="en-US"/>
              <a:pPr/>
              <a:t>7</a:t>
            </a:fld>
            <a:endParaRPr lang="en-US" altLang="en-US"/>
          </a:p>
        </p:txBody>
      </p:sp>
      <p:sp>
        <p:nvSpPr>
          <p:cNvPr id="8195" name="Rectangle 2"/>
          <p:cNvSpPr>
            <a:spLocks noGrp="1" noChangeArrowheads="1"/>
          </p:cNvSpPr>
          <p:nvPr>
            <p:ph type="title"/>
          </p:nvPr>
        </p:nvSpPr>
        <p:spPr/>
        <p:txBody>
          <a:bodyPr/>
          <a:lstStyle/>
          <a:p>
            <a:pPr eaLnBrk="1" hangingPunct="1"/>
            <a:r>
              <a:rPr lang="en-US" altLang="en-US" sz="4000" smtClean="0"/>
              <a:t>“Uncle Sam” may I?</a:t>
            </a:r>
            <a:endParaRPr lang="en-US" altLang="en-US" smtClean="0"/>
          </a:p>
        </p:txBody>
      </p:sp>
      <p:sp>
        <p:nvSpPr>
          <p:cNvPr id="1692675" name="Rectangle 3"/>
          <p:cNvSpPr>
            <a:spLocks noGrp="1" noChangeArrowheads="1"/>
          </p:cNvSpPr>
          <p:nvPr>
            <p:ph type="body" idx="1"/>
          </p:nvPr>
        </p:nvSpPr>
        <p:spPr/>
        <p:txBody>
          <a:bodyPr/>
          <a:lstStyle/>
          <a:p>
            <a:pPr eaLnBrk="1" hangingPunct="1">
              <a:lnSpc>
                <a:spcPct val="90000"/>
              </a:lnSpc>
            </a:pPr>
            <a:r>
              <a:rPr lang="en-US" altLang="en-US" smtClean="0"/>
              <a:t>May you simply take your invention to a patent attorney in another country, and ask that a patent country be filed?</a:t>
            </a:r>
          </a:p>
          <a:p>
            <a:pPr eaLnBrk="1" hangingPunct="1">
              <a:lnSpc>
                <a:spcPct val="90000"/>
              </a:lnSpc>
            </a:pPr>
            <a:r>
              <a:rPr lang="en-US" altLang="en-US" smtClean="0"/>
              <a:t>Must not export w/o an export license.   To do so, filing would run afoul of the export laws and export rules administered by US Commerce Department.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92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92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2675"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p>
            <a:fld id="{2B0384F3-9BF4-46F4-A714-992C281DCB51}" type="slidenum">
              <a:rPr lang="en-US" altLang="en-US"/>
              <a:pPr/>
              <a:t>70</a:t>
            </a:fld>
            <a:endParaRPr lang="en-US" altLang="en-US"/>
          </a:p>
        </p:txBody>
      </p:sp>
      <p:sp>
        <p:nvSpPr>
          <p:cNvPr id="71683" name="Rectangle 2"/>
          <p:cNvSpPr>
            <a:spLocks noGrp="1" noChangeArrowheads="1"/>
          </p:cNvSpPr>
          <p:nvPr>
            <p:ph type="title"/>
          </p:nvPr>
        </p:nvSpPr>
        <p:spPr/>
        <p:txBody>
          <a:bodyPr/>
          <a:lstStyle/>
          <a:p>
            <a:pPr eaLnBrk="1" hangingPunct="1"/>
            <a:r>
              <a:rPr lang="en-US" altLang="en-US" smtClean="0"/>
              <a:t>EP - advantage in UK</a:t>
            </a:r>
          </a:p>
        </p:txBody>
      </p:sp>
      <p:sp>
        <p:nvSpPr>
          <p:cNvPr id="71684" name="Rectangle 3"/>
          <p:cNvSpPr>
            <a:spLocks noGrp="1" noChangeArrowheads="1"/>
          </p:cNvSpPr>
          <p:nvPr>
            <p:ph type="body" idx="1"/>
          </p:nvPr>
        </p:nvSpPr>
        <p:spPr/>
        <p:txBody>
          <a:bodyPr/>
          <a:lstStyle/>
          <a:p>
            <a:pPr eaLnBrk="1" hangingPunct="1">
              <a:lnSpc>
                <a:spcPct val="80000"/>
              </a:lnSpc>
              <a:buFontTx/>
              <a:buNone/>
            </a:pPr>
            <a:r>
              <a:rPr lang="en-US" altLang="en-US" sz="2400" dirty="0" smtClean="0"/>
              <a:t>	</a:t>
            </a:r>
            <a:r>
              <a:rPr lang="en-US" altLang="en-US" sz="2600" dirty="0" smtClean="0"/>
              <a:t>European patents with validity in Great Britain (as designated state) may be extended to a number of UK countries:</a:t>
            </a:r>
            <a:r>
              <a:rPr lang="en-US" altLang="en-US" sz="2400" dirty="0" smtClean="0"/>
              <a:t>    </a:t>
            </a:r>
          </a:p>
          <a:p>
            <a:pPr eaLnBrk="1" hangingPunct="1">
              <a:lnSpc>
                <a:spcPct val="80000"/>
              </a:lnSpc>
              <a:buFontTx/>
              <a:buNone/>
            </a:pPr>
            <a:r>
              <a:rPr lang="en-US" altLang="en-US" sz="2000" b="1" dirty="0" smtClean="0"/>
              <a:t>	Anguilla, Belize, Virgin Islands (British), Falkland Islands, Gibraltar, Cayman Islands, Jersey, St. Vincent, Turks and Caicos, Tuvalu, Bahrain, Bermuda, Botswana, Brunei, Fiji, Gambia, Ghana, Grenada, Yemen, Solomon Islands, St. Lucia, Singapore, Swaziland, Trinidad and Tobago, Vanuatu, Western Samoa, St. Christopher (St. Kitts) Nevis, Sierra Leone, Tanganyika, Tanzania, Zanzibar, Uganda, Cyprus (Nicosia), Guyana, Kiribati, Seychelles and Hong Kong</a:t>
            </a:r>
            <a:endParaRPr lang="en-US" altLang="en-US" sz="2800" b="1" dirty="0" smtClean="0"/>
          </a:p>
          <a:p>
            <a:pPr eaLnBrk="1" hangingPunct="1">
              <a:lnSpc>
                <a:spcPct val="80000"/>
              </a:lnSpc>
            </a:pPr>
            <a:endParaRPr lang="en-US" altLang="en-US" sz="20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p>
            <a:fld id="{07CF2263-35BC-4DE3-BD52-CCF86D97944B}" type="slidenum">
              <a:rPr lang="en-US" altLang="en-US"/>
              <a:pPr/>
              <a:t>71</a:t>
            </a:fld>
            <a:endParaRPr lang="en-US" altLang="en-US"/>
          </a:p>
        </p:txBody>
      </p:sp>
      <p:sp>
        <p:nvSpPr>
          <p:cNvPr id="72707" name="Rectangle 1026"/>
          <p:cNvSpPr>
            <a:spLocks noGrp="1" noChangeArrowheads="1"/>
          </p:cNvSpPr>
          <p:nvPr>
            <p:ph type="title"/>
          </p:nvPr>
        </p:nvSpPr>
        <p:spPr/>
        <p:txBody>
          <a:bodyPr/>
          <a:lstStyle/>
          <a:p>
            <a:pPr eaLnBrk="1" hangingPunct="1"/>
            <a:r>
              <a:rPr lang="en-US" altLang="en-US" sz="4000" dirty="0" smtClean="0"/>
              <a:t>Some International </a:t>
            </a:r>
            <a:br>
              <a:rPr lang="en-US" altLang="en-US" sz="4000" dirty="0" smtClean="0"/>
            </a:br>
            <a:r>
              <a:rPr lang="en-US" altLang="en-US" sz="4000" dirty="0" smtClean="0"/>
              <a:t>Priority Problems</a:t>
            </a:r>
          </a:p>
        </p:txBody>
      </p:sp>
      <p:sp>
        <p:nvSpPr>
          <p:cNvPr id="72708" name="Rectangle 1027"/>
          <p:cNvSpPr>
            <a:spLocks noGrp="1" noChangeArrowheads="1"/>
          </p:cNvSpPr>
          <p:nvPr>
            <p:ph type="body" idx="1"/>
          </p:nvPr>
        </p:nvSpPr>
        <p:spPr/>
        <p:txBody>
          <a:bodyPr/>
          <a:lstStyle/>
          <a:p>
            <a:pPr eaLnBrk="1" hangingPunct="1">
              <a:lnSpc>
                <a:spcPct val="80000"/>
              </a:lnSpc>
            </a:pPr>
            <a:r>
              <a:rPr lang="en-US" altLang="en-US" sz="2800" smtClean="0"/>
              <a:t>What happens if applicant loses original priority year?  E.g., lack of money for foreign filing or lack appreciation of importance of invention at the time, may cause an applicant to miss the 12-month deadline.  </a:t>
            </a:r>
          </a:p>
          <a:p>
            <a:pPr eaLnBrk="1" hangingPunct="1">
              <a:lnSpc>
                <a:spcPct val="80000"/>
              </a:lnSpc>
            </a:pPr>
            <a:r>
              <a:rPr lang="en-US" altLang="en-US" sz="2800" smtClean="0"/>
              <a:t>If the invention has been published, then this ordinarily creates a fatal bar to European and Japanese rights.   ABSOLUTE  NOVELTY?</a:t>
            </a:r>
          </a:p>
          <a:p>
            <a:pPr eaLnBrk="1" hangingPunct="1">
              <a:lnSpc>
                <a:spcPct val="80000"/>
              </a:lnSpc>
            </a:pPr>
            <a:r>
              <a:rPr lang="en-US" altLang="en-US" sz="2800" smtClean="0"/>
              <a:t>So is there any solution to this problem?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p>
            <a:fld id="{E67899CC-F360-4FCE-B1D7-7EF37F4DA414}" type="slidenum">
              <a:rPr lang="en-US" altLang="en-US"/>
              <a:pPr/>
              <a:t>72</a:t>
            </a:fld>
            <a:endParaRPr lang="en-US" altLang="en-US"/>
          </a:p>
        </p:txBody>
      </p:sp>
      <p:sp>
        <p:nvSpPr>
          <p:cNvPr id="73731" name="Rectangle 2"/>
          <p:cNvSpPr>
            <a:spLocks noGrp="1" noChangeArrowheads="1"/>
          </p:cNvSpPr>
          <p:nvPr>
            <p:ph type="title"/>
          </p:nvPr>
        </p:nvSpPr>
        <p:spPr/>
        <p:txBody>
          <a:bodyPr/>
          <a:lstStyle/>
          <a:p>
            <a:pPr eaLnBrk="1" hangingPunct="1"/>
            <a:r>
              <a:rPr lang="en-US" altLang="en-US" sz="3800" dirty="0" smtClean="0"/>
              <a:t>Some International </a:t>
            </a:r>
            <a:br>
              <a:rPr lang="en-US" altLang="en-US" sz="3800" dirty="0" smtClean="0"/>
            </a:br>
            <a:r>
              <a:rPr lang="en-US" altLang="en-US" sz="3800" dirty="0" smtClean="0"/>
              <a:t>Work-</a:t>
            </a:r>
            <a:r>
              <a:rPr lang="en-US" altLang="en-US" sz="3800" dirty="0" err="1" smtClean="0"/>
              <a:t>Arounds</a:t>
            </a:r>
            <a:r>
              <a:rPr lang="en-US" altLang="en-US" sz="3800" dirty="0" smtClean="0"/>
              <a:t>?</a:t>
            </a:r>
          </a:p>
        </p:txBody>
      </p:sp>
      <p:sp>
        <p:nvSpPr>
          <p:cNvPr id="73732" name="Rectangle 3"/>
          <p:cNvSpPr>
            <a:spLocks noGrp="1" noChangeArrowheads="1"/>
          </p:cNvSpPr>
          <p:nvPr>
            <p:ph type="body" idx="1"/>
          </p:nvPr>
        </p:nvSpPr>
        <p:spPr/>
        <p:txBody>
          <a:bodyPr/>
          <a:lstStyle/>
          <a:p>
            <a:pPr eaLnBrk="1" hangingPunct="1">
              <a:lnSpc>
                <a:spcPct val="90000"/>
              </a:lnSpc>
            </a:pPr>
            <a:r>
              <a:rPr lang="en-US" altLang="en-US" sz="2800" dirty="0" smtClean="0"/>
              <a:t>Failure to file under Paris Convention deadline is fatal only if a third party has filed a patent application in the interval, or if the invention has been published</a:t>
            </a:r>
            <a:endParaRPr lang="en-US" altLang="en-US" sz="2400" dirty="0" smtClean="0"/>
          </a:p>
          <a:p>
            <a:pPr eaLnBrk="1" hangingPunct="1">
              <a:lnSpc>
                <a:spcPct val="90000"/>
              </a:lnSpc>
            </a:pPr>
            <a:r>
              <a:rPr lang="en-US" altLang="en-US" sz="2800" dirty="0" smtClean="0"/>
              <a:t>If only patent filing was in the United States, and the patent has not yet been issued or published (recall typical18 month publication in USA), is it possible that there has so far been no publication of the invention anywhere in the world?</a:t>
            </a:r>
            <a:r>
              <a:rPr lang="en-US" altLang="en-US" sz="2400" dirty="0" smtClean="0"/>
              <a:t>  </a:t>
            </a:r>
            <a:endParaRPr lang="en-US" altLang="en-US" sz="28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p>
            <a:fld id="{47DE69FD-8E5C-499B-8C77-3DC57C9E0668}" type="slidenum">
              <a:rPr lang="en-US" altLang="en-US"/>
              <a:pPr/>
              <a:t>73</a:t>
            </a:fld>
            <a:endParaRPr lang="en-US" altLang="en-US"/>
          </a:p>
        </p:txBody>
      </p:sp>
      <p:sp>
        <p:nvSpPr>
          <p:cNvPr id="74755" name="Rectangle 2"/>
          <p:cNvSpPr>
            <a:spLocks noGrp="1" noChangeArrowheads="1"/>
          </p:cNvSpPr>
          <p:nvPr>
            <p:ph type="title"/>
          </p:nvPr>
        </p:nvSpPr>
        <p:spPr/>
        <p:txBody>
          <a:bodyPr/>
          <a:lstStyle/>
          <a:p>
            <a:pPr eaLnBrk="1" hangingPunct="1"/>
            <a:r>
              <a:rPr lang="en-US" altLang="en-US" dirty="0" smtClean="0"/>
              <a:t>Some International Solutions</a:t>
            </a:r>
          </a:p>
        </p:txBody>
      </p:sp>
      <p:sp>
        <p:nvSpPr>
          <p:cNvPr id="74756" name="Rectangle 3"/>
          <p:cNvSpPr>
            <a:spLocks noGrp="1" noChangeArrowheads="1"/>
          </p:cNvSpPr>
          <p:nvPr>
            <p:ph type="body" idx="1"/>
          </p:nvPr>
        </p:nvSpPr>
        <p:spPr/>
        <p:txBody>
          <a:bodyPr/>
          <a:lstStyle/>
          <a:p>
            <a:pPr eaLnBrk="1" hangingPunct="1">
              <a:lnSpc>
                <a:spcPct val="80000"/>
              </a:lnSpc>
              <a:buFontTx/>
              <a:buNone/>
            </a:pPr>
            <a:r>
              <a:rPr lang="en-US" altLang="en-US" smtClean="0"/>
              <a:t>Where patent not yet issued, patent application not yet published, and no publication or commercial sale of invention anywhere in the world, could</a:t>
            </a:r>
            <a:endParaRPr lang="en-US" altLang="en-US" sz="2800" smtClean="0"/>
          </a:p>
          <a:p>
            <a:pPr eaLnBrk="1" hangingPunct="1">
              <a:lnSpc>
                <a:spcPct val="80000"/>
              </a:lnSpc>
            </a:pPr>
            <a:r>
              <a:rPr lang="en-US" altLang="en-US" sz="2800" smtClean="0"/>
              <a:t>File national patent application in country of interest if permitted;  OR</a:t>
            </a:r>
          </a:p>
          <a:p>
            <a:pPr eaLnBrk="1" hangingPunct="1">
              <a:lnSpc>
                <a:spcPct val="80000"/>
              </a:lnSpc>
            </a:pPr>
            <a:r>
              <a:rPr lang="en-US" altLang="en-US" sz="2800" smtClean="0"/>
              <a:t>File PCT application designating all countries and regions (ultimately selecting national phase only in those designated countries of interest)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p>
            <a:fld id="{79C0CFB0-CC63-48BD-9A23-7B733CC5E871}" type="slidenum">
              <a:rPr lang="en-US" altLang="en-US"/>
              <a:pPr/>
              <a:t>74</a:t>
            </a:fld>
            <a:endParaRPr lang="en-US" altLang="en-US"/>
          </a:p>
        </p:txBody>
      </p:sp>
      <p:sp>
        <p:nvSpPr>
          <p:cNvPr id="75779" name="Rectangle 2"/>
          <p:cNvSpPr>
            <a:spLocks noGrp="1" noChangeArrowheads="1"/>
          </p:cNvSpPr>
          <p:nvPr>
            <p:ph type="title"/>
          </p:nvPr>
        </p:nvSpPr>
        <p:spPr/>
        <p:txBody>
          <a:bodyPr/>
          <a:lstStyle/>
          <a:p>
            <a:pPr eaLnBrk="1" hangingPunct="1"/>
            <a:r>
              <a:rPr lang="en-US" altLang="en-US" dirty="0" smtClean="0"/>
              <a:t>Challenges in Foreign Filing</a:t>
            </a:r>
          </a:p>
        </p:txBody>
      </p:sp>
      <p:sp>
        <p:nvSpPr>
          <p:cNvPr id="75780" name="Rectangle 3"/>
          <p:cNvSpPr>
            <a:spLocks noGrp="1" noChangeArrowheads="1"/>
          </p:cNvSpPr>
          <p:nvPr>
            <p:ph type="body" idx="1"/>
          </p:nvPr>
        </p:nvSpPr>
        <p:spPr/>
        <p:txBody>
          <a:bodyPr/>
          <a:lstStyle/>
          <a:p>
            <a:pPr eaLnBrk="1" hangingPunct="1">
              <a:lnSpc>
                <a:spcPct val="90000"/>
              </a:lnSpc>
              <a:buFontTx/>
              <a:buNone/>
            </a:pPr>
            <a:r>
              <a:rPr lang="en-US" altLang="en-US" smtClean="0"/>
              <a:t>Types:</a:t>
            </a:r>
          </a:p>
          <a:p>
            <a:pPr lvl="2" eaLnBrk="1" hangingPunct="1">
              <a:lnSpc>
                <a:spcPct val="90000"/>
              </a:lnSpc>
              <a:buFont typeface="Symbol" pitchFamily="18" charset="2"/>
              <a:buNone/>
            </a:pPr>
            <a:r>
              <a:rPr lang="en-US" altLang="en-US" sz="3200" i="1" smtClean="0"/>
              <a:t>Opposition proceedings possible</a:t>
            </a:r>
            <a:endParaRPr lang="en-US" altLang="en-US" smtClean="0"/>
          </a:p>
          <a:p>
            <a:pPr lvl="2" eaLnBrk="1" hangingPunct="1">
              <a:lnSpc>
                <a:spcPct val="90000"/>
              </a:lnSpc>
              <a:buFont typeface="Symbol" pitchFamily="18" charset="2"/>
              <a:buChar char="·"/>
            </a:pPr>
            <a:r>
              <a:rPr lang="en-US" altLang="en-US" sz="2800" smtClean="0"/>
              <a:t>Proceeds in Patent Office of a country</a:t>
            </a:r>
          </a:p>
          <a:p>
            <a:pPr lvl="2" eaLnBrk="1" hangingPunct="1">
              <a:lnSpc>
                <a:spcPct val="90000"/>
              </a:lnSpc>
              <a:buFont typeface="Symbol" pitchFamily="18" charset="2"/>
              <a:buChar char="·"/>
            </a:pPr>
            <a:r>
              <a:rPr lang="en-US" altLang="en-US" sz="2800" smtClean="0"/>
              <a:t>Depends upon patent laws of country</a:t>
            </a:r>
          </a:p>
          <a:p>
            <a:pPr lvl="2" eaLnBrk="1" hangingPunct="1">
              <a:lnSpc>
                <a:spcPct val="90000"/>
              </a:lnSpc>
              <a:buFont typeface="Symbol" pitchFamily="18" charset="2"/>
              <a:buChar char="·"/>
            </a:pPr>
            <a:r>
              <a:rPr lang="en-US" altLang="en-US" sz="2800" smtClean="0"/>
              <a:t>EPC allows them also</a:t>
            </a:r>
          </a:p>
          <a:p>
            <a:pPr lvl="2" eaLnBrk="1" hangingPunct="1">
              <a:lnSpc>
                <a:spcPct val="90000"/>
              </a:lnSpc>
              <a:buFont typeface="Symbol" pitchFamily="18" charset="2"/>
              <a:buChar char="·"/>
            </a:pPr>
            <a:r>
              <a:rPr lang="en-US" altLang="en-US" sz="2800" i="1" smtClean="0"/>
              <a:t>Inter partes</a:t>
            </a:r>
            <a:r>
              <a:rPr lang="en-US" altLang="en-US" sz="2800" smtClean="0"/>
              <a:t> (between parties) proceeding</a:t>
            </a:r>
          </a:p>
          <a:p>
            <a:pPr lvl="2" eaLnBrk="1" hangingPunct="1">
              <a:lnSpc>
                <a:spcPct val="90000"/>
              </a:lnSpc>
              <a:buFont typeface="Symbol" pitchFamily="18" charset="2"/>
              <a:buChar char="·"/>
            </a:pPr>
            <a:r>
              <a:rPr lang="en-US" altLang="en-US" sz="2800" smtClean="0"/>
              <a:t>Parties may present evidence and expert testimony</a:t>
            </a:r>
            <a:endParaRPr lang="en-US" alt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p:spPr>
        <p:txBody>
          <a:bodyPr/>
          <a:lstStyle/>
          <a:p>
            <a:fld id="{B4A71674-6863-4317-88FB-F2FF2A070620}" type="slidenum">
              <a:rPr lang="en-US" altLang="en-US"/>
              <a:pPr/>
              <a:t>75</a:t>
            </a:fld>
            <a:endParaRPr lang="en-US" altLang="en-US"/>
          </a:p>
        </p:txBody>
      </p:sp>
      <p:sp>
        <p:nvSpPr>
          <p:cNvPr id="76803" name="Rectangle 2"/>
          <p:cNvSpPr>
            <a:spLocks noGrp="1" noChangeArrowheads="1"/>
          </p:cNvSpPr>
          <p:nvPr>
            <p:ph type="title"/>
          </p:nvPr>
        </p:nvSpPr>
        <p:spPr/>
        <p:txBody>
          <a:bodyPr/>
          <a:lstStyle/>
          <a:p>
            <a:pPr eaLnBrk="1" hangingPunct="1"/>
            <a:r>
              <a:rPr lang="en-US" altLang="en-US" dirty="0" smtClean="0"/>
              <a:t>Challenges in Foreign Filing</a:t>
            </a:r>
          </a:p>
        </p:txBody>
      </p:sp>
      <p:sp>
        <p:nvSpPr>
          <p:cNvPr id="76804" name="Rectangle 3"/>
          <p:cNvSpPr>
            <a:spLocks noGrp="1" noChangeArrowheads="1"/>
          </p:cNvSpPr>
          <p:nvPr>
            <p:ph type="body" idx="1"/>
          </p:nvPr>
        </p:nvSpPr>
        <p:spPr/>
        <p:txBody>
          <a:bodyPr/>
          <a:lstStyle/>
          <a:p>
            <a:pPr eaLnBrk="1" hangingPunct="1">
              <a:lnSpc>
                <a:spcPct val="90000"/>
              </a:lnSpc>
              <a:buFontTx/>
              <a:buNone/>
            </a:pPr>
            <a:r>
              <a:rPr lang="en-US" altLang="en-US" smtClean="0"/>
              <a:t>Types:</a:t>
            </a:r>
          </a:p>
          <a:p>
            <a:pPr lvl="2" eaLnBrk="1" hangingPunct="1">
              <a:lnSpc>
                <a:spcPct val="90000"/>
              </a:lnSpc>
              <a:buFont typeface="Symbol" pitchFamily="18" charset="2"/>
              <a:buNone/>
            </a:pPr>
            <a:r>
              <a:rPr lang="en-US" altLang="en-US" sz="3200" i="1" smtClean="0"/>
              <a:t>Nullity proceedings also possible</a:t>
            </a:r>
            <a:endParaRPr lang="en-US" altLang="en-US" smtClean="0"/>
          </a:p>
          <a:p>
            <a:pPr lvl="2" eaLnBrk="1" hangingPunct="1">
              <a:lnSpc>
                <a:spcPct val="90000"/>
              </a:lnSpc>
              <a:buFont typeface="Symbol" pitchFamily="18" charset="2"/>
              <a:buChar char="·"/>
            </a:pPr>
            <a:r>
              <a:rPr lang="en-US" altLang="en-US" sz="2800" smtClean="0"/>
              <a:t>Seek to nullify patent </a:t>
            </a:r>
          </a:p>
          <a:p>
            <a:pPr lvl="2" eaLnBrk="1" hangingPunct="1">
              <a:lnSpc>
                <a:spcPct val="90000"/>
              </a:lnSpc>
              <a:buFont typeface="Symbol" pitchFamily="18" charset="2"/>
              <a:buChar char="·"/>
            </a:pPr>
            <a:r>
              <a:rPr lang="en-US" altLang="en-US" sz="2800" smtClean="0"/>
              <a:t>Typically held before special Patent Court or other tribunal</a:t>
            </a:r>
          </a:p>
          <a:p>
            <a:pPr lvl="2" eaLnBrk="1" hangingPunct="1">
              <a:lnSpc>
                <a:spcPct val="90000"/>
              </a:lnSpc>
              <a:buFont typeface="Symbol" pitchFamily="18" charset="2"/>
              <a:buChar char="·"/>
            </a:pPr>
            <a:r>
              <a:rPr lang="en-US" altLang="en-US" sz="2800" i="1" smtClean="0"/>
              <a:t>Inter partes</a:t>
            </a:r>
            <a:r>
              <a:rPr lang="en-US" altLang="en-US" sz="2800" smtClean="0"/>
              <a:t> proceeding </a:t>
            </a:r>
          </a:p>
          <a:p>
            <a:pPr lvl="2" eaLnBrk="1" hangingPunct="1">
              <a:lnSpc>
                <a:spcPct val="90000"/>
              </a:lnSpc>
              <a:buFont typeface="Symbol" pitchFamily="18" charset="2"/>
              <a:buChar char="·"/>
            </a:pPr>
            <a:r>
              <a:rPr lang="en-US" altLang="en-US" sz="2800" smtClean="0"/>
              <a:t>Depend upon patent laws of country</a:t>
            </a:r>
          </a:p>
          <a:p>
            <a:pPr lvl="2" eaLnBrk="1" hangingPunct="1">
              <a:lnSpc>
                <a:spcPct val="90000"/>
              </a:lnSpc>
              <a:buFont typeface="Symbol" pitchFamily="18" charset="2"/>
              <a:buChar char="·"/>
            </a:pPr>
            <a:r>
              <a:rPr lang="en-US" altLang="en-US" sz="2800" smtClean="0"/>
              <a:t>May occur at any time during patent life</a:t>
            </a:r>
            <a:endParaRPr lang="en-US" alt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p:spPr>
        <p:txBody>
          <a:bodyPr/>
          <a:lstStyle/>
          <a:p>
            <a:fld id="{C89DEF7C-BB92-4199-B381-F65CA26988CB}" type="slidenum">
              <a:rPr lang="en-US" altLang="en-US"/>
              <a:pPr/>
              <a:t>76</a:t>
            </a:fld>
            <a:endParaRPr lang="en-US" altLang="en-US"/>
          </a:p>
        </p:txBody>
      </p:sp>
      <p:sp>
        <p:nvSpPr>
          <p:cNvPr id="77827" name="Rectangle 2"/>
          <p:cNvSpPr>
            <a:spLocks noGrp="1" noChangeArrowheads="1"/>
          </p:cNvSpPr>
          <p:nvPr>
            <p:ph type="title"/>
          </p:nvPr>
        </p:nvSpPr>
        <p:spPr/>
        <p:txBody>
          <a:bodyPr/>
          <a:lstStyle/>
          <a:p>
            <a:pPr eaLnBrk="1" hangingPunct="1"/>
            <a:r>
              <a:rPr lang="en-US" altLang="en-US" dirty="0" smtClean="0"/>
              <a:t>Challenges in Foreign Filing</a:t>
            </a:r>
          </a:p>
        </p:txBody>
      </p:sp>
      <p:sp>
        <p:nvSpPr>
          <p:cNvPr id="77828" name="Rectangle 3"/>
          <p:cNvSpPr>
            <a:spLocks noGrp="1" noChangeArrowheads="1"/>
          </p:cNvSpPr>
          <p:nvPr>
            <p:ph type="body" idx="1"/>
          </p:nvPr>
        </p:nvSpPr>
        <p:spPr/>
        <p:txBody>
          <a:bodyPr/>
          <a:lstStyle/>
          <a:p>
            <a:pPr eaLnBrk="1" hangingPunct="1"/>
            <a:r>
              <a:rPr lang="en-US" altLang="en-US" dirty="0" smtClean="0"/>
              <a:t>Fees</a:t>
            </a:r>
          </a:p>
          <a:p>
            <a:pPr lvl="1" eaLnBrk="1" hangingPunct="1"/>
            <a:r>
              <a:rPr lang="en-US" altLang="en-US" dirty="0" smtClean="0"/>
              <a:t>Translations</a:t>
            </a:r>
          </a:p>
          <a:p>
            <a:pPr lvl="1" eaLnBrk="1" hangingPunct="1"/>
            <a:r>
              <a:rPr lang="en-US" altLang="en-US" dirty="0" smtClean="0"/>
              <a:t>Excessive claim fees</a:t>
            </a:r>
          </a:p>
          <a:p>
            <a:pPr eaLnBrk="1" hangingPunct="1"/>
            <a:r>
              <a:rPr lang="en-US" altLang="en-US" dirty="0" smtClean="0"/>
              <a:t>Timing for Filing Divisional/Continuation Type Applications</a:t>
            </a:r>
            <a:br>
              <a:rPr lang="en-US" altLang="en-US" dirty="0" smtClean="0"/>
            </a:br>
            <a:endParaRPr lang="en-US" alt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p:spPr>
        <p:txBody>
          <a:bodyPr/>
          <a:lstStyle/>
          <a:p>
            <a:fld id="{5AB23786-004E-4BC3-A1B5-732478FEC65E}" type="slidenum">
              <a:rPr lang="en-US" altLang="en-US"/>
              <a:pPr/>
              <a:t>77</a:t>
            </a:fld>
            <a:endParaRPr lang="en-US" altLang="en-US"/>
          </a:p>
        </p:txBody>
      </p:sp>
      <p:sp>
        <p:nvSpPr>
          <p:cNvPr id="78851" name="Rectangle 2"/>
          <p:cNvSpPr>
            <a:spLocks noGrp="1" noChangeArrowheads="1"/>
          </p:cNvSpPr>
          <p:nvPr>
            <p:ph type="title"/>
          </p:nvPr>
        </p:nvSpPr>
        <p:spPr/>
        <p:txBody>
          <a:bodyPr/>
          <a:lstStyle/>
          <a:p>
            <a:pPr eaLnBrk="1" hangingPunct="1"/>
            <a:r>
              <a:rPr lang="en-US" altLang="en-US" sz="4200" smtClean="0"/>
              <a:t>Further thoughts about PCT</a:t>
            </a:r>
          </a:p>
        </p:txBody>
      </p:sp>
      <p:sp>
        <p:nvSpPr>
          <p:cNvPr id="78852" name="Rectangle 3"/>
          <p:cNvSpPr>
            <a:spLocks noGrp="1" noChangeArrowheads="1"/>
          </p:cNvSpPr>
          <p:nvPr>
            <p:ph type="body" idx="1"/>
          </p:nvPr>
        </p:nvSpPr>
        <p:spPr/>
        <p:txBody>
          <a:bodyPr/>
          <a:lstStyle/>
          <a:p>
            <a:pPr eaLnBrk="1" hangingPunct="1">
              <a:buFontTx/>
              <a:buNone/>
            </a:pPr>
            <a:r>
              <a:rPr lang="en-US" altLang="en-US" sz="2800" b="1" i="1" smtClean="0"/>
              <a:t>Possible Benefits--</a:t>
            </a:r>
            <a:endParaRPr lang="en-US" altLang="en-US" sz="2800" smtClean="0"/>
          </a:p>
          <a:p>
            <a:pPr eaLnBrk="1" hangingPunct="1"/>
            <a:r>
              <a:rPr lang="en-US" altLang="en-US" sz="2800" smtClean="0"/>
              <a:t>A PCT international application can put off the major expenses of dealing with individual countries' patent offices for up to 30 months from original US filing date.  </a:t>
            </a:r>
          </a:p>
          <a:p>
            <a:pPr eaLnBrk="1" hangingPunct="1"/>
            <a:r>
              <a:rPr lang="en-US" altLang="en-US" sz="2800" smtClean="0"/>
              <a:t>May allow time for the international business to develop or </a:t>
            </a:r>
          </a:p>
          <a:p>
            <a:pPr eaLnBrk="1" hangingPunct="1"/>
            <a:r>
              <a:rPr lang="en-US" altLang="en-US" sz="2800" smtClean="0"/>
              <a:t>May allow time for licensing or mfg. conditions to improve</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p:spPr>
        <p:txBody>
          <a:bodyPr/>
          <a:lstStyle/>
          <a:p>
            <a:fld id="{E6A6767D-309B-4AA1-85E6-A3914FDE2785}" type="slidenum">
              <a:rPr lang="en-US" altLang="en-US"/>
              <a:pPr/>
              <a:t>78</a:t>
            </a:fld>
            <a:endParaRPr lang="en-US" altLang="en-US"/>
          </a:p>
        </p:txBody>
      </p:sp>
      <p:sp>
        <p:nvSpPr>
          <p:cNvPr id="79875" name="Rectangle 2"/>
          <p:cNvSpPr>
            <a:spLocks noGrp="1" noChangeArrowheads="1"/>
          </p:cNvSpPr>
          <p:nvPr>
            <p:ph type="title"/>
          </p:nvPr>
        </p:nvSpPr>
        <p:spPr/>
        <p:txBody>
          <a:bodyPr/>
          <a:lstStyle/>
          <a:p>
            <a:pPr eaLnBrk="1" hangingPunct="1"/>
            <a:r>
              <a:rPr lang="en-US" altLang="en-US" sz="4200" smtClean="0"/>
              <a:t>Potential Benefits of EPC</a:t>
            </a:r>
          </a:p>
        </p:txBody>
      </p:sp>
      <p:sp>
        <p:nvSpPr>
          <p:cNvPr id="79876" name="Rectangle 3"/>
          <p:cNvSpPr>
            <a:spLocks noGrp="1" noChangeArrowheads="1"/>
          </p:cNvSpPr>
          <p:nvPr>
            <p:ph type="body" idx="1"/>
          </p:nvPr>
        </p:nvSpPr>
        <p:spPr/>
        <p:txBody>
          <a:bodyPr/>
          <a:lstStyle/>
          <a:p>
            <a:pPr eaLnBrk="1" hangingPunct="1"/>
            <a:r>
              <a:rPr lang="en-US" altLang="en-US" sz="2800" smtClean="0"/>
              <a:t>EPC “all eggs in one basket” approach makes economic and logical sense if enough EU countries of interest (or where EP desired in France or Italy)</a:t>
            </a:r>
          </a:p>
          <a:p>
            <a:pPr eaLnBrk="1" hangingPunct="1"/>
            <a:r>
              <a:rPr lang="en-US" altLang="en-US" sz="2800" smtClean="0"/>
              <a:t>EP can open protection to all of Europe, and even the extension states mentioned</a:t>
            </a:r>
          </a:p>
          <a:p>
            <a:pPr eaLnBrk="1" hangingPunct="1"/>
            <a:r>
              <a:rPr lang="en-US" altLang="en-US" sz="2800" smtClean="0"/>
              <a:t>EP in UK opens other UK counties</a:t>
            </a:r>
          </a:p>
          <a:p>
            <a:pPr eaLnBrk="1" hangingPunct="1">
              <a:buFontTx/>
              <a:buNone/>
            </a:pPr>
            <a:endParaRPr lang="en-US" altLang="en-US" sz="28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Unified Patent</a:t>
            </a:r>
          </a:p>
        </p:txBody>
      </p:sp>
      <p:sp>
        <p:nvSpPr>
          <p:cNvPr id="80899" name="Content Placeholder 2"/>
          <p:cNvSpPr>
            <a:spLocks noGrp="1"/>
          </p:cNvSpPr>
          <p:nvPr>
            <p:ph idx="1"/>
          </p:nvPr>
        </p:nvSpPr>
        <p:spPr/>
        <p:txBody>
          <a:bodyPr/>
          <a:lstStyle/>
          <a:p>
            <a:r>
              <a:rPr lang="en-US" altLang="en-US" dirty="0" smtClean="0"/>
              <a:t>26 of 28 EU countries (all except Spain and Croatia)</a:t>
            </a:r>
          </a:p>
          <a:p>
            <a:r>
              <a:rPr lang="en-US" altLang="en-US" dirty="0" smtClean="0"/>
              <a:t>Patent rights at a lower cost</a:t>
            </a:r>
          </a:p>
          <a:p>
            <a:r>
              <a:rPr lang="en-US" altLang="en-US" dirty="0" smtClean="0"/>
              <a:t>Not yet in effect; will start functioning when EU reaches an a</a:t>
            </a:r>
            <a:r>
              <a:rPr lang="en-US" dirty="0" smtClean="0"/>
              <a:t>greement on a Unified Patent Court</a:t>
            </a:r>
            <a:endParaRPr lang="en-US" altLang="en-US" dirty="0" smtClean="0"/>
          </a:p>
        </p:txBody>
      </p:sp>
      <p:sp>
        <p:nvSpPr>
          <p:cNvPr id="80900" name="Slide Number Placeholder 3"/>
          <p:cNvSpPr>
            <a:spLocks noGrp="1"/>
          </p:cNvSpPr>
          <p:nvPr>
            <p:ph type="sldNum" sz="quarter" idx="11"/>
          </p:nvPr>
        </p:nvSpPr>
        <p:spPr>
          <a:noFill/>
        </p:spPr>
        <p:txBody>
          <a:bodyPr/>
          <a:lstStyle/>
          <a:p>
            <a:fld id="{05ECBD06-1D5A-45B7-9404-3531B2994DC1}" type="slidenum">
              <a:rPr lang="en-US" altLang="en-US"/>
              <a:pPr/>
              <a:t>79</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D0F52251-53EF-467F-B38E-1CD257AC2ABC}" type="slidenum">
              <a:rPr lang="en-US" altLang="en-US"/>
              <a:pPr/>
              <a:t>8</a:t>
            </a:fld>
            <a:endParaRPr lang="en-US" altLang="en-US"/>
          </a:p>
        </p:txBody>
      </p:sp>
      <p:sp>
        <p:nvSpPr>
          <p:cNvPr id="9219" name="Rectangle 2"/>
          <p:cNvSpPr>
            <a:spLocks noGrp="1" noChangeArrowheads="1"/>
          </p:cNvSpPr>
          <p:nvPr>
            <p:ph type="title"/>
          </p:nvPr>
        </p:nvSpPr>
        <p:spPr/>
        <p:txBody>
          <a:bodyPr/>
          <a:lstStyle/>
          <a:p>
            <a:pPr eaLnBrk="1" hangingPunct="1"/>
            <a:r>
              <a:rPr lang="en-US" altLang="en-US" sz="4000" smtClean="0"/>
              <a:t>If patent application filed w/o permission?</a:t>
            </a:r>
            <a:endParaRPr lang="en-US" altLang="en-US" smtClean="0"/>
          </a:p>
        </p:txBody>
      </p:sp>
      <p:sp>
        <p:nvSpPr>
          <p:cNvPr id="9220" name="Rectangle 3"/>
          <p:cNvSpPr>
            <a:spLocks noGrp="1" noChangeArrowheads="1"/>
          </p:cNvSpPr>
          <p:nvPr>
            <p:ph type="body" idx="1"/>
          </p:nvPr>
        </p:nvSpPr>
        <p:spPr>
          <a:xfrm>
            <a:off x="1676400" y="1828800"/>
            <a:ext cx="7315200" cy="4114800"/>
          </a:xfrm>
        </p:spPr>
        <p:txBody>
          <a:bodyPr/>
          <a:lstStyle/>
          <a:p>
            <a:pPr eaLnBrk="1" hangingPunct="1">
              <a:lnSpc>
                <a:spcPct val="90000"/>
              </a:lnSpc>
            </a:pPr>
            <a:r>
              <a:rPr lang="en-US" altLang="en-US" smtClean="0"/>
              <a:t>Violation of such laws is federal offense. So . . .</a:t>
            </a:r>
          </a:p>
          <a:p>
            <a:pPr eaLnBrk="1" hangingPunct="1">
              <a:lnSpc>
                <a:spcPct val="90000"/>
              </a:lnSpc>
            </a:pPr>
            <a:r>
              <a:rPr lang="en-US" altLang="en-US" smtClean="0"/>
              <a:t>Before sending a patent application to another country you will need an EXPORT LICENSE, which takes the form of a FOREIGN FILING LICENSE.</a:t>
            </a:r>
          </a:p>
          <a:p>
            <a:pPr eaLnBrk="1" hangingPunct="1">
              <a:lnSpc>
                <a:spcPct val="90000"/>
              </a:lnSpc>
            </a:pPr>
            <a:r>
              <a:rPr lang="en-US" altLang="en-US" smtClean="0"/>
              <a:t>How is it obtained?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Unified Patent Court</a:t>
            </a:r>
          </a:p>
        </p:txBody>
      </p:sp>
      <p:sp>
        <p:nvSpPr>
          <p:cNvPr id="81923" name="Content Placeholder 2"/>
          <p:cNvSpPr>
            <a:spLocks noGrp="1"/>
          </p:cNvSpPr>
          <p:nvPr>
            <p:ph idx="1"/>
          </p:nvPr>
        </p:nvSpPr>
        <p:spPr>
          <a:xfrm>
            <a:off x="1524000" y="1371600"/>
            <a:ext cx="7391400" cy="4648200"/>
          </a:xfrm>
        </p:spPr>
        <p:txBody>
          <a:bodyPr/>
          <a:lstStyle/>
          <a:p>
            <a:r>
              <a:rPr lang="en-US" altLang="en-US" dirty="0" smtClean="0"/>
              <a:t>The Unified Patent Court (UPC) will (ultimately) enable enforcement of a unitary patent throughout the EU countries</a:t>
            </a:r>
          </a:p>
          <a:p>
            <a:r>
              <a:rPr lang="en-US" altLang="en-US" dirty="0" smtClean="0">
                <a:hlinkClick r:id="rId2"/>
              </a:rPr>
              <a:t>http://www.unified-patent-court.org/</a:t>
            </a:r>
            <a:endParaRPr lang="en-US" altLang="en-US" dirty="0" smtClean="0"/>
          </a:p>
          <a:p>
            <a:r>
              <a:rPr lang="en-US" altLang="en-US" dirty="0" smtClean="0"/>
              <a:t>Ratification of 13 countries needed</a:t>
            </a:r>
          </a:p>
          <a:p>
            <a:pPr lvl="1"/>
            <a:r>
              <a:rPr lang="en-US" altLang="en-US" sz="2400" dirty="0" smtClean="0"/>
              <a:t>Currently 11: Austria, Belgium, Bulgaria, Denmark, France, Luxembourg, Malta, Netherlands, Portugal, Sweden, and Finland</a:t>
            </a:r>
          </a:p>
        </p:txBody>
      </p:sp>
      <p:sp>
        <p:nvSpPr>
          <p:cNvPr id="81924" name="Slide Number Placeholder 3"/>
          <p:cNvSpPr>
            <a:spLocks noGrp="1"/>
          </p:cNvSpPr>
          <p:nvPr>
            <p:ph type="sldNum" sz="quarter" idx="11"/>
          </p:nvPr>
        </p:nvSpPr>
        <p:spPr>
          <a:noFill/>
        </p:spPr>
        <p:txBody>
          <a:bodyPr/>
          <a:lstStyle/>
          <a:p>
            <a:fld id="{26C3952E-D0D0-47DF-8909-1E6F8A63D7CB}" type="slidenum">
              <a:rPr lang="en-US" altLang="en-US"/>
              <a:pPr/>
              <a:t>80</a:t>
            </a:fld>
            <a:endParaRPr lang="en-US"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p>
            <a:fld id="{42027B50-D913-4058-A4A2-BC3BE8220030}" type="slidenum">
              <a:rPr lang="en-US" altLang="en-US"/>
              <a:pPr/>
              <a:t>81</a:t>
            </a:fld>
            <a:endParaRPr lang="en-US" altLang="en-US"/>
          </a:p>
        </p:txBody>
      </p:sp>
      <p:sp>
        <p:nvSpPr>
          <p:cNvPr id="82947" name="Rectangle 2"/>
          <p:cNvSpPr>
            <a:spLocks noGrp="1" noChangeArrowheads="1"/>
          </p:cNvSpPr>
          <p:nvPr>
            <p:ph type="title"/>
          </p:nvPr>
        </p:nvSpPr>
        <p:spPr/>
        <p:txBody>
          <a:bodyPr/>
          <a:lstStyle/>
          <a:p>
            <a:pPr eaLnBrk="1" hangingPunct="1"/>
            <a:r>
              <a:rPr lang="en-US" altLang="en-US" sz="3600" dirty="0" smtClean="0"/>
              <a:t>National Patent Applications Not using PCT or EPC</a:t>
            </a:r>
          </a:p>
        </p:txBody>
      </p:sp>
      <p:sp>
        <p:nvSpPr>
          <p:cNvPr id="82948" name="Rectangle 3"/>
          <p:cNvSpPr>
            <a:spLocks noGrp="1" noChangeArrowheads="1"/>
          </p:cNvSpPr>
          <p:nvPr>
            <p:ph type="body" idx="1"/>
          </p:nvPr>
        </p:nvSpPr>
        <p:spPr/>
        <p:txBody>
          <a:bodyPr/>
          <a:lstStyle/>
          <a:p>
            <a:pPr eaLnBrk="1" hangingPunct="1">
              <a:buFontTx/>
              <a:buNone/>
            </a:pPr>
            <a:r>
              <a:rPr lang="en-US" altLang="en-US" sz="2800" b="1" i="1" smtClean="0"/>
              <a:t>Possible Benefits--</a:t>
            </a:r>
            <a:endParaRPr lang="en-US" altLang="en-US" sz="2800" smtClean="0"/>
          </a:p>
          <a:p>
            <a:pPr eaLnBrk="1" hangingPunct="1"/>
            <a:r>
              <a:rPr lang="en-US" altLang="en-US" sz="2800" smtClean="0"/>
              <a:t>Paris Convention filing of national patent appls. in selected countries could be preferable or economical</a:t>
            </a:r>
          </a:p>
          <a:p>
            <a:pPr eaLnBrk="1" hangingPunct="1"/>
            <a:r>
              <a:rPr lang="en-US" altLang="en-US" sz="2800" smtClean="0"/>
              <a:t>Examples:  Canada, Japan, Germany, UK, Korea, Australia</a:t>
            </a:r>
          </a:p>
          <a:p>
            <a:pPr eaLnBrk="1" hangingPunct="1"/>
            <a:r>
              <a:rPr lang="en-US" altLang="en-US" sz="2800" smtClean="0"/>
              <a:t>National filing especially where time is pressing &amp; countries of interest are few</a:t>
            </a:r>
          </a:p>
          <a:p>
            <a:pPr eaLnBrk="1" hangingPunct="1"/>
            <a:r>
              <a:rPr lang="en-US" altLang="en-US" sz="2800" smtClean="0"/>
              <a:t>Only way into “Non-PCT countries”</a:t>
            </a:r>
          </a:p>
          <a:p>
            <a:pPr eaLnBrk="1" hangingPunct="1">
              <a:buFontTx/>
              <a:buNone/>
            </a:pPr>
            <a:endParaRPr lang="en-US" altLang="en-US" sz="28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p:spPr>
        <p:txBody>
          <a:bodyPr/>
          <a:lstStyle/>
          <a:p>
            <a:fld id="{A0A43691-3401-4605-B5EB-EB0A9325ADD8}" type="slidenum">
              <a:rPr lang="en-US" altLang="en-US"/>
              <a:pPr/>
              <a:t>82</a:t>
            </a:fld>
            <a:endParaRPr lang="en-US" altLang="en-US"/>
          </a:p>
        </p:txBody>
      </p:sp>
      <p:sp>
        <p:nvSpPr>
          <p:cNvPr id="83971" name="Rectangle 2"/>
          <p:cNvSpPr>
            <a:spLocks noGrp="1" noChangeArrowheads="1"/>
          </p:cNvSpPr>
          <p:nvPr>
            <p:ph type="title"/>
          </p:nvPr>
        </p:nvSpPr>
        <p:spPr/>
        <p:txBody>
          <a:bodyPr/>
          <a:lstStyle/>
          <a:p>
            <a:pPr eaLnBrk="1" hangingPunct="1"/>
            <a:r>
              <a:rPr lang="en-US" altLang="en-US" sz="3600" smtClean="0"/>
              <a:t>Some thoughts about selecting countries for foreign filing whether or not using PCT or EPC</a:t>
            </a:r>
            <a:endParaRPr lang="en-US" altLang="en-US" sz="4000" smtClean="0"/>
          </a:p>
        </p:txBody>
      </p:sp>
      <p:sp>
        <p:nvSpPr>
          <p:cNvPr id="1785859" name="Rectangle 3"/>
          <p:cNvSpPr>
            <a:spLocks noGrp="1" noChangeArrowheads="1"/>
          </p:cNvSpPr>
          <p:nvPr>
            <p:ph type="body" idx="1"/>
          </p:nvPr>
        </p:nvSpPr>
        <p:spPr/>
        <p:txBody>
          <a:bodyPr/>
          <a:lstStyle/>
          <a:p>
            <a:pPr eaLnBrk="1" hangingPunct="1">
              <a:buFontTx/>
              <a:buNone/>
            </a:pPr>
            <a:r>
              <a:rPr lang="en-US" altLang="en-US" b="1" i="1" smtClean="0"/>
              <a:t>Important Questions--</a:t>
            </a:r>
            <a:r>
              <a:rPr lang="en-US" altLang="en-US" smtClean="0"/>
              <a:t> </a:t>
            </a:r>
          </a:p>
          <a:p>
            <a:pPr eaLnBrk="1" hangingPunct="1"/>
            <a:r>
              <a:rPr lang="en-US" altLang="en-US" smtClean="0"/>
              <a:t>Country includes a market for technology of invention?</a:t>
            </a:r>
          </a:p>
          <a:p>
            <a:pPr eaLnBrk="1" hangingPunct="1"/>
            <a:r>
              <a:rPr lang="en-US" altLang="en-US" smtClean="0"/>
              <a:t>Is there a manufacturing base to produce or export from country?</a:t>
            </a:r>
          </a:p>
          <a:p>
            <a:pPr eaLnBrk="1" hangingPunct="1"/>
            <a:r>
              <a:rPr lang="en-US" altLang="en-US" smtClean="0"/>
              <a:t>Are patents effective in country?  </a:t>
            </a:r>
          </a:p>
          <a:p>
            <a:pPr eaLnBrk="1" hangingPunct="1"/>
            <a:r>
              <a:rPr lang="en-US" altLang="en-US" smtClean="0"/>
              <a:t>Can profits/license fees flow out?</a:t>
            </a:r>
          </a:p>
          <a:p>
            <a:pPr eaLnBrk="1" hangingPunct="1"/>
            <a:r>
              <a:rPr lang="en-US" altLang="en-US" smtClean="0"/>
              <a:t>Is inventive subject matter barred?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85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85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85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858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858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858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59"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p>
            <a:fld id="{415798C4-93B2-4A7E-8032-CF0EE90C07AF}" type="slidenum">
              <a:rPr lang="en-US" altLang="en-US"/>
              <a:pPr/>
              <a:t>83</a:t>
            </a:fld>
            <a:endParaRPr lang="en-US" altLang="en-US"/>
          </a:p>
        </p:txBody>
      </p:sp>
      <p:sp>
        <p:nvSpPr>
          <p:cNvPr id="84995" name="Rectangle 2"/>
          <p:cNvSpPr>
            <a:spLocks noGrp="1" noChangeArrowheads="1"/>
          </p:cNvSpPr>
          <p:nvPr>
            <p:ph type="title"/>
          </p:nvPr>
        </p:nvSpPr>
        <p:spPr/>
        <p:txBody>
          <a:bodyPr/>
          <a:lstStyle/>
          <a:p>
            <a:pPr eaLnBrk="1" hangingPunct="1"/>
            <a:r>
              <a:rPr lang="en-US" altLang="en-US" sz="4000" dirty="0" smtClean="0"/>
              <a:t>Some Other Country Thoughts</a:t>
            </a:r>
          </a:p>
        </p:txBody>
      </p:sp>
      <p:sp>
        <p:nvSpPr>
          <p:cNvPr id="84996" name="Rectangle 3"/>
          <p:cNvSpPr>
            <a:spLocks noGrp="1" noChangeArrowheads="1"/>
          </p:cNvSpPr>
          <p:nvPr>
            <p:ph type="body" idx="1"/>
          </p:nvPr>
        </p:nvSpPr>
        <p:spPr/>
        <p:txBody>
          <a:bodyPr/>
          <a:lstStyle/>
          <a:p>
            <a:pPr eaLnBrk="1" hangingPunct="1">
              <a:buFontTx/>
              <a:buNone/>
            </a:pPr>
            <a:r>
              <a:rPr lang="en-US" altLang="en-US" b="1" i="1" smtClean="0"/>
              <a:t>Weigh Against Possible Benefits--</a:t>
            </a:r>
            <a:endParaRPr lang="en-US" altLang="en-US" sz="3600" smtClean="0"/>
          </a:p>
          <a:p>
            <a:pPr eaLnBrk="1" hangingPunct="1"/>
            <a:r>
              <a:rPr lang="en-US" altLang="en-US" sz="3600" smtClean="0"/>
              <a:t>Paris Convention national patent application or PCT filing in Germany and Japan also gives the advantage that examination of patent application may be deferred for years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p>
            <a:fld id="{8992C4DD-48BD-410F-B5C0-CE199431F88A}" type="slidenum">
              <a:rPr lang="en-US" altLang="en-US"/>
              <a:pPr/>
              <a:t>84</a:t>
            </a:fld>
            <a:endParaRPr lang="en-US" altLang="en-US"/>
          </a:p>
        </p:txBody>
      </p:sp>
      <p:sp>
        <p:nvSpPr>
          <p:cNvPr id="86019" name="Rectangle 2"/>
          <p:cNvSpPr>
            <a:spLocks noGrp="1" noChangeArrowheads="1"/>
          </p:cNvSpPr>
          <p:nvPr>
            <p:ph type="title"/>
          </p:nvPr>
        </p:nvSpPr>
        <p:spPr/>
        <p:txBody>
          <a:bodyPr/>
          <a:lstStyle/>
          <a:p>
            <a:pPr eaLnBrk="1" hangingPunct="1"/>
            <a:r>
              <a:rPr lang="en-US" altLang="en-US" sz="3600" dirty="0" smtClean="0"/>
              <a:t>A Key Treaty Organization:  WIPO</a:t>
            </a:r>
            <a:endParaRPr lang="en-US" altLang="en-US" dirty="0" smtClean="0"/>
          </a:p>
        </p:txBody>
      </p:sp>
      <p:sp>
        <p:nvSpPr>
          <p:cNvPr id="86020" name="Rectangle 3"/>
          <p:cNvSpPr>
            <a:spLocks noGrp="1" noChangeArrowheads="1"/>
          </p:cNvSpPr>
          <p:nvPr>
            <p:ph type="body" idx="1"/>
          </p:nvPr>
        </p:nvSpPr>
        <p:spPr/>
        <p:txBody>
          <a:bodyPr/>
          <a:lstStyle/>
          <a:p>
            <a:pPr eaLnBrk="1" hangingPunct="1"/>
            <a:r>
              <a:rPr lang="en-US" altLang="en-US" dirty="0" smtClean="0"/>
              <a:t>WIPO - World International Property  Organization </a:t>
            </a:r>
            <a:r>
              <a:rPr lang="en-US" altLang="en-US" sz="2400" dirty="0" smtClean="0"/>
              <a:t>(“WYE-Poe" or "WEE-Poe")</a:t>
            </a:r>
            <a:r>
              <a:rPr lang="en-US" altLang="en-US" sz="2000" dirty="0" smtClean="0"/>
              <a:t> </a:t>
            </a:r>
          </a:p>
          <a:p>
            <a:pPr lvl="1" eaLnBrk="1" hangingPunct="1"/>
            <a:r>
              <a:rPr lang="en-US" altLang="en-US" sz="1600" dirty="0" smtClean="0">
                <a:hlinkClick r:id="rId2"/>
              </a:rPr>
              <a:t>www.wipo.int</a:t>
            </a:r>
            <a:r>
              <a:rPr lang="en-US" altLang="en-US" sz="1600" dirty="0" smtClean="0"/>
              <a:t> </a:t>
            </a:r>
          </a:p>
          <a:p>
            <a:pPr eaLnBrk="1" hangingPunct="1"/>
            <a:endParaRPr lang="en-US" altLang="en-US" sz="2000" dirty="0" smtClean="0"/>
          </a:p>
          <a:p>
            <a:pPr eaLnBrk="1" hangingPunct="1"/>
            <a:r>
              <a:rPr lang="en-US" altLang="en-US" dirty="0" smtClean="0"/>
              <a:t>WIPO administers 23 treaties, including the PCT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p>
            <a:fld id="{B4365329-4D2E-4ABB-813A-4B35F1D50F4F}" type="slidenum">
              <a:rPr lang="en-US" altLang="en-US"/>
              <a:pPr/>
              <a:t>85</a:t>
            </a:fld>
            <a:endParaRPr lang="en-US" altLang="en-US"/>
          </a:p>
        </p:txBody>
      </p:sp>
      <p:sp>
        <p:nvSpPr>
          <p:cNvPr id="87043" name="Rectangle 2"/>
          <p:cNvSpPr>
            <a:spLocks noGrp="1" noChangeArrowheads="1"/>
          </p:cNvSpPr>
          <p:nvPr>
            <p:ph type="title"/>
          </p:nvPr>
        </p:nvSpPr>
        <p:spPr/>
        <p:txBody>
          <a:bodyPr/>
          <a:lstStyle/>
          <a:p>
            <a:pPr eaLnBrk="1" hangingPunct="1"/>
            <a:r>
              <a:rPr lang="en-US" altLang="en-US" sz="4000" smtClean="0"/>
              <a:t>More about WIPO </a:t>
            </a:r>
            <a:br>
              <a:rPr lang="en-US" altLang="en-US" sz="4000" smtClean="0"/>
            </a:br>
            <a:r>
              <a:rPr lang="en-US" altLang="en-US" sz="4000" smtClean="0"/>
              <a:t>"The International Bureau"</a:t>
            </a:r>
          </a:p>
        </p:txBody>
      </p:sp>
      <p:sp>
        <p:nvSpPr>
          <p:cNvPr id="87044" name="Rectangle 3"/>
          <p:cNvSpPr>
            <a:spLocks noGrp="1" noChangeArrowheads="1"/>
          </p:cNvSpPr>
          <p:nvPr>
            <p:ph type="body" idx="1"/>
          </p:nvPr>
        </p:nvSpPr>
        <p:spPr/>
        <p:txBody>
          <a:bodyPr/>
          <a:lstStyle/>
          <a:p>
            <a:pPr algn="ctr" eaLnBrk="1" hangingPunct="1">
              <a:lnSpc>
                <a:spcPct val="80000"/>
              </a:lnSpc>
              <a:buFontTx/>
              <a:buNone/>
            </a:pPr>
            <a:r>
              <a:rPr lang="en-US" altLang="en-US" sz="2800" b="1" dirty="0" smtClean="0"/>
              <a:t>Principal international authority </a:t>
            </a:r>
            <a:r>
              <a:rPr lang="en-US" altLang="en-US" dirty="0" smtClean="0">
                <a:hlinkClick r:id="rId2"/>
              </a:rPr>
              <a:t>http://www.wipo.org/</a:t>
            </a:r>
            <a:endParaRPr lang="en-US" altLang="en-US" sz="2800" b="1" dirty="0" smtClean="0"/>
          </a:p>
          <a:p>
            <a:pPr eaLnBrk="1" hangingPunct="1">
              <a:lnSpc>
                <a:spcPct val="80000"/>
              </a:lnSpc>
            </a:pPr>
            <a:r>
              <a:rPr lang="en-US" altLang="en-US" sz="2800" b="1" dirty="0" smtClean="0"/>
              <a:t>Administers</a:t>
            </a:r>
            <a:r>
              <a:rPr lang="en-US" altLang="en-US" sz="2800" dirty="0" smtClean="0"/>
              <a:t> handling of international patent applications under PCT - the Patent Cooperation Treaty - for 179 member states </a:t>
            </a:r>
          </a:p>
          <a:p>
            <a:pPr eaLnBrk="1" hangingPunct="1">
              <a:lnSpc>
                <a:spcPct val="80000"/>
              </a:lnSpc>
              <a:buFont typeface="Symbol" pitchFamily="18" charset="2"/>
              <a:buChar char="·"/>
            </a:pPr>
            <a:r>
              <a:rPr lang="en-US" altLang="en-US" sz="2800" b="1" dirty="0" smtClean="0"/>
              <a:t>Provides</a:t>
            </a:r>
            <a:r>
              <a:rPr lang="en-US" altLang="en-US" sz="2800" dirty="0" smtClean="0"/>
              <a:t> int’l clearing house, in effect </a:t>
            </a:r>
          </a:p>
          <a:p>
            <a:pPr eaLnBrk="1" hangingPunct="1">
              <a:lnSpc>
                <a:spcPct val="80000"/>
              </a:lnSpc>
              <a:buFont typeface="Symbol" pitchFamily="18" charset="2"/>
              <a:buChar char="·"/>
            </a:pPr>
            <a:r>
              <a:rPr lang="en-US" altLang="en-US" sz="2800" b="1" dirty="0" smtClean="0"/>
              <a:t>Handles</a:t>
            </a:r>
            <a:r>
              <a:rPr lang="en-US" altLang="en-US" sz="2800" dirty="0" smtClean="0"/>
              <a:t> these through the INTERNATIONAL BUREAU of WIPO</a:t>
            </a:r>
          </a:p>
          <a:p>
            <a:pPr algn="ctr" eaLnBrk="1" hangingPunct="1">
              <a:lnSpc>
                <a:spcPct val="80000"/>
              </a:lnSpc>
              <a:buFont typeface="Symbol" pitchFamily="18" charset="2"/>
              <a:buNone/>
            </a:pPr>
            <a:r>
              <a:rPr lang="en-US" altLang="en-US" sz="2800" dirty="0" smtClean="0"/>
              <a:t>http://www.wipo.org/about-wipo/en/members/index.html</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p>
            <a:fld id="{6BEBDA0F-F2CC-4CA6-A51A-5327BF67E213}" type="slidenum">
              <a:rPr lang="en-US" altLang="en-US"/>
              <a:pPr/>
              <a:t>86</a:t>
            </a:fld>
            <a:endParaRPr lang="en-US" altLang="en-US"/>
          </a:p>
        </p:txBody>
      </p:sp>
      <p:sp>
        <p:nvSpPr>
          <p:cNvPr id="88067" name="Rectangle 2"/>
          <p:cNvSpPr>
            <a:spLocks noGrp="1" noChangeArrowheads="1"/>
          </p:cNvSpPr>
          <p:nvPr>
            <p:ph type="title"/>
          </p:nvPr>
        </p:nvSpPr>
        <p:spPr>
          <a:xfrm>
            <a:off x="1371600" y="304800"/>
            <a:ext cx="7772400" cy="1143000"/>
          </a:xfrm>
        </p:spPr>
        <p:txBody>
          <a:bodyPr/>
          <a:lstStyle/>
          <a:p>
            <a:pPr eaLnBrk="1" hangingPunct="1"/>
            <a:r>
              <a:rPr lang="en-US" altLang="en-US" sz="4000" dirty="0" smtClean="0"/>
              <a:t>Is There An International Patent?</a:t>
            </a:r>
          </a:p>
        </p:txBody>
      </p:sp>
      <p:sp>
        <p:nvSpPr>
          <p:cNvPr id="88068" name="Rectangle 3"/>
          <p:cNvSpPr>
            <a:spLocks noGrp="1" noChangeArrowheads="1"/>
          </p:cNvSpPr>
          <p:nvPr>
            <p:ph type="body" idx="1"/>
          </p:nvPr>
        </p:nvSpPr>
        <p:spPr/>
        <p:txBody>
          <a:bodyPr/>
          <a:lstStyle/>
          <a:p>
            <a:pPr eaLnBrk="1" hangingPunct="1"/>
            <a:r>
              <a:rPr lang="en-US" altLang="en-US" smtClean="0"/>
              <a:t>There are </a:t>
            </a:r>
            <a:r>
              <a:rPr lang="en-US" altLang="en-US" u="sng" smtClean="0"/>
              <a:t>only international patent applications.</a:t>
            </a:r>
            <a:r>
              <a:rPr lang="en-US" altLang="en-US" smtClean="0"/>
              <a:t>   They open the way to patents in individual countries, although a European patent under EPC comes close to being an "international patent."</a:t>
            </a:r>
          </a:p>
          <a:p>
            <a:pPr eaLnBrk="1" hangingPunct="1"/>
            <a:r>
              <a:rPr lang="en-US" altLang="en-US" smtClean="0"/>
              <a:t>So no, there is no “international patent.”  BUT--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1"/>
          </p:nvPr>
        </p:nvSpPr>
        <p:spPr>
          <a:noFill/>
        </p:spPr>
        <p:txBody>
          <a:bodyPr/>
          <a:lstStyle/>
          <a:p>
            <a:fld id="{8D1602CE-13A7-4E63-ADF5-F9997C9957F2}" type="slidenum">
              <a:rPr lang="en-US" altLang="en-US"/>
              <a:pPr/>
              <a:t>87</a:t>
            </a:fld>
            <a:endParaRPr lang="en-US" altLang="en-US"/>
          </a:p>
        </p:txBody>
      </p:sp>
      <p:sp>
        <p:nvSpPr>
          <p:cNvPr id="89091" name="Rectangle 2"/>
          <p:cNvSpPr>
            <a:spLocks noGrp="1" noChangeArrowheads="1"/>
          </p:cNvSpPr>
          <p:nvPr>
            <p:ph type="title"/>
          </p:nvPr>
        </p:nvSpPr>
        <p:spPr/>
        <p:txBody>
          <a:bodyPr/>
          <a:lstStyle/>
          <a:p>
            <a:pPr eaLnBrk="1" hangingPunct="1"/>
            <a:r>
              <a:rPr lang="en-US" altLang="en-US" sz="3600" dirty="0" smtClean="0"/>
              <a:t>Is There An “International </a:t>
            </a:r>
            <a:br>
              <a:rPr lang="en-US" altLang="en-US" sz="3600" dirty="0" smtClean="0"/>
            </a:br>
            <a:r>
              <a:rPr lang="en-US" altLang="en-US" sz="3600" dirty="0" smtClean="0"/>
              <a:t>Patent Application?”</a:t>
            </a:r>
          </a:p>
        </p:txBody>
      </p:sp>
      <p:sp>
        <p:nvSpPr>
          <p:cNvPr id="89092" name="Rectangle 3"/>
          <p:cNvSpPr>
            <a:spLocks noGrp="1" noChangeArrowheads="1"/>
          </p:cNvSpPr>
          <p:nvPr>
            <p:ph type="body" idx="1"/>
          </p:nvPr>
        </p:nvSpPr>
        <p:spPr/>
        <p:txBody>
          <a:bodyPr/>
          <a:lstStyle/>
          <a:p>
            <a:pPr eaLnBrk="1" hangingPunct="1"/>
            <a:r>
              <a:rPr lang="en-US" altLang="en-US" sz="2800" smtClean="0"/>
              <a:t>For convenience, we use the term "international patent application" to mean either a PCT application or else an EPC application.   </a:t>
            </a:r>
          </a:p>
          <a:p>
            <a:pPr eaLnBrk="1" hangingPunct="1"/>
            <a:r>
              <a:rPr lang="en-US" altLang="en-US" sz="2800" smtClean="0"/>
              <a:t>An international application typically uses the same specification and drawings and format of the U.S. application but claims appropriate to European and international procedures.  </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p:spPr>
        <p:txBody>
          <a:bodyPr/>
          <a:lstStyle/>
          <a:p>
            <a:fld id="{8858220F-7D87-4C12-B0B8-8720BE14CC70}" type="slidenum">
              <a:rPr lang="en-US" altLang="en-US"/>
              <a:pPr/>
              <a:t>88</a:t>
            </a:fld>
            <a:endParaRPr lang="en-US" altLang="en-US"/>
          </a:p>
        </p:txBody>
      </p:sp>
      <p:sp>
        <p:nvSpPr>
          <p:cNvPr id="90115" name="Rectangle 2"/>
          <p:cNvSpPr>
            <a:spLocks noGrp="1" noChangeArrowheads="1"/>
          </p:cNvSpPr>
          <p:nvPr>
            <p:ph type="title"/>
          </p:nvPr>
        </p:nvSpPr>
        <p:spPr/>
        <p:txBody>
          <a:bodyPr/>
          <a:lstStyle/>
          <a:p>
            <a:pPr eaLnBrk="1" hangingPunct="1"/>
            <a:r>
              <a:rPr lang="en-US" altLang="en-US" sz="3600" dirty="0" smtClean="0"/>
              <a:t>And so, When Preparing  </a:t>
            </a:r>
            <a:br>
              <a:rPr lang="en-US" altLang="en-US" sz="3600" dirty="0" smtClean="0"/>
            </a:br>
            <a:r>
              <a:rPr lang="en-US" altLang="en-US" sz="3600" dirty="0" smtClean="0"/>
              <a:t>U.S. Patent Application</a:t>
            </a:r>
          </a:p>
        </p:txBody>
      </p:sp>
      <p:sp>
        <p:nvSpPr>
          <p:cNvPr id="90116" name="Rectangle 3"/>
          <p:cNvSpPr>
            <a:spLocks noGrp="1" noChangeArrowheads="1"/>
          </p:cNvSpPr>
          <p:nvPr>
            <p:ph type="body" idx="1"/>
          </p:nvPr>
        </p:nvSpPr>
        <p:spPr/>
        <p:txBody>
          <a:bodyPr/>
          <a:lstStyle/>
          <a:p>
            <a:pPr eaLnBrk="1" hangingPunct="1">
              <a:lnSpc>
                <a:spcPct val="90000"/>
              </a:lnSpc>
              <a:buFontTx/>
              <a:buNone/>
            </a:pPr>
            <a:r>
              <a:rPr lang="en-US" altLang="en-US" sz="2800" dirty="0" smtClean="0"/>
              <a:t>Recommendations:  </a:t>
            </a:r>
          </a:p>
          <a:p>
            <a:pPr eaLnBrk="1" hangingPunct="1">
              <a:lnSpc>
                <a:spcPct val="90000"/>
              </a:lnSpc>
            </a:pPr>
            <a:r>
              <a:rPr lang="en-US" altLang="en-US" sz="2800" dirty="0" smtClean="0"/>
              <a:t>Plan for possibility of foreign filing</a:t>
            </a:r>
          </a:p>
          <a:p>
            <a:pPr eaLnBrk="1" hangingPunct="1">
              <a:lnSpc>
                <a:spcPct val="90000"/>
              </a:lnSpc>
            </a:pPr>
            <a:r>
              <a:rPr lang="en-US" altLang="en-US" sz="2800" dirty="0" smtClean="0"/>
              <a:t>Discuss that with patent counsel</a:t>
            </a:r>
          </a:p>
          <a:p>
            <a:pPr eaLnBrk="1" hangingPunct="1">
              <a:lnSpc>
                <a:spcPct val="90000"/>
              </a:lnSpc>
            </a:pPr>
            <a:r>
              <a:rPr lang="en-US" altLang="en-US" sz="2800" dirty="0" smtClean="0"/>
              <a:t>Budget for at least a PCT application</a:t>
            </a:r>
          </a:p>
          <a:p>
            <a:pPr eaLnBrk="1" hangingPunct="1">
              <a:lnSpc>
                <a:spcPct val="90000"/>
              </a:lnSpc>
            </a:pPr>
            <a:r>
              <a:rPr lang="en-US" altLang="en-US" sz="2800" dirty="0" smtClean="0"/>
              <a:t>Prepare application in international format so specification and drawings are acceptable for USPTO, for either PCT or EPC filing  </a:t>
            </a:r>
          </a:p>
          <a:p>
            <a:pPr eaLnBrk="1" hangingPunct="1">
              <a:lnSpc>
                <a:spcPct val="90000"/>
              </a:lnSpc>
            </a:pPr>
            <a:r>
              <a:rPr lang="en-US" altLang="en-US" sz="2800" dirty="0" smtClean="0"/>
              <a:t>Claims in “US” or “European” format</a:t>
            </a:r>
          </a:p>
          <a:p>
            <a:pPr eaLnBrk="1" hangingPunct="1">
              <a:lnSpc>
                <a:spcPct val="90000"/>
              </a:lnSpc>
            </a:pPr>
            <a:r>
              <a:rPr lang="en-US" altLang="en-US" sz="2800" dirty="0" smtClean="0"/>
              <a:t>Problem – Solution Approach</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p:spPr>
        <p:txBody>
          <a:bodyPr/>
          <a:lstStyle/>
          <a:p>
            <a:fld id="{0C756080-EE0A-44E5-A044-F525F57A0872}" type="slidenum">
              <a:rPr lang="en-US" altLang="en-US"/>
              <a:pPr/>
              <a:t>89</a:t>
            </a:fld>
            <a:endParaRPr lang="en-US" altLang="en-US"/>
          </a:p>
        </p:txBody>
      </p:sp>
      <p:sp>
        <p:nvSpPr>
          <p:cNvPr id="91139" name="Rectangle 2"/>
          <p:cNvSpPr>
            <a:spLocks noGrp="1" noChangeArrowheads="1"/>
          </p:cNvSpPr>
          <p:nvPr>
            <p:ph type="title"/>
          </p:nvPr>
        </p:nvSpPr>
        <p:spPr/>
        <p:txBody>
          <a:bodyPr/>
          <a:lstStyle/>
          <a:p>
            <a:pPr eaLnBrk="1" hangingPunct="1"/>
            <a:r>
              <a:rPr lang="en-US" altLang="en-US" sz="3600" dirty="0" smtClean="0"/>
              <a:t>International Procedures </a:t>
            </a:r>
            <a:br>
              <a:rPr lang="en-US" altLang="en-US" sz="3600" dirty="0" smtClean="0"/>
            </a:br>
            <a:r>
              <a:rPr lang="en-US" altLang="en-US" sz="3600" dirty="0" smtClean="0"/>
              <a:t>in a Nutshell</a:t>
            </a:r>
          </a:p>
        </p:txBody>
      </p:sp>
      <p:sp>
        <p:nvSpPr>
          <p:cNvPr id="91140" name="Rectangle 3"/>
          <p:cNvSpPr>
            <a:spLocks noGrp="1" noChangeArrowheads="1"/>
          </p:cNvSpPr>
          <p:nvPr>
            <p:ph type="body" idx="1"/>
          </p:nvPr>
        </p:nvSpPr>
        <p:spPr/>
        <p:txBody>
          <a:bodyPr/>
          <a:lstStyle/>
          <a:p>
            <a:pPr eaLnBrk="1" hangingPunct="1">
              <a:buFontTx/>
              <a:buNone/>
            </a:pPr>
            <a:r>
              <a:rPr lang="en-US" altLang="en-US" sz="2800" smtClean="0"/>
              <a:t>Why not seek corresponding patents in every country--or most countries?</a:t>
            </a:r>
          </a:p>
          <a:p>
            <a:pPr eaLnBrk="1" hangingPunct="1"/>
            <a:r>
              <a:rPr lang="en-US" altLang="en-US" sz="2800" smtClean="0"/>
              <a:t>Foreign patents are complicated</a:t>
            </a:r>
          </a:p>
          <a:p>
            <a:pPr eaLnBrk="1" hangingPunct="1"/>
            <a:r>
              <a:rPr lang="en-US" altLang="en-US" sz="2800" smtClean="0"/>
              <a:t>Relatively expensive to file &amp; prosecute</a:t>
            </a:r>
          </a:p>
          <a:p>
            <a:pPr eaLnBrk="1" hangingPunct="1"/>
            <a:r>
              <a:rPr lang="en-US" altLang="en-US" sz="2800" smtClean="0"/>
              <a:t>Very expensive to maintain for life of a patent (annuities: sliding scale upward)  </a:t>
            </a:r>
          </a:p>
          <a:p>
            <a:pPr eaLnBrk="1" hangingPunct="1"/>
            <a:r>
              <a:rPr lang="en-US" altLang="en-US" sz="2800" smtClean="0"/>
              <a:t>Translations will be required  (Japan, China and Korea are expensive)</a:t>
            </a:r>
          </a:p>
          <a:p>
            <a:pPr eaLnBrk="1" hangingPunct="1">
              <a:buFontTx/>
              <a:buNone/>
            </a:pPr>
            <a:endParaRPr lang="en-US" alt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87F3AB96-A38E-4716-9DCB-4A0CF3B899F2}" type="slidenum">
              <a:rPr lang="en-US" altLang="en-US"/>
              <a:pPr/>
              <a:t>9</a:t>
            </a:fld>
            <a:endParaRPr lang="en-US" altLang="en-US"/>
          </a:p>
        </p:txBody>
      </p:sp>
      <p:sp>
        <p:nvSpPr>
          <p:cNvPr id="10243" name="Rectangle 2"/>
          <p:cNvSpPr>
            <a:spLocks noGrp="1" noChangeArrowheads="1"/>
          </p:cNvSpPr>
          <p:nvPr>
            <p:ph type="title"/>
          </p:nvPr>
        </p:nvSpPr>
        <p:spPr/>
        <p:txBody>
          <a:bodyPr/>
          <a:lstStyle/>
          <a:p>
            <a:pPr eaLnBrk="1" hangingPunct="1"/>
            <a:r>
              <a:rPr lang="en-US" altLang="en-US" sz="4000" smtClean="0"/>
              <a:t>If no U.S. patent application </a:t>
            </a:r>
            <a:br>
              <a:rPr lang="en-US" altLang="en-US" sz="4000" smtClean="0"/>
            </a:br>
            <a:r>
              <a:rPr lang="en-US" altLang="en-US" sz="4000" smtClean="0"/>
              <a:t>is on file</a:t>
            </a:r>
            <a:endParaRPr lang="en-US" altLang="en-US" smtClean="0"/>
          </a:p>
        </p:txBody>
      </p:sp>
      <p:sp>
        <p:nvSpPr>
          <p:cNvPr id="10244" name="Rectangle 3"/>
          <p:cNvSpPr>
            <a:spLocks noGrp="1" noChangeArrowheads="1"/>
          </p:cNvSpPr>
          <p:nvPr>
            <p:ph type="body" idx="1"/>
          </p:nvPr>
        </p:nvSpPr>
        <p:spPr/>
        <p:txBody>
          <a:bodyPr/>
          <a:lstStyle/>
          <a:p>
            <a:pPr eaLnBrk="1" hangingPunct="1"/>
            <a:r>
              <a:rPr lang="en-US" altLang="en-US" smtClean="0"/>
              <a:t>If no corresponding national or international patent application has been filed, must petition USPTO  Trademark Office for a foreign filing license.  Difficult?</a:t>
            </a:r>
          </a:p>
          <a:p>
            <a:pPr eaLnBrk="1" hangingPunct="1"/>
            <a:endParaRPr lang="en-US" altLang="en-US" smtClean="0"/>
          </a:p>
          <a:p>
            <a:pPr eaLnBrk="1" hangingPunct="1"/>
            <a:r>
              <a:rPr lang="en-US" altLang="en-US" smtClean="0"/>
              <a:t>Not difficult.  Requires that . . .  </a:t>
            </a:r>
          </a:p>
          <a:p>
            <a:pPr eaLnBrk="1" hangingPunct="1"/>
            <a:endParaRPr lang="en-US" altLang="en-US"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p>
            <a:fld id="{74C36827-E9F5-4B97-9172-C69AF133D099}" type="slidenum">
              <a:rPr lang="en-US" altLang="en-US"/>
              <a:pPr/>
              <a:t>90</a:t>
            </a:fld>
            <a:endParaRPr lang="en-US" altLang="en-US"/>
          </a:p>
        </p:txBody>
      </p:sp>
      <p:sp>
        <p:nvSpPr>
          <p:cNvPr id="92163" name="Rectangle 2"/>
          <p:cNvSpPr>
            <a:spLocks noGrp="1" noChangeArrowheads="1"/>
          </p:cNvSpPr>
          <p:nvPr>
            <p:ph type="title"/>
          </p:nvPr>
        </p:nvSpPr>
        <p:spPr/>
        <p:txBody>
          <a:bodyPr/>
          <a:lstStyle/>
          <a:p>
            <a:pPr eaLnBrk="1" hangingPunct="1"/>
            <a:r>
              <a:rPr lang="en-US" altLang="en-US" sz="3600" dirty="0" smtClean="0"/>
              <a:t>International Procedures </a:t>
            </a:r>
            <a:br>
              <a:rPr lang="en-US" altLang="en-US" sz="3600" dirty="0" smtClean="0"/>
            </a:br>
            <a:r>
              <a:rPr lang="en-US" altLang="en-US" sz="3600" dirty="0" smtClean="0"/>
              <a:t>- How Big a Nut to Crack?</a:t>
            </a:r>
            <a:endParaRPr lang="en-US" altLang="en-US" dirty="0" smtClean="0"/>
          </a:p>
        </p:txBody>
      </p:sp>
      <p:sp>
        <p:nvSpPr>
          <p:cNvPr id="92164" name="Rectangle 3"/>
          <p:cNvSpPr>
            <a:spLocks noGrp="1" noChangeArrowheads="1"/>
          </p:cNvSpPr>
          <p:nvPr>
            <p:ph type="body" idx="1"/>
          </p:nvPr>
        </p:nvSpPr>
        <p:spPr/>
        <p:txBody>
          <a:bodyPr/>
          <a:lstStyle/>
          <a:p>
            <a:pPr eaLnBrk="1" hangingPunct="1"/>
            <a:r>
              <a:rPr lang="en-US" altLang="en-US" sz="2600" smtClean="0"/>
              <a:t>Like asking the question:  "How deep a hole do you wish to dig?"  </a:t>
            </a:r>
          </a:p>
          <a:p>
            <a:pPr eaLnBrk="1" hangingPunct="1"/>
            <a:r>
              <a:rPr lang="en-US" altLang="en-US" sz="2600" smtClean="0"/>
              <a:t>You do not have enough money for patents in all the world’s countries.</a:t>
            </a:r>
          </a:p>
          <a:p>
            <a:pPr eaLnBrk="1" hangingPunct="1"/>
            <a:r>
              <a:rPr lang="en-US" altLang="en-US" sz="2600" smtClean="0"/>
              <a:t>A business interested in patents in other countries must choose carefully; must consider what, where and why.</a:t>
            </a:r>
          </a:p>
          <a:p>
            <a:pPr eaLnBrk="1" hangingPunct="1"/>
            <a:r>
              <a:rPr lang="en-US" altLang="en-US" sz="2600" smtClean="0"/>
              <a:t>Contrast with successful pharmaceutical drug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Petty Patents</a:t>
            </a:r>
            <a:endParaRPr lang="en-US" dirty="0"/>
          </a:p>
        </p:txBody>
      </p:sp>
      <p:sp>
        <p:nvSpPr>
          <p:cNvPr id="3" name="Content Placeholder 2"/>
          <p:cNvSpPr>
            <a:spLocks noGrp="1"/>
          </p:cNvSpPr>
          <p:nvPr>
            <p:ph idx="1"/>
          </p:nvPr>
        </p:nvSpPr>
        <p:spPr>
          <a:xfrm>
            <a:off x="1524000" y="1371600"/>
            <a:ext cx="7391400" cy="4724400"/>
          </a:xfrm>
        </p:spPr>
        <p:txBody>
          <a:bodyPr/>
          <a:lstStyle/>
          <a:p>
            <a:r>
              <a:rPr lang="en-US" dirty="0" smtClean="0"/>
              <a:t>Utility Models</a:t>
            </a:r>
          </a:p>
          <a:p>
            <a:pPr lvl="1"/>
            <a:r>
              <a:rPr lang="en-US" dirty="0" smtClean="0"/>
              <a:t>No Examination</a:t>
            </a:r>
          </a:p>
          <a:p>
            <a:pPr lvl="1"/>
            <a:r>
              <a:rPr lang="en-US" dirty="0" smtClean="0"/>
              <a:t>Shorter Term, typically 7-10 years</a:t>
            </a:r>
          </a:p>
          <a:p>
            <a:pPr lvl="1"/>
            <a:r>
              <a:rPr lang="en-US" dirty="0" smtClean="0"/>
              <a:t>Limited Subject Matter, mechanical, electrical</a:t>
            </a:r>
          </a:p>
          <a:p>
            <a:endParaRPr lang="en-US" dirty="0" smtClean="0"/>
          </a:p>
          <a:p>
            <a:r>
              <a:rPr lang="en-US" dirty="0" smtClean="0"/>
              <a:t>Countries – (about 78), notables: Austria, China, Germany, Italy, Japan, Russia, Spain, Taiwan</a:t>
            </a:r>
          </a:p>
          <a:p>
            <a:pPr lvl="1"/>
            <a:endParaRPr lang="en-US" dirty="0"/>
          </a:p>
        </p:txBody>
      </p:sp>
      <p:sp>
        <p:nvSpPr>
          <p:cNvPr id="4" name="Slide Number Placeholder 3"/>
          <p:cNvSpPr>
            <a:spLocks noGrp="1"/>
          </p:cNvSpPr>
          <p:nvPr>
            <p:ph type="sldNum" sz="quarter" idx="11"/>
          </p:nvPr>
        </p:nvSpPr>
        <p:spPr/>
        <p:txBody>
          <a:bodyPr/>
          <a:lstStyle/>
          <a:p>
            <a:pPr>
              <a:defRPr/>
            </a:pPr>
            <a:fld id="{70A5EC5F-0C38-4598-BD0E-63A7BFDB0AE0}" type="slidenum">
              <a:rPr lang="en-US" altLang="en-US" smtClean="0"/>
              <a:pPr>
                <a:defRPr/>
              </a:pPr>
              <a:t>91</a:t>
            </a:fld>
            <a:endParaRPr lang="en-US"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524000" y="152400"/>
            <a:ext cx="7391400" cy="1143000"/>
          </a:xfrm>
        </p:spPr>
        <p:txBody>
          <a:bodyPr/>
          <a:lstStyle/>
          <a:p>
            <a:r>
              <a:rPr lang="en-US" altLang="en-US" dirty="0" smtClean="0"/>
              <a:t>Patent Prosecution Highway</a:t>
            </a:r>
          </a:p>
        </p:txBody>
      </p:sp>
      <p:sp>
        <p:nvSpPr>
          <p:cNvPr id="93187" name="Content Placeholder 2"/>
          <p:cNvSpPr>
            <a:spLocks noGrp="1"/>
          </p:cNvSpPr>
          <p:nvPr>
            <p:ph idx="1"/>
          </p:nvPr>
        </p:nvSpPr>
        <p:spPr>
          <a:xfrm>
            <a:off x="1524000" y="1295400"/>
            <a:ext cx="7391400" cy="4724400"/>
          </a:xfrm>
        </p:spPr>
        <p:txBody>
          <a:bodyPr/>
          <a:lstStyle/>
          <a:p>
            <a:r>
              <a:rPr lang="en-US" altLang="en-US" sz="2800" dirty="0" smtClean="0"/>
              <a:t>Leverage examination from another patent office to speed prosecution in other patent offices</a:t>
            </a:r>
          </a:p>
          <a:p>
            <a:r>
              <a:rPr lang="en-US" sz="2800" dirty="0" smtClean="0"/>
              <a:t>PPH leverages fast-track examination procedures already in place among participating patent offices to allow applicants to reach final disposition of a patent application more quickly and efficiently than standard examination processing</a:t>
            </a:r>
            <a:endParaRPr lang="en-US" altLang="en-US" sz="2800" dirty="0" smtClean="0"/>
          </a:p>
        </p:txBody>
      </p:sp>
      <p:sp>
        <p:nvSpPr>
          <p:cNvPr id="93188" name="Slide Number Placeholder 3"/>
          <p:cNvSpPr>
            <a:spLocks noGrp="1"/>
          </p:cNvSpPr>
          <p:nvPr>
            <p:ph type="sldNum" sz="quarter" idx="11"/>
          </p:nvPr>
        </p:nvSpPr>
        <p:spPr>
          <a:xfrm>
            <a:off x="8153400" y="6400800"/>
            <a:ext cx="1219200" cy="457200"/>
          </a:xfrm>
          <a:noFill/>
        </p:spPr>
        <p:txBody>
          <a:bodyPr/>
          <a:lstStyle/>
          <a:p>
            <a:pPr algn="ctr"/>
            <a:fld id="{2FB3FC2F-C8A3-456D-8F0E-1AFF22CBF650}" type="slidenum">
              <a:rPr lang="en-US" altLang="en-US"/>
              <a:pPr algn="ctr"/>
              <a:t>92</a:t>
            </a:fld>
            <a:endParaRPr lang="en-US" alt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Patent Prosecution Highway</a:t>
            </a:r>
          </a:p>
        </p:txBody>
      </p:sp>
      <p:sp>
        <p:nvSpPr>
          <p:cNvPr id="34819" name="Content Placeholder 2"/>
          <p:cNvSpPr>
            <a:spLocks noGrp="1"/>
          </p:cNvSpPr>
          <p:nvPr>
            <p:ph idx="1"/>
          </p:nvPr>
        </p:nvSpPr>
        <p:spPr/>
        <p:txBody>
          <a:bodyPr/>
          <a:lstStyle/>
          <a:p>
            <a:pPr marL="341313" indent="-341313" eaLnBrk="1" hangingPunct="1">
              <a:buFont typeface="Lucida Sans Unicode"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If at least one claim of an application has been found to be allowable by a 1</a:t>
            </a:r>
            <a:r>
              <a:rPr lang="en-US" sz="2000" baseline="30000" dirty="0" smtClean="0"/>
              <a:t>st</a:t>
            </a:r>
            <a:r>
              <a:rPr lang="en-US" sz="2000" dirty="0" smtClean="0"/>
              <a:t> patent office, an accelerated examination can be requested at a 2</a:t>
            </a:r>
            <a:r>
              <a:rPr lang="en-US" sz="2000" baseline="30000" dirty="0" smtClean="0"/>
              <a:t>nd </a:t>
            </a:r>
            <a:r>
              <a:rPr lang="en-US" sz="2000" dirty="0" smtClean="0"/>
              <a:t>patent office by submitting a request for </a:t>
            </a:r>
            <a:r>
              <a:rPr lang="en-US" sz="2000" dirty="0" err="1" smtClean="0"/>
              <a:t>PPH</a:t>
            </a:r>
            <a:r>
              <a:rPr lang="en-US" sz="2000" dirty="0" smtClean="0"/>
              <a:t>;</a:t>
            </a:r>
          </a:p>
          <a:p>
            <a:pPr marL="341313" indent="-341313" eaLnBrk="1" hangingPunct="1">
              <a:buFont typeface="Lucida Sans Unicode"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The claims filed in the 2</a:t>
            </a:r>
            <a:r>
              <a:rPr lang="en-US" sz="2000" baseline="30000" dirty="0" smtClean="0"/>
              <a:t>nd </a:t>
            </a:r>
            <a:r>
              <a:rPr lang="en-US" sz="2000" dirty="0" smtClean="0"/>
              <a:t>patent office must sufficiently correspond to the claims allowed in the 1</a:t>
            </a:r>
            <a:r>
              <a:rPr lang="en-US" sz="2000" baseline="30000" dirty="0" smtClean="0"/>
              <a:t>st</a:t>
            </a:r>
            <a:r>
              <a:rPr lang="en-US" sz="2000" dirty="0" smtClean="0"/>
              <a:t> patent office.</a:t>
            </a:r>
          </a:p>
          <a:p>
            <a:pPr>
              <a:defRPr/>
            </a:pPr>
            <a:endParaRPr lang="en-US" sz="2000" dirty="0" smtClean="0"/>
          </a:p>
        </p:txBody>
      </p:sp>
      <p:sp>
        <p:nvSpPr>
          <p:cNvPr id="94212" name="Slide Number Placeholder 3"/>
          <p:cNvSpPr>
            <a:spLocks noGrp="1"/>
          </p:cNvSpPr>
          <p:nvPr>
            <p:ph type="sldNum" sz="quarter" idx="11"/>
          </p:nvPr>
        </p:nvSpPr>
        <p:spPr>
          <a:xfrm>
            <a:off x="7924800" y="6400800"/>
            <a:ext cx="1447800" cy="457200"/>
          </a:xfrm>
          <a:noFill/>
        </p:spPr>
        <p:txBody>
          <a:bodyPr/>
          <a:lstStyle/>
          <a:p>
            <a:pPr algn="ctr"/>
            <a:fld id="{17F34744-AAE0-4F11-87A2-6FF4ECBA753F}" type="slidenum">
              <a:rPr lang="en-US" altLang="en-US"/>
              <a:pPr algn="ctr"/>
              <a:t>93</a:t>
            </a:fld>
            <a:endParaRPr lang="en-US" altLang="en-US" dirty="0"/>
          </a:p>
        </p:txBody>
      </p:sp>
      <p:sp>
        <p:nvSpPr>
          <p:cNvPr id="94213" name="Rectangle 3"/>
          <p:cNvSpPr>
            <a:spLocks noChangeArrowheads="1"/>
          </p:cNvSpPr>
          <p:nvPr/>
        </p:nvSpPr>
        <p:spPr bwMode="auto">
          <a:xfrm>
            <a:off x="1547813" y="4246563"/>
            <a:ext cx="908050" cy="414337"/>
          </a:xfrm>
          <a:prstGeom prst="rect">
            <a:avLst/>
          </a:prstGeom>
          <a:solidFill>
            <a:srgbClr val="FFFFFF"/>
          </a:solidFill>
          <a:ln w="9360">
            <a:solidFill>
              <a:srgbClr val="000000"/>
            </a:solidFill>
            <a:miter lim="800000"/>
            <a:headEnd/>
            <a:tailEnd/>
          </a:ln>
        </p:spPr>
        <p:txBody>
          <a:bodyPr wrap="none" lIns="90000" tIns="46800" rIns="90000" bIns="46800" anchor="ct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en-US" sz="1200">
                <a:solidFill>
                  <a:srgbClr val="000000"/>
                </a:solidFill>
              </a:rPr>
              <a:t>First</a:t>
            </a:r>
          </a:p>
        </p:txBody>
      </p:sp>
      <p:sp>
        <p:nvSpPr>
          <p:cNvPr id="94214" name="Rectangle 4"/>
          <p:cNvSpPr>
            <a:spLocks noChangeArrowheads="1"/>
          </p:cNvSpPr>
          <p:nvPr/>
        </p:nvSpPr>
        <p:spPr bwMode="auto">
          <a:xfrm>
            <a:off x="2971800" y="5410200"/>
            <a:ext cx="908050" cy="414338"/>
          </a:xfrm>
          <a:prstGeom prst="rect">
            <a:avLst/>
          </a:prstGeom>
          <a:solidFill>
            <a:srgbClr val="FFFFFF"/>
          </a:solidFill>
          <a:ln w="9360">
            <a:solidFill>
              <a:srgbClr val="000000"/>
            </a:solidFill>
            <a:miter lim="800000"/>
            <a:headEnd/>
            <a:tailEnd/>
          </a:ln>
        </p:spPr>
        <p:txBody>
          <a:bodyPr wrap="none" lIns="90000" tIns="46800" rIns="90000" bIns="46800" anchor="ct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en-US" sz="1200">
                <a:solidFill>
                  <a:srgbClr val="000000"/>
                </a:solidFill>
              </a:rPr>
              <a:t>Second</a:t>
            </a:r>
          </a:p>
        </p:txBody>
      </p:sp>
      <p:sp>
        <p:nvSpPr>
          <p:cNvPr id="94215" name="Rectangle 5"/>
          <p:cNvSpPr>
            <a:spLocks noChangeArrowheads="1"/>
          </p:cNvSpPr>
          <p:nvPr/>
        </p:nvSpPr>
        <p:spPr bwMode="auto">
          <a:xfrm>
            <a:off x="5983288" y="4268788"/>
            <a:ext cx="1063625" cy="414337"/>
          </a:xfrm>
          <a:prstGeom prst="rect">
            <a:avLst/>
          </a:prstGeom>
          <a:solidFill>
            <a:srgbClr val="FFFFFF"/>
          </a:solidFill>
          <a:ln w="9360">
            <a:solidFill>
              <a:srgbClr val="000000"/>
            </a:solidFill>
            <a:miter lim="800000"/>
            <a:headEnd/>
            <a:tailEnd/>
          </a:ln>
        </p:spPr>
        <p:txBody>
          <a:bodyPr wrap="none" lIns="90000" tIns="46800" rIns="90000" bIns="46800" anchor="ct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en-US" sz="1200">
                <a:solidFill>
                  <a:srgbClr val="000000"/>
                </a:solidFill>
              </a:rPr>
              <a:t>Allowance</a:t>
            </a:r>
          </a:p>
        </p:txBody>
      </p:sp>
      <p:sp>
        <p:nvSpPr>
          <p:cNvPr id="94216" name="Rectangle 6"/>
          <p:cNvSpPr>
            <a:spLocks noChangeArrowheads="1"/>
          </p:cNvSpPr>
          <p:nvPr/>
        </p:nvSpPr>
        <p:spPr bwMode="auto">
          <a:xfrm>
            <a:off x="5969000" y="5305425"/>
            <a:ext cx="1617663" cy="606425"/>
          </a:xfrm>
          <a:prstGeom prst="rect">
            <a:avLst/>
          </a:prstGeom>
          <a:solidFill>
            <a:srgbClr val="FFFFFF"/>
          </a:solidFill>
          <a:ln w="9360">
            <a:solidFill>
              <a:srgbClr val="000000"/>
            </a:solidFill>
            <a:miter lim="800000"/>
            <a:headEnd/>
            <a:tailEnd/>
          </a:ln>
        </p:spPr>
        <p:txBody>
          <a:bodyPr wrap="none" lIns="90000" tIns="46800" rIns="90000" bIns="46800" anchor="ct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en-US" sz="1200">
                <a:solidFill>
                  <a:srgbClr val="000000"/>
                </a:solidFill>
              </a:rPr>
              <a:t>Accelerated </a:t>
            </a:r>
          </a:p>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en-US" sz="1200">
                <a:solidFill>
                  <a:srgbClr val="000000"/>
                </a:solidFill>
              </a:rPr>
              <a:t>Exam</a:t>
            </a:r>
          </a:p>
        </p:txBody>
      </p:sp>
      <p:sp>
        <p:nvSpPr>
          <p:cNvPr id="94217" name="Line 7"/>
          <p:cNvSpPr>
            <a:spLocks noChangeShapeType="1"/>
          </p:cNvSpPr>
          <p:nvPr/>
        </p:nvSpPr>
        <p:spPr bwMode="auto">
          <a:xfrm>
            <a:off x="2486025" y="4492625"/>
            <a:ext cx="3167063" cy="1588"/>
          </a:xfrm>
          <a:prstGeom prst="line">
            <a:avLst/>
          </a:prstGeom>
          <a:noFill/>
          <a:ln w="9360">
            <a:solidFill>
              <a:srgbClr val="000000"/>
            </a:solidFill>
            <a:miter lim="800000"/>
            <a:headEnd/>
            <a:tailEnd type="triangle" w="med" len="med"/>
          </a:ln>
        </p:spPr>
        <p:txBody>
          <a:bodyPr/>
          <a:lstStyle/>
          <a:p>
            <a:endParaRPr lang="en-US"/>
          </a:p>
        </p:txBody>
      </p:sp>
      <p:sp>
        <p:nvSpPr>
          <p:cNvPr id="94218" name="Line 8"/>
          <p:cNvSpPr>
            <a:spLocks noChangeShapeType="1"/>
          </p:cNvSpPr>
          <p:nvPr/>
        </p:nvSpPr>
        <p:spPr bwMode="auto">
          <a:xfrm>
            <a:off x="6403975" y="4914900"/>
            <a:ext cx="1588" cy="255588"/>
          </a:xfrm>
          <a:prstGeom prst="line">
            <a:avLst/>
          </a:prstGeom>
          <a:noFill/>
          <a:ln w="9360">
            <a:solidFill>
              <a:srgbClr val="000000"/>
            </a:solidFill>
            <a:miter lim="800000"/>
            <a:headEnd/>
            <a:tailEnd type="triangle" w="med" len="med"/>
          </a:ln>
        </p:spPr>
        <p:txBody>
          <a:bodyPr/>
          <a:lstStyle/>
          <a:p>
            <a:endParaRPr lang="en-US"/>
          </a:p>
        </p:txBody>
      </p:sp>
      <p:sp>
        <p:nvSpPr>
          <p:cNvPr id="94219" name="Line 9"/>
          <p:cNvSpPr>
            <a:spLocks noChangeShapeType="1"/>
          </p:cNvSpPr>
          <p:nvPr/>
        </p:nvSpPr>
        <p:spPr bwMode="auto">
          <a:xfrm>
            <a:off x="3341688" y="4610100"/>
            <a:ext cx="1587" cy="498475"/>
          </a:xfrm>
          <a:prstGeom prst="line">
            <a:avLst/>
          </a:prstGeom>
          <a:noFill/>
          <a:ln w="9360">
            <a:solidFill>
              <a:srgbClr val="000000"/>
            </a:solidFill>
            <a:miter lim="800000"/>
            <a:headEnd/>
            <a:tailEnd type="triangle" w="med" len="med"/>
          </a:ln>
        </p:spPr>
        <p:txBody>
          <a:bodyPr/>
          <a:lstStyle/>
          <a:p>
            <a:endParaRPr lang="en-US"/>
          </a:p>
        </p:txBody>
      </p:sp>
      <p:sp>
        <p:nvSpPr>
          <p:cNvPr id="94220" name="Line 10"/>
          <p:cNvSpPr>
            <a:spLocks noChangeShapeType="1"/>
          </p:cNvSpPr>
          <p:nvPr/>
        </p:nvSpPr>
        <p:spPr bwMode="auto">
          <a:xfrm>
            <a:off x="3900488" y="5640388"/>
            <a:ext cx="2024062" cy="1587"/>
          </a:xfrm>
          <a:prstGeom prst="line">
            <a:avLst/>
          </a:prstGeom>
          <a:noFill/>
          <a:ln w="9360">
            <a:solidFill>
              <a:srgbClr val="000000"/>
            </a:solidFill>
            <a:miter lim="800000"/>
            <a:headEnd/>
            <a:tailEnd/>
          </a:ln>
        </p:spPr>
        <p:txBody>
          <a:bodyPr/>
          <a:lstStyle/>
          <a:p>
            <a:endParaRPr lang="en-US"/>
          </a:p>
        </p:txBody>
      </p:sp>
      <p:sp>
        <p:nvSpPr>
          <p:cNvPr id="94221" name="Text Box 11"/>
          <p:cNvSpPr txBox="1">
            <a:spLocks noChangeArrowheads="1"/>
          </p:cNvSpPr>
          <p:nvPr/>
        </p:nvSpPr>
        <p:spPr bwMode="auto">
          <a:xfrm>
            <a:off x="7258050" y="4797425"/>
            <a:ext cx="1581150" cy="279400"/>
          </a:xfrm>
          <a:prstGeom prst="rect">
            <a:avLst/>
          </a:prstGeom>
          <a:noFill/>
          <a:ln w="9525">
            <a:noFill/>
            <a:round/>
            <a:headEnd/>
            <a:tailEnd/>
          </a:ln>
        </p:spPr>
        <p:txBody>
          <a:bodyPr lIns="90000" tIns="46800" rIns="90000" bIns="46800">
            <a:spAutoFit/>
          </a:bodyPr>
          <a:lstStyle/>
          <a:p>
            <a:pP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en-US" sz="1200">
                <a:solidFill>
                  <a:srgbClr val="000000"/>
                </a:solidFill>
              </a:rPr>
              <a:t>Request PPH</a:t>
            </a:r>
          </a:p>
        </p:txBody>
      </p:sp>
      <p:sp>
        <p:nvSpPr>
          <p:cNvPr id="94222" name="Text Box 12"/>
          <p:cNvSpPr txBox="1">
            <a:spLocks noChangeArrowheads="1"/>
          </p:cNvSpPr>
          <p:nvPr/>
        </p:nvSpPr>
        <p:spPr bwMode="auto">
          <a:xfrm>
            <a:off x="3429000" y="4714875"/>
            <a:ext cx="847725" cy="279400"/>
          </a:xfrm>
          <a:prstGeom prst="rect">
            <a:avLst/>
          </a:prstGeom>
          <a:noFill/>
          <a:ln w="9525">
            <a:noFill/>
            <a:round/>
            <a:headEnd/>
            <a:tailEnd/>
          </a:ln>
        </p:spPr>
        <p:txBody>
          <a:bodyPr lIns="90000" tIns="46800" rIns="90000" bIns="46800">
            <a:spAutoFit/>
          </a:bodyPr>
          <a:lstStyle/>
          <a:p>
            <a:pP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1200">
                <a:solidFill>
                  <a:srgbClr val="000000"/>
                </a:solidFill>
              </a:rPr>
              <a:t>priority</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Patent Prosecution Highway</a:t>
            </a:r>
          </a:p>
        </p:txBody>
      </p:sp>
      <p:sp>
        <p:nvSpPr>
          <p:cNvPr id="34819" name="Content Placeholder 2"/>
          <p:cNvSpPr>
            <a:spLocks noGrp="1"/>
          </p:cNvSpPr>
          <p:nvPr>
            <p:ph idx="1"/>
          </p:nvPr>
        </p:nvSpPr>
        <p:spPr/>
        <p:txBody>
          <a:bodyPr/>
          <a:lstStyle/>
          <a:p>
            <a:pPr marL="341313" indent="-341313" eaLnBrk="1" hangingPunct="1">
              <a:lnSpc>
                <a:spcPct val="90000"/>
              </a:lnSpc>
              <a:spcBef>
                <a:spcPts val="275"/>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Examination under the </a:t>
            </a:r>
            <a:r>
              <a:rPr lang="en-US" sz="2400" dirty="0" err="1" smtClean="0"/>
              <a:t>PPH</a:t>
            </a:r>
            <a:r>
              <a:rPr lang="en-US" sz="2400" dirty="0" smtClean="0"/>
              <a:t> does not result in automatic issuance</a:t>
            </a:r>
          </a:p>
          <a:p>
            <a:pPr marL="341313" indent="-341313" eaLnBrk="1" hangingPunct="1">
              <a:lnSpc>
                <a:spcPct val="90000"/>
              </a:lnSpc>
              <a:spcBef>
                <a:spcPts val="275"/>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If the requirements of the </a:t>
            </a:r>
            <a:r>
              <a:rPr lang="en-US" sz="2400" dirty="0" err="1" smtClean="0"/>
              <a:t>PPH</a:t>
            </a:r>
            <a:r>
              <a:rPr lang="en-US" sz="2400" dirty="0" smtClean="0"/>
              <a:t> are satisfied, application will be advanced out of turn for Examination purposes</a:t>
            </a:r>
          </a:p>
          <a:p>
            <a:pPr marL="341313" indent="-341313" eaLnBrk="1" hangingPunct="1">
              <a:lnSpc>
                <a:spcPct val="90000"/>
              </a:lnSpc>
              <a:spcBef>
                <a:spcPts val="275"/>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Examination still takes place before both patent offices</a:t>
            </a:r>
          </a:p>
          <a:p>
            <a:pPr marL="341313" indent="-341313" eaLnBrk="1" hangingPunct="1">
              <a:lnSpc>
                <a:spcPct val="90000"/>
              </a:lnSpc>
              <a:spcBef>
                <a:spcPts val="275"/>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Applicant must still comply with all the requirements of each jurisdiction (e.g. criteria for patentability, formalities, duty of disclosure, etc.)</a:t>
            </a:r>
            <a:endParaRPr lang="en-US" sz="2400" u="sng" dirty="0" smtClean="0"/>
          </a:p>
          <a:p>
            <a:pPr marL="341313" indent="-341313" eaLnBrk="1" hangingPunct="1">
              <a:lnSpc>
                <a:spcPct val="90000"/>
              </a:lnSpc>
              <a:spcBef>
                <a:spcPts val="275"/>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	</a:t>
            </a:r>
          </a:p>
          <a:p>
            <a:pPr>
              <a:defRPr/>
            </a:pPr>
            <a:endParaRPr lang="en-US" sz="2400" dirty="0" smtClean="0"/>
          </a:p>
        </p:txBody>
      </p:sp>
      <p:sp>
        <p:nvSpPr>
          <p:cNvPr id="95236" name="Slide Number Placeholder 3"/>
          <p:cNvSpPr>
            <a:spLocks noGrp="1"/>
          </p:cNvSpPr>
          <p:nvPr>
            <p:ph type="sldNum" sz="quarter" idx="11"/>
          </p:nvPr>
        </p:nvSpPr>
        <p:spPr>
          <a:xfrm>
            <a:off x="7924800" y="6400800"/>
            <a:ext cx="1219200" cy="457200"/>
          </a:xfrm>
          <a:noFill/>
        </p:spPr>
        <p:txBody>
          <a:bodyPr/>
          <a:lstStyle/>
          <a:p>
            <a:pPr algn="ctr"/>
            <a:fld id="{13E3E438-6E04-4599-8386-71B8D7275C04}" type="slidenum">
              <a:rPr lang="en-US" altLang="en-US"/>
              <a:pPr algn="ctr"/>
              <a:t>94</a:t>
            </a:fld>
            <a:endParaRPr lang="en-US" alt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Patent Prosecution Highway</a:t>
            </a:r>
          </a:p>
        </p:txBody>
      </p:sp>
      <p:sp>
        <p:nvSpPr>
          <p:cNvPr id="96259" name="Content Placeholder 2"/>
          <p:cNvSpPr>
            <a:spLocks noGrp="1"/>
          </p:cNvSpPr>
          <p:nvPr>
            <p:ph idx="1"/>
          </p:nvPr>
        </p:nvSpPr>
        <p:spPr>
          <a:xfrm>
            <a:off x="1524000" y="1371600"/>
            <a:ext cx="7391400" cy="4724400"/>
          </a:xfrm>
        </p:spPr>
        <p:txBody>
          <a:bodyPr/>
          <a:lstStyle/>
          <a:p>
            <a:pPr eaLnBrk="1" hangingPunct="1">
              <a:lnSpc>
                <a:spcPct val="90000"/>
              </a:lnSpc>
              <a:spcAft>
                <a:spcPts val="600"/>
              </a:spcAft>
              <a:buFontTx/>
              <a:buNone/>
            </a:pPr>
            <a:r>
              <a:rPr lang="en-US" altLang="en-US" sz="2000" dirty="0" smtClean="0"/>
              <a:t>General Requirements:</a:t>
            </a:r>
          </a:p>
          <a:p>
            <a:pPr eaLnBrk="1" hangingPunct="1">
              <a:lnSpc>
                <a:spcPct val="90000"/>
              </a:lnSpc>
              <a:spcAft>
                <a:spcPts val="600"/>
              </a:spcAft>
              <a:buFont typeface="Times New Roman" pitchFamily="18" charset="0"/>
              <a:buChar char="•"/>
            </a:pPr>
            <a:r>
              <a:rPr lang="en-US" altLang="en-US" sz="2000" dirty="0" smtClean="0"/>
              <a:t>Applicant submits request for PPH;</a:t>
            </a:r>
          </a:p>
          <a:p>
            <a:pPr eaLnBrk="1" hangingPunct="1">
              <a:lnSpc>
                <a:spcPct val="90000"/>
              </a:lnSpc>
              <a:spcAft>
                <a:spcPts val="600"/>
              </a:spcAft>
              <a:buFont typeface="Times New Roman" pitchFamily="18" charset="0"/>
              <a:buChar char="•"/>
            </a:pPr>
            <a:r>
              <a:rPr lang="en-US" altLang="en-US" sz="2000" dirty="0" smtClean="0"/>
              <a:t>Applicant submits supporting documents:</a:t>
            </a:r>
          </a:p>
          <a:p>
            <a:pPr lvl="1" eaLnBrk="1" hangingPunct="1">
              <a:lnSpc>
                <a:spcPct val="90000"/>
              </a:lnSpc>
              <a:spcAft>
                <a:spcPts val="600"/>
              </a:spcAft>
              <a:buFont typeface="Times New Roman" pitchFamily="18" charset="0"/>
              <a:buChar char="–"/>
            </a:pPr>
            <a:r>
              <a:rPr lang="en-US" altLang="en-US" sz="2000" dirty="0" smtClean="0"/>
              <a:t>Copy of allowed claims</a:t>
            </a:r>
          </a:p>
          <a:p>
            <a:pPr lvl="1" eaLnBrk="1" hangingPunct="1">
              <a:lnSpc>
                <a:spcPct val="90000"/>
              </a:lnSpc>
              <a:spcAft>
                <a:spcPts val="600"/>
              </a:spcAft>
              <a:buFont typeface="Times New Roman" pitchFamily="18" charset="0"/>
              <a:buChar char="–"/>
            </a:pPr>
            <a:r>
              <a:rPr lang="en-US" altLang="en-US" sz="2000" dirty="0" smtClean="0"/>
              <a:t>Copy of documents indicating allowable claims</a:t>
            </a:r>
          </a:p>
          <a:p>
            <a:pPr lvl="1" eaLnBrk="1" hangingPunct="1">
              <a:lnSpc>
                <a:spcPct val="90000"/>
              </a:lnSpc>
              <a:spcAft>
                <a:spcPts val="600"/>
              </a:spcAft>
              <a:buFont typeface="Times New Roman" pitchFamily="18" charset="0"/>
              <a:buChar char="–"/>
            </a:pPr>
            <a:r>
              <a:rPr lang="en-US" altLang="en-US" sz="2000" dirty="0" smtClean="0"/>
              <a:t>Completed claim correspondence table showing the relationship between the claims allowed by 1</a:t>
            </a:r>
            <a:r>
              <a:rPr lang="en-US" altLang="en-US" sz="2000" baseline="30000" dirty="0" smtClean="0"/>
              <a:t>st</a:t>
            </a:r>
            <a:r>
              <a:rPr lang="en-US" altLang="en-US" sz="2000" dirty="0" smtClean="0"/>
              <a:t> Office and the claims pending in the USPTO</a:t>
            </a:r>
          </a:p>
          <a:p>
            <a:pPr lvl="1" eaLnBrk="1" hangingPunct="1">
              <a:lnSpc>
                <a:spcPct val="90000"/>
              </a:lnSpc>
              <a:spcAft>
                <a:spcPts val="600"/>
              </a:spcAft>
              <a:buFont typeface="Times New Roman" pitchFamily="18" charset="0"/>
              <a:buChar char="–"/>
            </a:pPr>
            <a:r>
              <a:rPr lang="en-US" altLang="en-US" sz="2000" dirty="0" smtClean="0"/>
              <a:t>Copies of examination reports from the 1</a:t>
            </a:r>
            <a:r>
              <a:rPr lang="en-US" altLang="en-US" sz="2000" baseline="30000" dirty="0" smtClean="0"/>
              <a:t>st</a:t>
            </a:r>
            <a:r>
              <a:rPr lang="en-US" altLang="en-US" sz="2000" dirty="0" smtClean="0"/>
              <a:t> Office </a:t>
            </a:r>
          </a:p>
          <a:p>
            <a:pPr eaLnBrk="1" hangingPunct="1">
              <a:lnSpc>
                <a:spcPct val="90000"/>
              </a:lnSpc>
              <a:spcAft>
                <a:spcPts val="600"/>
              </a:spcAft>
              <a:buFont typeface="Times New Roman" pitchFamily="18" charset="0"/>
              <a:buChar char="•"/>
            </a:pPr>
            <a:r>
              <a:rPr lang="en-US" altLang="en-US" sz="2000" dirty="0" smtClean="0"/>
              <a:t>Applicant must pay fee</a:t>
            </a:r>
          </a:p>
          <a:p>
            <a:pPr eaLnBrk="1" hangingPunct="1">
              <a:lnSpc>
                <a:spcPct val="90000"/>
              </a:lnSpc>
              <a:spcAft>
                <a:spcPts val="600"/>
              </a:spcAft>
              <a:buFont typeface="Times New Roman" pitchFamily="18" charset="0"/>
              <a:buChar char="•"/>
            </a:pPr>
            <a:r>
              <a:rPr lang="en-US" altLang="en-US" sz="2000" dirty="0" smtClean="0"/>
              <a:t>Supporting documents required by the USPTO may vary depending on which Patent Office is involved with the PPH.</a:t>
            </a:r>
          </a:p>
        </p:txBody>
      </p:sp>
      <p:sp>
        <p:nvSpPr>
          <p:cNvPr id="96260" name="Slide Number Placeholder 3"/>
          <p:cNvSpPr>
            <a:spLocks noGrp="1"/>
          </p:cNvSpPr>
          <p:nvPr>
            <p:ph type="sldNum" sz="quarter" idx="11"/>
          </p:nvPr>
        </p:nvSpPr>
        <p:spPr>
          <a:xfrm>
            <a:off x="3124200" y="6248400"/>
            <a:ext cx="2895600" cy="457200"/>
          </a:xfrm>
          <a:noFill/>
        </p:spPr>
        <p:txBody>
          <a:bodyPr/>
          <a:lstStyle/>
          <a:p>
            <a:pPr algn="ctr"/>
            <a:fld id="{407AC784-B439-45F9-BB12-EB8417DF30DA}" type="slidenum">
              <a:rPr lang="en-US" altLang="en-US"/>
              <a:pPr algn="ctr"/>
              <a:t>95</a:t>
            </a:fld>
            <a:endParaRPr lang="en-US"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Post Grant Procedures</a:t>
            </a:r>
          </a:p>
        </p:txBody>
      </p:sp>
      <p:sp>
        <p:nvSpPr>
          <p:cNvPr id="97283" name="Content Placeholder 2"/>
          <p:cNvSpPr>
            <a:spLocks noGrp="1"/>
          </p:cNvSpPr>
          <p:nvPr>
            <p:ph idx="1"/>
          </p:nvPr>
        </p:nvSpPr>
        <p:spPr>
          <a:xfrm>
            <a:off x="1524000" y="1295400"/>
            <a:ext cx="7391400" cy="4800600"/>
          </a:xfrm>
        </p:spPr>
        <p:txBody>
          <a:bodyPr/>
          <a:lstStyle/>
          <a:p>
            <a:r>
              <a:rPr lang="en-US" sz="2400" dirty="0" smtClean="0"/>
              <a:t>AIA significantly increased the opportunities for challenging or enhancing a patent via a PTO proceeding.</a:t>
            </a:r>
          </a:p>
          <a:p>
            <a:r>
              <a:rPr lang="en-US" sz="2400" dirty="0" smtClean="0"/>
              <a:t>The new Patent Trial and Appeal Board replaced the PTO Board of Patent Appeals and Interferences, and hears four types of contested cases. </a:t>
            </a:r>
          </a:p>
          <a:p>
            <a:r>
              <a:rPr lang="en-US" sz="2400" dirty="0" smtClean="0"/>
              <a:t>These contested proceedings became more like litigation, with opportunities for discovery, document requests, depositions and sanctions. </a:t>
            </a:r>
          </a:p>
          <a:p>
            <a:r>
              <a:rPr lang="en-US" sz="2400" dirty="0" smtClean="0"/>
              <a:t>Most proceedings allowed for settlements and/or arbitration by the parties.</a:t>
            </a:r>
          </a:p>
        </p:txBody>
      </p:sp>
      <p:sp>
        <p:nvSpPr>
          <p:cNvPr id="97284" name="Slide Number Placeholder 3"/>
          <p:cNvSpPr>
            <a:spLocks noGrp="1"/>
          </p:cNvSpPr>
          <p:nvPr>
            <p:ph type="sldNum" sz="quarter" idx="11"/>
          </p:nvPr>
        </p:nvSpPr>
        <p:spPr>
          <a:noFill/>
        </p:spPr>
        <p:txBody>
          <a:bodyPr/>
          <a:lstStyle/>
          <a:p>
            <a:fld id="{31902CBC-AA90-4109-8B40-C75D439021DF}" type="slidenum">
              <a:rPr lang="en-US" altLang="en-US"/>
              <a:pPr/>
              <a:t>96</a:t>
            </a:fld>
            <a:endParaRPr lang="en-US" alt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smtClean="0"/>
              <a:t>AIA Post-Grant Proceedings</a:t>
            </a:r>
          </a:p>
        </p:txBody>
      </p:sp>
      <p:sp>
        <p:nvSpPr>
          <p:cNvPr id="98307" name="Content Placeholder 2"/>
          <p:cNvSpPr>
            <a:spLocks noGrp="1"/>
          </p:cNvSpPr>
          <p:nvPr>
            <p:ph idx="1"/>
          </p:nvPr>
        </p:nvSpPr>
        <p:spPr/>
        <p:txBody>
          <a:bodyPr/>
          <a:lstStyle/>
          <a:p>
            <a:r>
              <a:rPr lang="en-US" altLang="en-US" smtClean="0"/>
              <a:t>Post-Grant Review (PGR)</a:t>
            </a:r>
          </a:p>
          <a:p>
            <a:r>
              <a:rPr lang="en-US" altLang="en-US" smtClean="0"/>
              <a:t>Inter Partes Review (IPR)</a:t>
            </a:r>
          </a:p>
          <a:p>
            <a:r>
              <a:rPr lang="en-US" altLang="en-US" smtClean="0"/>
              <a:t>Transitional Program for Covered Business Methods (CBM)</a:t>
            </a:r>
          </a:p>
          <a:p>
            <a:r>
              <a:rPr lang="en-US" altLang="en-US" smtClean="0"/>
              <a:t>Supplemental Examination</a:t>
            </a:r>
          </a:p>
          <a:p>
            <a:r>
              <a:rPr lang="en-US" altLang="en-US" smtClean="0"/>
              <a:t>Derivation Proceedings</a:t>
            </a:r>
          </a:p>
        </p:txBody>
      </p:sp>
      <p:sp>
        <p:nvSpPr>
          <p:cNvPr id="98308" name="Slide Number Placeholder 3"/>
          <p:cNvSpPr>
            <a:spLocks noGrp="1"/>
          </p:cNvSpPr>
          <p:nvPr>
            <p:ph type="sldNum" sz="quarter" idx="11"/>
          </p:nvPr>
        </p:nvSpPr>
        <p:spPr>
          <a:xfrm>
            <a:off x="3124200" y="6248400"/>
            <a:ext cx="2895600" cy="457200"/>
          </a:xfrm>
          <a:noFill/>
        </p:spPr>
        <p:txBody>
          <a:bodyPr/>
          <a:lstStyle/>
          <a:p>
            <a:pPr algn="ctr"/>
            <a:fld id="{DCC9A218-9F53-498C-8732-162BE0096D5F}" type="slidenum">
              <a:rPr lang="en-US" altLang="en-US"/>
              <a:pPr algn="ctr"/>
              <a:t>97</a:t>
            </a:fld>
            <a:endParaRPr lang="en-US" alt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t>Post Grant Review</a:t>
            </a:r>
          </a:p>
        </p:txBody>
      </p:sp>
      <p:sp>
        <p:nvSpPr>
          <p:cNvPr id="99331" name="Content Placeholder 2"/>
          <p:cNvSpPr>
            <a:spLocks noGrp="1"/>
          </p:cNvSpPr>
          <p:nvPr>
            <p:ph idx="1"/>
          </p:nvPr>
        </p:nvSpPr>
        <p:spPr/>
        <p:txBody>
          <a:bodyPr/>
          <a:lstStyle/>
          <a:p>
            <a:pPr>
              <a:spcAft>
                <a:spcPts val="600"/>
              </a:spcAft>
            </a:pPr>
            <a:r>
              <a:rPr lang="en-US" altLang="en-US" sz="2400" dirty="0" smtClean="0"/>
              <a:t>Available to third parties</a:t>
            </a:r>
          </a:p>
          <a:p>
            <a:pPr>
              <a:spcAft>
                <a:spcPts val="600"/>
              </a:spcAft>
            </a:pPr>
            <a:r>
              <a:rPr lang="en-US" altLang="en-US" sz="2400" dirty="0" smtClean="0"/>
              <a:t>May be filed up to 9 months after issuance with the PTAB</a:t>
            </a:r>
          </a:p>
          <a:p>
            <a:pPr>
              <a:spcAft>
                <a:spcPts val="600"/>
              </a:spcAft>
            </a:pPr>
            <a:r>
              <a:rPr lang="en-US" altLang="en-US" sz="2400" dirty="0" smtClean="0"/>
              <a:t>Burden of proof – petitioner must prove </a:t>
            </a:r>
            <a:r>
              <a:rPr lang="en-US" altLang="en-US" sz="2400" dirty="0" err="1" smtClean="0"/>
              <a:t>unpatentability</a:t>
            </a:r>
            <a:r>
              <a:rPr lang="en-US" altLang="en-US" sz="2400" dirty="0" smtClean="0"/>
              <a:t> by a preponderance of the evidence</a:t>
            </a:r>
          </a:p>
          <a:p>
            <a:pPr>
              <a:spcAft>
                <a:spcPts val="600"/>
              </a:spcAft>
            </a:pPr>
            <a:r>
              <a:rPr lang="en-US" altLang="en-US" sz="2400" dirty="0" smtClean="0"/>
              <a:t>Appealable only to the Federal Circuit</a:t>
            </a:r>
          </a:p>
          <a:p>
            <a:endParaRPr lang="en-US" altLang="en-US" sz="2400" dirty="0" smtClean="0"/>
          </a:p>
        </p:txBody>
      </p:sp>
      <p:sp>
        <p:nvSpPr>
          <p:cNvPr id="99332" name="Slide Number Placeholder 3"/>
          <p:cNvSpPr>
            <a:spLocks noGrp="1"/>
          </p:cNvSpPr>
          <p:nvPr>
            <p:ph type="sldNum" sz="quarter" idx="11"/>
          </p:nvPr>
        </p:nvSpPr>
        <p:spPr>
          <a:xfrm>
            <a:off x="3124200" y="6248400"/>
            <a:ext cx="2895600" cy="457200"/>
          </a:xfrm>
          <a:noFill/>
        </p:spPr>
        <p:txBody>
          <a:bodyPr/>
          <a:lstStyle/>
          <a:p>
            <a:pPr algn="ctr"/>
            <a:fld id="{77945074-6D81-4DF7-99A0-B1C93308FF15}" type="slidenum">
              <a:rPr lang="en-US" altLang="en-US"/>
              <a:pPr algn="ctr"/>
              <a:t>98</a:t>
            </a:fld>
            <a:endParaRPr lang="en-US" alt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smtClean="0"/>
              <a:t>Post Grant Review</a:t>
            </a:r>
          </a:p>
        </p:txBody>
      </p:sp>
      <p:sp>
        <p:nvSpPr>
          <p:cNvPr id="100355" name="Content Placeholder 2"/>
          <p:cNvSpPr>
            <a:spLocks noGrp="1"/>
          </p:cNvSpPr>
          <p:nvPr>
            <p:ph idx="1"/>
          </p:nvPr>
        </p:nvSpPr>
        <p:spPr>
          <a:xfrm>
            <a:off x="1524000" y="1600200"/>
            <a:ext cx="7391400" cy="4495800"/>
          </a:xfrm>
        </p:spPr>
        <p:txBody>
          <a:bodyPr/>
          <a:lstStyle/>
          <a:p>
            <a:pPr>
              <a:spcAft>
                <a:spcPts val="600"/>
              </a:spcAft>
            </a:pPr>
            <a:r>
              <a:rPr lang="en-US" altLang="en-US" sz="2600" dirty="0" smtClean="0"/>
              <a:t>“PGR permits evidence of on-sale activities, public uses, prior-filed but not-yet-issued patents, and other types of disclosures, as well as issues such as enablement.”</a:t>
            </a:r>
          </a:p>
          <a:p>
            <a:pPr>
              <a:spcAft>
                <a:spcPts val="600"/>
              </a:spcAft>
            </a:pPr>
            <a:r>
              <a:rPr lang="en-US" altLang="en-US" sz="2600" dirty="0" smtClean="0"/>
              <a:t>“Any issue that was raised or that reasonably could have been raised in a PGR may not be further contested in another PTO proceeding (such as an Inter-</a:t>
            </a:r>
            <a:r>
              <a:rPr lang="en-US" altLang="en-US" sz="2600" dirty="0" err="1" smtClean="0"/>
              <a:t>Partes</a:t>
            </a:r>
            <a:r>
              <a:rPr lang="en-US" altLang="en-US" sz="2600" dirty="0" smtClean="0"/>
              <a:t> Review) or in a district court or International Trade Commission proceeding”</a:t>
            </a:r>
          </a:p>
        </p:txBody>
      </p:sp>
      <p:sp>
        <p:nvSpPr>
          <p:cNvPr id="100356" name="Slide Number Placeholder 3"/>
          <p:cNvSpPr>
            <a:spLocks noGrp="1"/>
          </p:cNvSpPr>
          <p:nvPr>
            <p:ph type="sldNum" sz="quarter" idx="11"/>
          </p:nvPr>
        </p:nvSpPr>
        <p:spPr>
          <a:xfrm>
            <a:off x="8229600" y="6400800"/>
            <a:ext cx="914400" cy="457200"/>
          </a:xfrm>
          <a:noFill/>
        </p:spPr>
        <p:txBody>
          <a:bodyPr/>
          <a:lstStyle/>
          <a:p>
            <a:pPr algn="ctr"/>
            <a:fld id="{6CF2853E-FFC2-4DE9-B0D7-2C201277D6F1}" type="slidenum">
              <a:rPr lang="en-US" altLang="en-US"/>
              <a:pPr algn="ctr"/>
              <a:t>99</a:t>
            </a:fld>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01a2000">
  <a:themeElements>
    <a:clrScheme name="">
      <a:dk1>
        <a:srgbClr val="FFFFFF"/>
      </a:dk1>
      <a:lt1>
        <a:srgbClr val="FFFFFF"/>
      </a:lt1>
      <a:dk2>
        <a:srgbClr val="FFFF66"/>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401a200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4127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4127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401a2000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01a2000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01a2000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01a2000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01a200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01a200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01a200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5266</Words>
  <Application>Microsoft Office PowerPoint</Application>
  <PresentationFormat>On-screen Show (4:3)</PresentationFormat>
  <Paragraphs>977</Paragraphs>
  <Slides>115</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115</vt:i4>
      </vt:variant>
    </vt:vector>
  </HeadingPairs>
  <TitlesOfParts>
    <vt:vector size="124" baseType="lpstr">
      <vt:lpstr>Arial</vt:lpstr>
      <vt:lpstr>Footlight MT Light</vt:lpstr>
      <vt:lpstr>Helvetica</vt:lpstr>
      <vt:lpstr>Lucida Sans Unicode</vt:lpstr>
      <vt:lpstr>Symbol</vt:lpstr>
      <vt:lpstr>Tahoma</vt:lpstr>
      <vt:lpstr>Times New Roman</vt:lpstr>
      <vt:lpstr>401a2000</vt:lpstr>
      <vt:lpstr>USPTO2</vt:lpstr>
      <vt:lpstr>PowerPoint Presentation</vt:lpstr>
      <vt:lpstr>International Prosecution </vt:lpstr>
      <vt:lpstr>International Prosecution</vt:lpstr>
      <vt:lpstr>Why Seek Foreign Patents?</vt:lpstr>
      <vt:lpstr> What is meant by filing “foreigns?”</vt:lpstr>
      <vt:lpstr>In what countries or treaty regions  do we seek patents?</vt:lpstr>
      <vt:lpstr>“Uncle Sam” may I?</vt:lpstr>
      <vt:lpstr>If patent application filed w/o permission?</vt:lpstr>
      <vt:lpstr>If no U.S. patent application  is on file</vt:lpstr>
      <vt:lpstr>If no U.S. patent application  is on file</vt:lpstr>
      <vt:lpstr>But If U.S. patent application  already is on file</vt:lpstr>
      <vt:lpstr>When U.S. patent application  already is on file</vt:lpstr>
      <vt:lpstr>U.S. as Foreign Destination</vt:lpstr>
      <vt:lpstr>U.S. as Foreign Destination</vt:lpstr>
      <vt:lpstr>Modern Treaties for  International Filing</vt:lpstr>
      <vt:lpstr>Some International IP Treaties</vt:lpstr>
      <vt:lpstr>Paris Convention</vt:lpstr>
      <vt:lpstr>Paris Convention Article 4, Section A </vt:lpstr>
      <vt:lpstr>Paris Convention Article 4, Section A </vt:lpstr>
      <vt:lpstr>Paris Convention Article 4, Section B</vt:lpstr>
      <vt:lpstr>Paris Convention Article 4, Section C </vt:lpstr>
      <vt:lpstr>Paris Convention Article 4, Section C </vt:lpstr>
      <vt:lpstr>Paris Convention Article 4, Section C</vt:lpstr>
      <vt:lpstr>Paris Convention Article 4, Section C</vt:lpstr>
      <vt:lpstr>Modern Treaties</vt:lpstr>
      <vt:lpstr>Patent Cooperation Treaty</vt:lpstr>
      <vt:lpstr>PCT Countries</vt:lpstr>
      <vt:lpstr>PCT Countries</vt:lpstr>
      <vt:lpstr>PCT Countries</vt:lpstr>
      <vt:lpstr>PCT Countries</vt:lpstr>
      <vt:lpstr>Some Non-PCT Countries</vt:lpstr>
      <vt:lpstr>PCT Costs</vt:lpstr>
      <vt:lpstr>PCT Flow</vt:lpstr>
      <vt:lpstr>PCT Flow Redux </vt:lpstr>
      <vt:lpstr>PCT Flow Redux (bis)</vt:lpstr>
      <vt:lpstr>Priority under PCT</vt:lpstr>
      <vt:lpstr>File PCT – Receiving Office</vt:lpstr>
      <vt:lpstr>Receiving Office Duties</vt:lpstr>
      <vt:lpstr>Receiving Office </vt:lpstr>
      <vt:lpstr>Receiving Office</vt:lpstr>
      <vt:lpstr>Receiving Office</vt:lpstr>
      <vt:lpstr>International Search Authority</vt:lpstr>
      <vt:lpstr>Claims</vt:lpstr>
      <vt:lpstr>Specification</vt:lpstr>
      <vt:lpstr>Article 19 Amendments</vt:lpstr>
      <vt:lpstr>Demand</vt:lpstr>
      <vt:lpstr>Demand/Article 34 Amendments</vt:lpstr>
      <vt:lpstr>PCT also allows designation of   of regional procedures</vt:lpstr>
      <vt:lpstr>PCT - national stage</vt:lpstr>
      <vt:lpstr>PCT - national stage</vt:lpstr>
      <vt:lpstr>Modern Treaties for  International Filing</vt:lpstr>
      <vt:lpstr>EPC - European Patent Convention</vt:lpstr>
      <vt:lpstr>EPC - European Patent Convention</vt:lpstr>
      <vt:lpstr>EPC States</vt:lpstr>
      <vt:lpstr>EPC - European Patent Convention </vt:lpstr>
      <vt:lpstr>EPC States</vt:lpstr>
      <vt:lpstr>EPC - European Patent Convention</vt:lpstr>
      <vt:lpstr>EPC - European Patent Convention</vt:lpstr>
      <vt:lpstr>EPC - European Patent Convention</vt:lpstr>
      <vt:lpstr>EPC - European Patent Convention</vt:lpstr>
      <vt:lpstr>EPC - European Patent Convention</vt:lpstr>
      <vt:lpstr>EPC - method of initiating</vt:lpstr>
      <vt:lpstr>EPC – or National Filings?</vt:lpstr>
      <vt:lpstr>EPC – Patentability Exceptions</vt:lpstr>
      <vt:lpstr>EPC – Patentability Exceptions</vt:lpstr>
      <vt:lpstr>EPC – Patentability Exceptions</vt:lpstr>
      <vt:lpstr>EPC – Patentability Exceptions</vt:lpstr>
      <vt:lpstr>Other EPC Considerations</vt:lpstr>
      <vt:lpstr>Other EPC Considerations</vt:lpstr>
      <vt:lpstr>EP - advantage in UK</vt:lpstr>
      <vt:lpstr>Some International  Priority Problems</vt:lpstr>
      <vt:lpstr>Some International  Work-Arounds?</vt:lpstr>
      <vt:lpstr>Some International Solutions</vt:lpstr>
      <vt:lpstr>Challenges in Foreign Filing</vt:lpstr>
      <vt:lpstr>Challenges in Foreign Filing</vt:lpstr>
      <vt:lpstr>Challenges in Foreign Filing</vt:lpstr>
      <vt:lpstr>Further thoughts about PCT</vt:lpstr>
      <vt:lpstr>Potential Benefits of EPC</vt:lpstr>
      <vt:lpstr>Unified Patent</vt:lpstr>
      <vt:lpstr>Unified Patent Court</vt:lpstr>
      <vt:lpstr>National Patent Applications Not using PCT or EPC</vt:lpstr>
      <vt:lpstr>Some thoughts about selecting countries for foreign filing whether or not using PCT or EPC</vt:lpstr>
      <vt:lpstr>Some Other Country Thoughts</vt:lpstr>
      <vt:lpstr>A Key Treaty Organization:  WIPO</vt:lpstr>
      <vt:lpstr>More about WIPO  "The International Bureau"</vt:lpstr>
      <vt:lpstr>Is There An International Patent?</vt:lpstr>
      <vt:lpstr>Is There An “International  Patent Application?”</vt:lpstr>
      <vt:lpstr>And so, When Preparing   U.S. Patent Application</vt:lpstr>
      <vt:lpstr>International Procedures  in a Nutshell</vt:lpstr>
      <vt:lpstr>International Procedures  - How Big a Nut to Crack?</vt:lpstr>
      <vt:lpstr>Petty Patents</vt:lpstr>
      <vt:lpstr>Patent Prosecution Highway</vt:lpstr>
      <vt:lpstr>Patent Prosecution Highway</vt:lpstr>
      <vt:lpstr>Patent Prosecution Highway</vt:lpstr>
      <vt:lpstr>Patent Prosecution Highway</vt:lpstr>
      <vt:lpstr>Post Grant Procedures</vt:lpstr>
      <vt:lpstr>AIA Post-Grant Proceedings</vt:lpstr>
      <vt:lpstr>Post Grant Review</vt:lpstr>
      <vt:lpstr>Post Grant Review</vt:lpstr>
      <vt:lpstr>Inter Partes Review</vt:lpstr>
      <vt:lpstr>Inter Partes Review</vt:lpstr>
      <vt:lpstr>Supplemental Examination</vt:lpstr>
      <vt:lpstr>Transitional Program for Covered Business Methods</vt:lpstr>
      <vt:lpstr>Major Differences between IPR, PGR, and CBM</vt:lpstr>
      <vt:lpstr>Major Differences between IPR, PGR, and CBM</vt:lpstr>
      <vt:lpstr>Derivation Proceeding</vt:lpstr>
      <vt:lpstr>What is a Covered Business Method (CBM)?</vt:lpstr>
      <vt:lpstr>Experian Marketing Solutions, Inc. v. RPost Communications Limited</vt:lpstr>
      <vt:lpstr>Experian Marketing Solutions, Inc. v. RPost Communications Limited</vt:lpstr>
      <vt:lpstr>Experian Marketing Solutions, Inc. v. RPost Communications Limited</vt:lpstr>
      <vt:lpstr>Experian Marketing Solutions, Inc. v. RPost Communications Limited</vt:lpstr>
      <vt:lpstr>Experian Marketing Solutions, Inc. v. RPost Communications Limited</vt:lpstr>
      <vt:lpstr>Experian Marketing Solutions, Inc. v. RPost Communications Limited</vt:lpstr>
      <vt:lpstr>Experian Marketing Solutions, Inc. v. RPost Communications Limited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2016-11-13T11:51:27Z</dcterms:created>
  <dcterms:modified xsi:type="dcterms:W3CDTF">2016-11-13T11:53:43Z</dcterms:modified>
</cp:coreProperties>
</file>