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31"/>
  </p:notesMasterIdLst>
  <p:sldIdLst>
    <p:sldId id="256" r:id="rId3"/>
    <p:sldId id="257" r:id="rId4"/>
    <p:sldId id="292" r:id="rId5"/>
    <p:sldId id="293" r:id="rId6"/>
    <p:sldId id="294" r:id="rId7"/>
    <p:sldId id="295" r:id="rId8"/>
    <p:sldId id="296" r:id="rId9"/>
    <p:sldId id="297" r:id="rId10"/>
    <p:sldId id="298" r:id="rId11"/>
    <p:sldId id="265" r:id="rId12"/>
    <p:sldId id="269" r:id="rId13"/>
    <p:sldId id="271" r:id="rId14"/>
    <p:sldId id="288" r:id="rId15"/>
    <p:sldId id="272" r:id="rId16"/>
    <p:sldId id="274" r:id="rId17"/>
    <p:sldId id="275" r:id="rId18"/>
    <p:sldId id="277" r:id="rId19"/>
    <p:sldId id="278" r:id="rId20"/>
    <p:sldId id="281" r:id="rId21"/>
    <p:sldId id="286" r:id="rId22"/>
    <p:sldId id="282" r:id="rId23"/>
    <p:sldId id="283" r:id="rId24"/>
    <p:sldId id="284" r:id="rId25"/>
    <p:sldId id="285" r:id="rId26"/>
    <p:sldId id="291" r:id="rId27"/>
    <p:sldId id="289" r:id="rId28"/>
    <p:sldId id="290" r:id="rId29"/>
    <p:sldId id="26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9" autoAdjust="0"/>
    <p:restoredTop sz="94660"/>
  </p:normalViewPr>
  <p:slideViewPr>
    <p:cSldViewPr>
      <p:cViewPr varScale="1">
        <p:scale>
          <a:sx n="84" d="100"/>
          <a:sy n="84" d="100"/>
        </p:scale>
        <p:origin x="-10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17D418-EB59-4C0A-B5A1-2149F063671D}" type="datetimeFigureOut">
              <a:rPr lang="en-US" smtClean="0"/>
              <a:pPr/>
              <a:t>5/23/2010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7F82C4-50DA-4E99-9C03-4DD3CF3AD2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7F82C4-50DA-4E99-9C03-4DD3CF3AD250}"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2BA61C5-0479-42DD-9B9C-87A6BE416333}" type="datetimeFigureOut">
              <a:rPr lang="en-US" smtClean="0"/>
              <a:pPr/>
              <a:t>5/23/2010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E6BD10C-8779-4B71-864F-3E81731F2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A61C5-0479-42DD-9B9C-87A6BE416333}"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2BA61C5-0479-42DD-9B9C-87A6BE416333}" type="datetimeFigureOut">
              <a:rPr lang="en-US" smtClean="0"/>
              <a:pPr/>
              <a:t>5/23/2010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E6BD10C-8779-4B71-864F-3E81731F2CC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2BA61C5-0479-42DD-9B9C-87A6BE416333}" type="datetimeFigureOut">
              <a:rPr lang="en-US" smtClean="0"/>
              <a:pPr/>
              <a:t>5/23/2010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E6BD10C-8779-4B71-864F-3E81731F2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A61C5-0479-42DD-9B9C-87A6BE416333}"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BA61C5-0479-42DD-9B9C-87A6BE416333}"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D10C-8779-4B71-864F-3E81731F2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BA61C5-0479-42DD-9B9C-87A6BE416333}" type="datetimeFigureOut">
              <a:rPr lang="en-US" smtClean="0"/>
              <a:pPr/>
              <a:t>5/23/2010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BA61C5-0479-42DD-9B9C-87A6BE416333}" type="datetimeFigureOut">
              <a:rPr lang="en-US" smtClean="0"/>
              <a:pPr/>
              <a:t>5/23/2010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BA61C5-0479-42DD-9B9C-87A6BE416333}" type="datetimeFigureOut">
              <a:rPr lang="en-US" smtClean="0"/>
              <a:pPr/>
              <a:t>5/23/2010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A61C5-0479-42DD-9B9C-87A6BE416333}" type="datetimeFigureOut">
              <a:rPr lang="en-US" smtClean="0"/>
              <a:pPr/>
              <a:t>5/23/2010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BA61C5-0479-42DD-9B9C-87A6BE416333}" type="datetimeFigureOut">
              <a:rPr lang="en-US" smtClean="0"/>
              <a:pPr/>
              <a:t>5/23/2010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BA61C5-0479-42DD-9B9C-87A6BE416333}"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E6BD10C-8779-4B71-864F-3E81731F2CC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BA61C5-0479-42DD-9B9C-87A6BE416333}" type="datetimeFigureOut">
              <a:rPr lang="en-US" smtClean="0"/>
              <a:pPr/>
              <a:t>5/23/2010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E6BD10C-8779-4B71-864F-3E81731F2CC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A61C5-0479-42DD-9B9C-87A6BE416333}"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A61C5-0479-42DD-9B9C-87A6BE416333}" type="datetimeFigureOut">
              <a:rPr lang="en-US" smtClean="0"/>
              <a:pPr/>
              <a:t>5/23/2010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BD10C-8779-4B71-864F-3E81731F2C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2BA61C5-0479-42DD-9B9C-87A6BE416333}" type="datetimeFigureOut">
              <a:rPr lang="en-US" smtClean="0"/>
              <a:pPr/>
              <a:t>5/23/2010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E6BD10C-8779-4B71-864F-3E81731F2CC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2BA61C5-0479-42DD-9B9C-87A6BE416333}" type="datetimeFigureOut">
              <a:rPr lang="en-US" smtClean="0"/>
              <a:pPr/>
              <a:t>5/23/2010</a:t>
            </a:fld>
            <a:endParaRPr lang="en-US"/>
          </a:p>
        </p:txBody>
      </p:sp>
      <p:sp>
        <p:nvSpPr>
          <p:cNvPr id="10" name="Slide Number Placeholder 9"/>
          <p:cNvSpPr>
            <a:spLocks noGrp="1"/>
          </p:cNvSpPr>
          <p:nvPr>
            <p:ph type="sldNum" sz="quarter" idx="16"/>
          </p:nvPr>
        </p:nvSpPr>
        <p:spPr/>
        <p:txBody>
          <a:bodyPr rtlCol="0"/>
          <a:lstStyle/>
          <a:p>
            <a:fld id="{9E6BD10C-8779-4B71-864F-3E81731F2CC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2BA61C5-0479-42DD-9B9C-87A6BE416333}" type="datetimeFigureOut">
              <a:rPr lang="en-US" smtClean="0"/>
              <a:pPr/>
              <a:t>5/23/2010</a:t>
            </a:fld>
            <a:endParaRPr lang="en-US"/>
          </a:p>
        </p:txBody>
      </p:sp>
      <p:sp>
        <p:nvSpPr>
          <p:cNvPr id="12" name="Slide Number Placeholder 11"/>
          <p:cNvSpPr>
            <a:spLocks noGrp="1"/>
          </p:cNvSpPr>
          <p:nvPr>
            <p:ph type="sldNum" sz="quarter" idx="16"/>
          </p:nvPr>
        </p:nvSpPr>
        <p:spPr/>
        <p:txBody>
          <a:bodyPr rtlCol="0"/>
          <a:lstStyle/>
          <a:p>
            <a:fld id="{9E6BD10C-8779-4B71-864F-3E81731F2CC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BA61C5-0479-42DD-9B9C-87A6BE416333}" type="datetimeFigureOut">
              <a:rPr lang="en-US" smtClean="0"/>
              <a:pPr/>
              <a:t>5/23/2010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E6BD10C-8779-4B71-864F-3E81731F2C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A61C5-0479-42DD-9B9C-87A6BE416333}" type="datetimeFigureOut">
              <a:rPr lang="en-US" smtClean="0"/>
              <a:pPr/>
              <a:t>5/23/2010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E6BD10C-8779-4B71-864F-3E81731F2C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BA61C5-0479-42DD-9B9C-87A6BE416333}" type="datetimeFigureOut">
              <a:rPr lang="en-US" smtClean="0"/>
              <a:pPr/>
              <a:t>5/23/2010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E6BD10C-8779-4B71-864F-3E81731F2CC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2BA61C5-0479-42DD-9B9C-87A6BE416333}" type="datetimeFigureOut">
              <a:rPr lang="en-US" smtClean="0"/>
              <a:pPr/>
              <a:t>5/23/2010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E6BD10C-8779-4B71-864F-3E81731F2CC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2BA61C5-0479-42DD-9B9C-87A6BE416333}" type="datetimeFigureOut">
              <a:rPr lang="en-US" smtClean="0"/>
              <a:pPr/>
              <a:t>5/23/2010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E6BD10C-8779-4B71-864F-3E81731F2C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BA61C5-0479-42DD-9B9C-87A6BE416333}" type="datetimeFigureOut">
              <a:rPr lang="en-US" smtClean="0"/>
              <a:pPr/>
              <a:t>5/23/2010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6BD10C-8779-4B71-864F-3E81731F2CC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1752600"/>
          </a:xfrm>
        </p:spPr>
        <p:txBody>
          <a:bodyPr>
            <a:normAutofit/>
          </a:bodyPr>
          <a:lstStyle/>
          <a:p>
            <a:pPr algn="ctr"/>
            <a:r>
              <a:rPr lang="en-US" sz="3600" b="1" dirty="0" smtClean="0"/>
              <a:t>Information </a:t>
            </a:r>
            <a:r>
              <a:rPr lang="en-US" sz="3600" b="1" dirty="0" smtClean="0"/>
              <a:t>management in V2V networks</a:t>
            </a:r>
            <a:endParaRPr lang="en-US" sz="3600" b="1" dirty="0"/>
          </a:p>
        </p:txBody>
      </p:sp>
      <p:sp>
        <p:nvSpPr>
          <p:cNvPr id="3" name="Subtitle 2"/>
          <p:cNvSpPr>
            <a:spLocks noGrp="1"/>
          </p:cNvSpPr>
          <p:nvPr>
            <p:ph type="subTitle" idx="1"/>
          </p:nvPr>
        </p:nvSpPr>
        <p:spPr/>
        <p:txBody>
          <a:bodyPr>
            <a:normAutofit/>
          </a:bodyPr>
          <a:lstStyle/>
          <a:p>
            <a:r>
              <a:rPr lang="en-US" dirty="0" smtClean="0"/>
              <a:t>Computer Science, Missouri S&amp;T – Rolla, USA</a:t>
            </a:r>
            <a:endParaRPr lang="en-US" dirty="0"/>
          </a:p>
        </p:txBody>
      </p:sp>
      <p:sp>
        <p:nvSpPr>
          <p:cNvPr id="4" name="TextBox 3"/>
          <p:cNvSpPr txBox="1"/>
          <p:nvPr/>
        </p:nvSpPr>
        <p:spPr>
          <a:xfrm>
            <a:off x="0" y="6096000"/>
            <a:ext cx="2438400" cy="400110"/>
          </a:xfrm>
          <a:prstGeom prst="rect">
            <a:avLst/>
          </a:prstGeom>
          <a:noFill/>
        </p:spPr>
        <p:txBody>
          <a:bodyPr wrap="square" rtlCol="0">
            <a:spAutoFit/>
          </a:bodyPr>
          <a:lstStyle/>
          <a:p>
            <a:r>
              <a:rPr lang="en-US" sz="2000" b="1" dirty="0" smtClean="0"/>
              <a:t>Sriram Chellappan</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85800" y="381000"/>
            <a:ext cx="7543800" cy="5943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248400" y="1600200"/>
            <a:ext cx="304800" cy="228599"/>
          </a:xfrm>
          <a:prstGeom prst="rect">
            <a:avLst/>
          </a:prstGeom>
          <a:noFill/>
          <a:ln w="9525">
            <a:noFill/>
            <a:miter lim="800000"/>
            <a:headEnd/>
            <a:tailEnd/>
          </a:ln>
        </p:spPr>
      </p:pic>
      <p:sp>
        <p:nvSpPr>
          <p:cNvPr id="8" name="Rectangle 7"/>
          <p:cNvSpPr/>
          <p:nvPr/>
        </p:nvSpPr>
        <p:spPr>
          <a:xfrm>
            <a:off x="1676400" y="914400"/>
            <a:ext cx="685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Inform loc</a:t>
            </a:r>
            <a:endParaRPr lang="en-US" sz="1000" dirty="0"/>
          </a:p>
        </p:txBody>
      </p:sp>
      <p:sp>
        <p:nvSpPr>
          <p:cNvPr id="9" name="Rectangle 8"/>
          <p:cNvSpPr/>
          <p:nvPr/>
        </p:nvSpPr>
        <p:spPr>
          <a:xfrm>
            <a:off x="2209800" y="1981200"/>
            <a:ext cx="685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Retrieve loc</a:t>
            </a:r>
            <a:endParaRPr lang="en-US" sz="1000" dirty="0"/>
          </a:p>
        </p:txBody>
      </p:sp>
      <p:sp>
        <p:nvSpPr>
          <p:cNvPr id="10" name="Rectangle 9"/>
          <p:cNvSpPr/>
          <p:nvPr/>
        </p:nvSpPr>
        <p:spPr>
          <a:xfrm>
            <a:off x="1524000" y="1981200"/>
            <a:ext cx="685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Request file</a:t>
            </a:r>
            <a:endParaRPr lang="en-US" sz="1000" dirty="0"/>
          </a:p>
        </p:txBody>
      </p:sp>
      <p:sp>
        <p:nvSpPr>
          <p:cNvPr id="11" name="Rectangle 10"/>
          <p:cNvSpPr/>
          <p:nvPr/>
        </p:nvSpPr>
        <p:spPr>
          <a:xfrm>
            <a:off x="6705600" y="1600200"/>
            <a:ext cx="685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65401</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9" presetClass="path" presetSubtype="0" accel="50000" decel="50000" fill="hold" grpId="0" nodeType="clickEffect">
                                  <p:stCondLst>
                                    <p:cond delay="0"/>
                                  </p:stCondLst>
                                  <p:childTnLst>
                                    <p:animMotion origin="layout" path="M -3.33333E-6 2.77556E-17 L 0.5375 0.10556 " pathEditMode="relative" rAng="0" ptsTypes="AA">
                                      <p:cBhvr>
                                        <p:cTn id="11" dur="2000" fill="hold"/>
                                        <p:tgtEl>
                                          <p:spTgt spid="8"/>
                                        </p:tgtEl>
                                        <p:attrNameLst>
                                          <p:attrName>ppt_x</p:attrName>
                                          <p:attrName>ppt_y</p:attrName>
                                        </p:attrNameLst>
                                      </p:cBhvr>
                                      <p:rCtr x="269" y="53"/>
                                    </p:animMotion>
                                  </p:childTnLst>
                                </p:cTn>
                              </p:par>
                            </p:childTnLst>
                          </p:cTn>
                        </p:par>
                      </p:childTnLst>
                    </p:cTn>
                  </p:par>
                  <p:par>
                    <p:cTn id="12" fill="hold">
                      <p:stCondLst>
                        <p:cond delay="indefinite"/>
                      </p:stCondLst>
                      <p:childTnLst>
                        <p:par>
                          <p:cTn id="13" fill="hold">
                            <p:stCondLst>
                              <p:cond delay="0"/>
                            </p:stCondLst>
                            <p:childTnLst>
                              <p:par>
                                <p:cTn id="14" presetID="4" presetClass="exit" presetSubtype="16" fill="hold" grpId="2" nodeType="clickEffect">
                                  <p:stCondLst>
                                    <p:cond delay="0"/>
                                  </p:stCondLst>
                                  <p:childTnLst>
                                    <p:animEffect transition="out" filter="box(in)">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in)">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9" presetClass="path" presetSubtype="0" accel="50000" decel="50000" fill="hold" grpId="1" nodeType="clickEffect">
                                  <p:stCondLst>
                                    <p:cond delay="0"/>
                                  </p:stCondLst>
                                  <p:childTnLst>
                                    <p:animMotion origin="layout" path="M 3.33333E-6 -1.11111E-6 L 0.47916 -0.05555 " pathEditMode="relative" rAng="0" ptsTypes="AA">
                                      <p:cBhvr>
                                        <p:cTn id="25" dur="2000" fill="hold"/>
                                        <p:tgtEl>
                                          <p:spTgt spid="9"/>
                                        </p:tgtEl>
                                        <p:attrNameLst>
                                          <p:attrName>ppt_x</p:attrName>
                                          <p:attrName>ppt_y</p:attrName>
                                        </p:attrNameLst>
                                      </p:cBhvr>
                                      <p:rCtr x="240" y="-28"/>
                                    </p:animMotion>
                                  </p:childTnLst>
                                </p:cTn>
                              </p:par>
                            </p:childTnLst>
                          </p:cTn>
                        </p:par>
                      </p:childTnLst>
                    </p:cTn>
                  </p:par>
                  <p:par>
                    <p:cTn id="26" fill="hold">
                      <p:stCondLst>
                        <p:cond delay="indefinite"/>
                      </p:stCondLst>
                      <p:childTnLst>
                        <p:par>
                          <p:cTn id="27" fill="hold">
                            <p:stCondLst>
                              <p:cond delay="0"/>
                            </p:stCondLst>
                            <p:childTnLst>
                              <p:par>
                                <p:cTn id="28" presetID="4" presetClass="exit" presetSubtype="16" fill="hold" grpId="2" nodeType="clickEffect">
                                  <p:stCondLst>
                                    <p:cond delay="0"/>
                                  </p:stCondLst>
                                  <p:childTnLst>
                                    <p:animEffect transition="out" filter="box(in)">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ox(i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49" presetClass="path" presetSubtype="0" accel="50000" decel="50000" fill="hold" grpId="1" nodeType="clickEffect">
                                  <p:stCondLst>
                                    <p:cond delay="0"/>
                                  </p:stCondLst>
                                  <p:childTnLst>
                                    <p:animMotion origin="layout" path="M -0.0125 4.44444E-6 L -0.48333 0.06666 " pathEditMode="relative" rAng="0" ptsTypes="AA">
                                      <p:cBhvr>
                                        <p:cTn id="39" dur="2000" fill="hold"/>
                                        <p:tgtEl>
                                          <p:spTgt spid="11"/>
                                        </p:tgtEl>
                                        <p:attrNameLst>
                                          <p:attrName>ppt_x</p:attrName>
                                          <p:attrName>ppt_y</p:attrName>
                                        </p:attrNameLst>
                                      </p:cBhvr>
                                      <p:rCtr x="-235" y="33"/>
                                    </p:animMotion>
                                  </p:childTnLst>
                                </p:cTn>
                              </p:par>
                            </p:childTnLst>
                          </p:cTn>
                        </p:par>
                      </p:childTnLst>
                    </p:cTn>
                  </p:par>
                  <p:par>
                    <p:cTn id="40" fill="hold">
                      <p:stCondLst>
                        <p:cond delay="indefinite"/>
                      </p:stCondLst>
                      <p:childTnLst>
                        <p:par>
                          <p:cTn id="41" fill="hold">
                            <p:stCondLst>
                              <p:cond delay="0"/>
                            </p:stCondLst>
                            <p:childTnLst>
                              <p:par>
                                <p:cTn id="42" presetID="4" presetClass="exit" presetSubtype="16" fill="hold" grpId="2" nodeType="clickEffect">
                                  <p:stCondLst>
                                    <p:cond delay="0"/>
                                  </p:stCondLst>
                                  <p:childTnLst>
                                    <p:animEffect transition="out" filter="box(in)">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ox(in)">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64" presetClass="path" presetSubtype="0" accel="50000" decel="50000" fill="hold" grpId="1" nodeType="clickEffect">
                                  <p:stCondLst>
                                    <p:cond delay="0"/>
                                  </p:stCondLst>
                                  <p:childTnLst>
                                    <p:animMotion origin="layout" path="M -3.33333E-6 2.96296E-6 L -3.33333E-6 -0.1801 " pathEditMode="relative" rAng="0" ptsTypes="AA">
                                      <p:cBhvr>
                                        <p:cTn id="53" dur="2000" fill="hold"/>
                                        <p:tgtEl>
                                          <p:spTgt spid="10"/>
                                        </p:tgtEl>
                                        <p:attrNameLst>
                                          <p:attrName>ppt_x</p:attrName>
                                          <p:attrName>ppt_y</p:attrName>
                                        </p:attrNameLst>
                                      </p:cBhvr>
                                      <p:rCtr x="0" y="-90"/>
                                    </p:animMotion>
                                  </p:childTnLst>
                                </p:cTn>
                              </p:par>
                            </p:childTnLst>
                          </p:cTn>
                        </p:par>
                      </p:childTnLst>
                    </p:cTn>
                  </p:par>
                  <p:par>
                    <p:cTn id="54" fill="hold">
                      <p:stCondLst>
                        <p:cond delay="indefinite"/>
                      </p:stCondLst>
                      <p:childTnLst>
                        <p:par>
                          <p:cTn id="55" fill="hold">
                            <p:stCondLst>
                              <p:cond delay="0"/>
                            </p:stCondLst>
                            <p:childTnLst>
                              <p:par>
                                <p:cTn id="56" presetID="4" presetClass="exit" presetSubtype="16" fill="hold" grpId="2" nodeType="clickEffect">
                                  <p:stCondLst>
                                    <p:cond delay="0"/>
                                  </p:stCondLst>
                                  <p:childTnLst>
                                    <p:animEffect transition="out" filter="box(in)">
                                      <p:cBhvr>
                                        <p:cTn id="57" dur="500"/>
                                        <p:tgtEl>
                                          <p:spTgt spid="10"/>
                                        </p:tgtEl>
                                      </p:cBhvr>
                                    </p:animEffect>
                                    <p:set>
                                      <p:cBhvr>
                                        <p:cTn id="5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9" grpId="0" animBg="1"/>
      <p:bldP spid="9" grpId="1" animBg="1"/>
      <p:bldP spid="9" grpId="2" animBg="1"/>
      <p:bldP spid="10" grpId="0" animBg="1"/>
      <p:bldP spid="10" grpId="1" animBg="1"/>
      <p:bldP spid="10" grpId="2" animBg="1"/>
      <p:bldP spid="11" grpId="0" animBg="1"/>
      <p:bldP spid="11" grpId="1" animBg="1"/>
      <p:bldP spid="11"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Approaches:</a:t>
            </a:r>
            <a:endParaRPr lang="en-US" dirty="0"/>
          </a:p>
        </p:txBody>
      </p:sp>
      <p:sp>
        <p:nvSpPr>
          <p:cNvPr id="3" name="Content Placeholder 2"/>
          <p:cNvSpPr>
            <a:spLocks noGrp="1"/>
          </p:cNvSpPr>
          <p:nvPr>
            <p:ph sz="quarter" idx="1"/>
          </p:nvPr>
        </p:nvSpPr>
        <p:spPr>
          <a:xfrm>
            <a:off x="2362200" y="1752600"/>
            <a:ext cx="5791200" cy="609600"/>
          </a:xfrm>
        </p:spPr>
        <p:txBody>
          <a:bodyPr/>
          <a:lstStyle/>
          <a:p>
            <a:pPr>
              <a:buNone/>
            </a:pPr>
            <a:r>
              <a:rPr lang="en-US" b="1" dirty="0" smtClean="0"/>
              <a:t>Hotspot (</a:t>
            </a:r>
            <a:r>
              <a:rPr lang="en-US" b="1" i="1" dirty="0" smtClean="0"/>
              <a:t>Density of vehicles are more)</a:t>
            </a:r>
            <a:endParaRPr lang="en-US" b="1" dirty="0" smtClean="0"/>
          </a:p>
          <a:p>
            <a:pPr>
              <a:buNone/>
            </a:pPr>
            <a:endParaRPr lang="en-US" dirty="0" smtClean="0"/>
          </a:p>
          <a:p>
            <a:pPr lvl="1"/>
            <a:endParaRPr lang="en-US" b="1" dirty="0"/>
          </a:p>
        </p:txBody>
      </p:sp>
      <p:sp>
        <p:nvSpPr>
          <p:cNvPr id="4" name="Text Placeholder 3"/>
          <p:cNvSpPr>
            <a:spLocks noGrp="1"/>
          </p:cNvSpPr>
          <p:nvPr>
            <p:ph type="body" idx="2"/>
          </p:nvPr>
        </p:nvSpPr>
        <p:spPr>
          <a:xfrm>
            <a:off x="609600" y="1752600"/>
            <a:ext cx="1600200" cy="4648200"/>
          </a:xfrm>
        </p:spPr>
        <p:txBody>
          <a:bodyPr/>
          <a:lstStyle/>
          <a:p>
            <a:r>
              <a:rPr lang="en-US" dirty="0" smtClean="0"/>
              <a:t>Hotspot</a:t>
            </a:r>
          </a:p>
          <a:p>
            <a:r>
              <a:rPr lang="en-US" dirty="0" smtClean="0"/>
              <a:t>Tree Based Approach (TBR).</a:t>
            </a:r>
          </a:p>
          <a:p>
            <a:r>
              <a:rPr lang="en-US" dirty="0" smtClean="0"/>
              <a:t>Djiktra’s Path Forwarding Approach (DPFR)</a:t>
            </a:r>
          </a:p>
          <a:p>
            <a:r>
              <a:rPr lang="en-US" dirty="0" smtClean="0"/>
              <a:t>Hybrid Approach (DPFTBR)</a:t>
            </a:r>
          </a:p>
          <a:p>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590800" y="2286000"/>
            <a:ext cx="56388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Based Replication Approach:</a:t>
            </a:r>
            <a:endParaRPr lang="en-US" dirty="0"/>
          </a:p>
        </p:txBody>
      </p:sp>
      <p:sp>
        <p:nvSpPr>
          <p:cNvPr id="3" name="Text Placeholder 2"/>
          <p:cNvSpPr>
            <a:spLocks noGrp="1"/>
          </p:cNvSpPr>
          <p:nvPr>
            <p:ph type="body" idx="2"/>
          </p:nvPr>
        </p:nvSpPr>
        <p:spPr>
          <a:xfrm>
            <a:off x="0" y="1752600"/>
            <a:ext cx="2819400" cy="3733800"/>
          </a:xfrm>
        </p:spPr>
        <p:txBody>
          <a:bodyPr>
            <a:normAutofit fontScale="62500" lnSpcReduction="20000"/>
          </a:bodyPr>
          <a:lstStyle/>
          <a:p>
            <a:r>
              <a:rPr lang="en-US" b="1" i="1" u="sng" dirty="0" smtClean="0">
                <a:solidFill>
                  <a:schemeClr val="tx1"/>
                </a:solidFill>
              </a:rPr>
              <a:t>Algorithm:</a:t>
            </a:r>
            <a:endParaRPr lang="en-US" b="1" dirty="0" smtClean="0">
              <a:solidFill>
                <a:schemeClr val="tx1"/>
              </a:solidFill>
            </a:endParaRPr>
          </a:p>
          <a:p>
            <a:pPr>
              <a:lnSpc>
                <a:spcPct val="120000"/>
              </a:lnSpc>
              <a:spcBef>
                <a:spcPts val="0"/>
              </a:spcBef>
              <a:spcAft>
                <a:spcPts val="0"/>
              </a:spcAft>
            </a:pPr>
            <a:r>
              <a:rPr lang="en-US" dirty="0" smtClean="0">
                <a:solidFill>
                  <a:schemeClr val="tx1"/>
                </a:solidFill>
              </a:rPr>
              <a:t>The road topology is converted to graph. </a:t>
            </a:r>
          </a:p>
          <a:p>
            <a:pPr>
              <a:lnSpc>
                <a:spcPct val="120000"/>
              </a:lnSpc>
              <a:spcBef>
                <a:spcPts val="0"/>
              </a:spcBef>
              <a:spcAft>
                <a:spcPts val="0"/>
              </a:spcAft>
            </a:pPr>
            <a:r>
              <a:rPr lang="en-US" dirty="0" smtClean="0">
                <a:solidFill>
                  <a:schemeClr val="tx1"/>
                </a:solidFill>
              </a:rPr>
              <a:t>Master node </a:t>
            </a:r>
            <a:r>
              <a:rPr lang="en-US" dirty="0" smtClean="0">
                <a:solidFill>
                  <a:schemeClr val="tx1"/>
                </a:solidFill>
                <a:sym typeface="Wingdings" pitchFamily="2" charset="2"/>
              </a:rPr>
              <a:t></a:t>
            </a:r>
            <a:r>
              <a:rPr lang="en-US" dirty="0" smtClean="0">
                <a:solidFill>
                  <a:schemeClr val="tx1"/>
                </a:solidFill>
              </a:rPr>
              <a:t>Intersection where the inform message originates. </a:t>
            </a:r>
          </a:p>
          <a:p>
            <a:pPr algn="just">
              <a:lnSpc>
                <a:spcPct val="120000"/>
              </a:lnSpc>
              <a:spcBef>
                <a:spcPts val="0"/>
              </a:spcBef>
              <a:spcAft>
                <a:spcPts val="0"/>
              </a:spcAft>
            </a:pPr>
            <a:r>
              <a:rPr lang="en-US" dirty="0" smtClean="0">
                <a:solidFill>
                  <a:schemeClr val="tx1"/>
                </a:solidFill>
              </a:rPr>
              <a:t>1. The root node is the master node and children of the root nodes are the neighbors of the root node. </a:t>
            </a:r>
          </a:p>
          <a:p>
            <a:pPr algn="just">
              <a:lnSpc>
                <a:spcPct val="120000"/>
              </a:lnSpc>
              <a:spcBef>
                <a:spcPts val="0"/>
              </a:spcBef>
              <a:spcAft>
                <a:spcPts val="0"/>
              </a:spcAft>
            </a:pPr>
            <a:r>
              <a:rPr lang="en-US" dirty="0" smtClean="0">
                <a:solidFill>
                  <a:schemeClr val="tx1"/>
                </a:solidFill>
              </a:rPr>
              <a:t>2. While (true) </a:t>
            </a:r>
          </a:p>
          <a:p>
            <a:pPr algn="just">
              <a:lnSpc>
                <a:spcPct val="120000"/>
              </a:lnSpc>
              <a:spcBef>
                <a:spcPts val="0"/>
              </a:spcBef>
              <a:spcAft>
                <a:spcPts val="0"/>
              </a:spcAft>
            </a:pPr>
            <a:r>
              <a:rPr lang="en-US" dirty="0" smtClean="0">
                <a:solidFill>
                  <a:schemeClr val="tx1"/>
                </a:solidFill>
              </a:rPr>
              <a:t>3. If nodes have not occurred in previous  level, expand it such that, it’s one hop neighbors are its children. Mark the node as visited. </a:t>
            </a:r>
          </a:p>
          <a:p>
            <a:pPr algn="just">
              <a:lnSpc>
                <a:spcPct val="120000"/>
              </a:lnSpc>
              <a:spcBef>
                <a:spcPts val="0"/>
              </a:spcBef>
              <a:spcAft>
                <a:spcPts val="0"/>
              </a:spcAft>
            </a:pPr>
            <a:r>
              <a:rPr lang="en-US" dirty="0" smtClean="0">
                <a:solidFill>
                  <a:schemeClr val="tx1"/>
                </a:solidFill>
              </a:rPr>
              <a:t>5.         @expand: If a neighbor is already</a:t>
            </a:r>
          </a:p>
          <a:p>
            <a:pPr algn="just">
              <a:lnSpc>
                <a:spcPct val="120000"/>
              </a:lnSpc>
              <a:spcBef>
                <a:spcPts val="0"/>
              </a:spcBef>
              <a:spcAft>
                <a:spcPts val="0"/>
              </a:spcAft>
            </a:pPr>
            <a:r>
              <a:rPr lang="en-US" dirty="0" smtClean="0">
                <a:solidFill>
                  <a:schemeClr val="tx1"/>
                </a:solidFill>
              </a:rPr>
              <a:t>            a child of another node at the </a:t>
            </a:r>
          </a:p>
          <a:p>
            <a:pPr algn="just">
              <a:lnSpc>
                <a:spcPct val="120000"/>
              </a:lnSpc>
              <a:spcBef>
                <a:spcPts val="0"/>
              </a:spcBef>
              <a:spcAft>
                <a:spcPts val="0"/>
              </a:spcAft>
            </a:pPr>
            <a:r>
              <a:rPr lang="en-US" dirty="0" smtClean="0">
                <a:solidFill>
                  <a:schemeClr val="tx1"/>
                </a:solidFill>
              </a:rPr>
              <a:t>             same level ,don’t add it as a child.</a:t>
            </a:r>
          </a:p>
          <a:p>
            <a:pPr algn="just">
              <a:lnSpc>
                <a:spcPct val="120000"/>
              </a:lnSpc>
              <a:spcBef>
                <a:spcPts val="0"/>
              </a:spcBef>
              <a:spcAft>
                <a:spcPts val="0"/>
              </a:spcAft>
            </a:pPr>
            <a:r>
              <a:rPr lang="en-US" dirty="0" smtClean="0">
                <a:solidFill>
                  <a:schemeClr val="tx1"/>
                </a:solidFill>
              </a:rPr>
              <a:t>7. Else If (All nodes in current level is visited)</a:t>
            </a:r>
          </a:p>
          <a:p>
            <a:pPr algn="just">
              <a:lnSpc>
                <a:spcPct val="120000"/>
              </a:lnSpc>
              <a:spcBef>
                <a:spcPts val="0"/>
              </a:spcBef>
              <a:spcAft>
                <a:spcPts val="0"/>
              </a:spcAft>
            </a:pPr>
            <a:r>
              <a:rPr lang="en-US" dirty="0" smtClean="0">
                <a:solidFill>
                  <a:schemeClr val="tx1"/>
                </a:solidFill>
              </a:rPr>
              <a:t>    break;</a:t>
            </a:r>
          </a:p>
          <a:p>
            <a:pPr algn="just">
              <a:lnSpc>
                <a:spcPct val="120000"/>
              </a:lnSpc>
              <a:spcBef>
                <a:spcPts val="0"/>
              </a:spcBef>
              <a:spcAft>
                <a:spcPts val="0"/>
              </a:spcAft>
            </a:pPr>
            <a:r>
              <a:rPr lang="en-US" dirty="0" smtClean="0">
                <a:solidFill>
                  <a:schemeClr val="tx1"/>
                </a:solidFill>
              </a:rPr>
              <a:t>8. level ++; </a:t>
            </a:r>
          </a:p>
          <a:p>
            <a:pPr algn="just">
              <a:lnSpc>
                <a:spcPct val="120000"/>
              </a:lnSpc>
              <a:spcBef>
                <a:spcPts val="0"/>
              </a:spcBef>
              <a:spcAft>
                <a:spcPts val="0"/>
              </a:spcAft>
            </a:pPr>
            <a:r>
              <a:rPr lang="en-US" dirty="0" smtClean="0">
                <a:solidFill>
                  <a:schemeClr val="tx1"/>
                </a:solidFill>
              </a:rPr>
              <a:t>9. End </a:t>
            </a:r>
          </a:p>
          <a:p>
            <a:endParaRPr lang="en-US" i="1" u="sng" dirty="0">
              <a:solidFill>
                <a:schemeClr val="tx1"/>
              </a:solidFill>
            </a:endParaRPr>
          </a:p>
        </p:txBody>
      </p:sp>
      <p:pic>
        <p:nvPicPr>
          <p:cNvPr id="6146" name="Picture 2"/>
          <p:cNvPicPr>
            <a:picLocks noChangeAspect="1" noChangeArrowheads="1"/>
          </p:cNvPicPr>
          <p:nvPr/>
        </p:nvPicPr>
        <p:blipFill>
          <a:blip r:embed="rId2" cstate="print"/>
          <a:srcRect/>
          <a:stretch>
            <a:fillRect/>
          </a:stretch>
        </p:blipFill>
        <p:spPr bwMode="auto">
          <a:xfrm>
            <a:off x="2819400" y="2057400"/>
            <a:ext cx="2743200" cy="236220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6499716" y="1600200"/>
            <a:ext cx="2644284" cy="2971800"/>
          </a:xfrm>
          <a:prstGeom prst="rect">
            <a:avLst/>
          </a:prstGeom>
          <a:noFill/>
          <a:ln w="9525">
            <a:noFill/>
            <a:miter lim="800000"/>
            <a:headEnd/>
            <a:tailEnd/>
          </a:ln>
        </p:spPr>
      </p:pic>
      <p:sp>
        <p:nvSpPr>
          <p:cNvPr id="7" name="Right Arrow 6"/>
          <p:cNvSpPr/>
          <p:nvPr/>
        </p:nvSpPr>
        <p:spPr>
          <a:xfrm>
            <a:off x="5562600" y="29718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2895600" y="4572000"/>
            <a:ext cx="6248400" cy="2286000"/>
          </a:xfrm>
          <a:prstGeom prst="rect">
            <a:avLst/>
          </a:prstGeom>
          <a:solidFill>
            <a:schemeClr val="accent2"/>
          </a:solidFill>
          <a:ln w="50800" cap="sq" cmpd="dbl" algn="ctr">
            <a:solidFill>
              <a:schemeClr val="accent2"/>
            </a:solidFill>
            <a:prstDash val="solid"/>
            <a:miter lim="800000"/>
          </a:ln>
          <a:effectLst/>
        </p:spPr>
        <p:txBody>
          <a:bodyPr vert="horz" lIns="137160" tIns="182880" rIns="137160" bIns="91440">
            <a:normAutofit fontScale="47500" lnSpcReduction="20000"/>
          </a:bodyPr>
          <a:lstStyle/>
          <a:p>
            <a:r>
              <a:rPr lang="en-US" b="1" dirty="0" smtClean="0"/>
              <a:t>Replicating Files and Information based on Constructed Tree:</a:t>
            </a:r>
            <a:endParaRPr lang="en-US" dirty="0" smtClean="0"/>
          </a:p>
          <a:p>
            <a:r>
              <a:rPr lang="en-US" b="1" i="1" dirty="0" smtClean="0"/>
              <a:t>Steps:</a:t>
            </a:r>
            <a:endParaRPr lang="en-US" dirty="0" smtClean="0"/>
          </a:p>
          <a:p>
            <a:pPr marL="342900" lvl="0" indent="-342900" algn="just">
              <a:buFont typeface="+mj-lt"/>
              <a:buAutoNum type="arabicPeriod"/>
            </a:pPr>
            <a:r>
              <a:rPr lang="en-US" sz="2500" dirty="0" smtClean="0"/>
              <a:t>The originating node will construct the tree based on the algorithm, and identifies the hot spot under it. </a:t>
            </a:r>
          </a:p>
          <a:p>
            <a:pPr marL="342900" lvl="0" indent="-342900" algn="just">
              <a:buFont typeface="+mj-lt"/>
              <a:buAutoNum type="arabicPeriod"/>
            </a:pPr>
            <a:r>
              <a:rPr lang="en-US" sz="2500" dirty="0" smtClean="0"/>
              <a:t>If there are various hot spots under it, it duplicates the File/Information with respect to the number of children having hotspots and handles it to neighboring cars reaching the subsequent intersection.</a:t>
            </a:r>
          </a:p>
          <a:p>
            <a:pPr marL="342900" lvl="0" indent="-342900" algn="just">
              <a:buFont typeface="+mj-lt"/>
              <a:buAutoNum type="arabicPeriod"/>
            </a:pPr>
            <a:r>
              <a:rPr lang="en-US" sz="2500" dirty="0" smtClean="0"/>
              <a:t>The packet handled to the neighboring car contains the virtual tree and duplicated file/information. </a:t>
            </a:r>
          </a:p>
          <a:p>
            <a:pPr marL="342900" lvl="0" indent="-342900" algn="just">
              <a:buFont typeface="+mj-lt"/>
              <a:buAutoNum type="arabicPeriod"/>
            </a:pPr>
            <a:r>
              <a:rPr lang="en-US" sz="2500" dirty="0" smtClean="0"/>
              <a:t>The subsequent cars at intersections getting this duplicated packet, has the virtual tree and hence repeats the above process and performs duplication if needed and handles the packets to cars moving towards intersections below it. </a:t>
            </a:r>
          </a:p>
          <a:p>
            <a:pPr marL="342900" lvl="0" indent="-342900" algn="just">
              <a:buFont typeface="+mj-lt"/>
              <a:buAutoNum type="arabicPeriod"/>
            </a:pPr>
            <a:r>
              <a:rPr lang="en-US" sz="2500" dirty="0" smtClean="0"/>
              <a:t>This form of duplication and handling of packets to vehicles takes place until all the hotspots  at leaves are reached.</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endParaRPr kumimoji="0" lang="en-US" sz="1800" b="0" i="1" u="sng"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Implementation:</a:t>
            </a:r>
            <a:endParaRPr lang="en-US" dirty="0"/>
          </a:p>
        </p:txBody>
      </p:sp>
      <p:pic>
        <p:nvPicPr>
          <p:cNvPr id="9" name="Content Placeholder 8" descr="Untitled.jpg"/>
          <p:cNvPicPr>
            <a:picLocks noGrp="1" noChangeAspect="1"/>
          </p:cNvPicPr>
          <p:nvPr>
            <p:ph sz="quarter" idx="1"/>
          </p:nvPr>
        </p:nvPicPr>
        <p:blipFill>
          <a:blip r:embed="rId2" cstate="print"/>
          <a:stretch>
            <a:fillRect/>
          </a:stretch>
        </p:blipFill>
        <p:spPr>
          <a:xfrm>
            <a:off x="0" y="1524000"/>
            <a:ext cx="9144000" cy="53340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Djiktra’s Path Forwarding Approach:</a:t>
            </a:r>
            <a:endParaRPr lang="en-US" dirty="0"/>
          </a:p>
        </p:txBody>
      </p:sp>
      <p:sp>
        <p:nvSpPr>
          <p:cNvPr id="5" name="Text Placeholder 2"/>
          <p:cNvSpPr txBox="1">
            <a:spLocks/>
          </p:cNvSpPr>
          <p:nvPr/>
        </p:nvSpPr>
        <p:spPr>
          <a:xfrm>
            <a:off x="3962400" y="4953000"/>
            <a:ext cx="4724400" cy="1524000"/>
          </a:xfrm>
          <a:prstGeom prst="rect">
            <a:avLst/>
          </a:prstGeom>
          <a:solidFill>
            <a:schemeClr val="accent2"/>
          </a:solidFill>
          <a:ln w="50800" cap="sq" cmpd="dbl" algn="ctr">
            <a:solidFill>
              <a:schemeClr val="accent2"/>
            </a:solidFill>
            <a:prstDash val="solid"/>
            <a:miter lim="800000"/>
          </a:ln>
          <a:effectLst/>
        </p:spPr>
        <p:txBody>
          <a:bodyPr vert="horz" lIns="137160" tIns="182880" rIns="137160" bIns="91440">
            <a:normAutofit/>
          </a:bodyPr>
          <a:lstStyle/>
          <a:p>
            <a:r>
              <a:rPr lang="en-US" sz="1400" dirty="0" smtClean="0">
                <a:latin typeface="Times New Roman" pitchFamily="18" charset="0"/>
                <a:cs typeface="Times New Roman" pitchFamily="18" charset="0"/>
              </a:rPr>
              <a:t>If a car at intersection 1 gets an inform message it calculates the shortest path to hotspots as </a:t>
            </a:r>
          </a:p>
          <a:p>
            <a:r>
              <a:rPr lang="en-US" sz="1400" dirty="0" smtClean="0">
                <a:latin typeface="Times New Roman" pitchFamily="18" charset="0"/>
                <a:cs typeface="Times New Roman" pitchFamily="18" charset="0"/>
              </a:rPr>
              <a:t>1) To 6=1-&gt;2-&gt;4-&gt;6 </a:t>
            </a:r>
          </a:p>
          <a:p>
            <a:r>
              <a:rPr lang="en-US" sz="1400" dirty="0" smtClean="0">
                <a:latin typeface="Times New Roman" pitchFamily="18" charset="0"/>
                <a:cs typeface="Times New Roman" pitchFamily="18" charset="0"/>
              </a:rPr>
              <a:t>2) To 9=1-&gt;2-&gt;4-&gt;8-&gt;9 </a:t>
            </a:r>
          </a:p>
          <a:p>
            <a:r>
              <a:rPr lang="en-US" sz="1400" dirty="0" smtClean="0">
                <a:latin typeface="Times New Roman" pitchFamily="18" charset="0"/>
                <a:cs typeface="Times New Roman" pitchFamily="18" charset="0"/>
              </a:rPr>
              <a:t>3) To 10=1-&gt;2-&gt;4-&gt;6-&gt;10 </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 Placeholder 2"/>
          <p:cNvSpPr txBox="1">
            <a:spLocks/>
          </p:cNvSpPr>
          <p:nvPr/>
        </p:nvSpPr>
        <p:spPr>
          <a:xfrm>
            <a:off x="304800" y="1828800"/>
            <a:ext cx="3581400" cy="4648200"/>
          </a:xfrm>
          <a:prstGeom prst="rect">
            <a:avLst/>
          </a:prstGeom>
          <a:solidFill>
            <a:schemeClr val="accent2"/>
          </a:solidFill>
          <a:ln w="50800" cap="sq" cmpd="dbl" algn="ctr">
            <a:solidFill>
              <a:schemeClr val="accent2"/>
            </a:solidFill>
            <a:prstDash val="solid"/>
            <a:miter lim="800000"/>
          </a:ln>
          <a:effectLst/>
        </p:spPr>
        <p:txBody>
          <a:bodyPr vert="horz" lIns="137160" tIns="182880" rIns="137160" bIns="91440">
            <a:normAutofit fontScale="62500" lnSpcReduction="20000"/>
          </a:bodyPr>
          <a:lstStyle/>
          <a:p>
            <a:pPr marL="0" marR="0" lvl="0" indent="0" algn="just"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1800" b="1" i="0" u="sng"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Djiktra’s Path Forwarding Replication approach (DPFR):</a:t>
            </a:r>
          </a:p>
          <a:p>
            <a:pPr marL="0" marR="0" lvl="0" indent="0" algn="just" defTabSz="914400" rtl="0" eaLnBrk="1" fontAlgn="auto" latinLnBrk="0" hangingPunct="1">
              <a:lnSpc>
                <a:spcPct val="100000"/>
              </a:lnSpc>
              <a:spcBef>
                <a:spcPts val="0"/>
              </a:spcBef>
              <a:spcAft>
                <a:spcPts val="600"/>
              </a:spcAft>
              <a:buClr>
                <a:schemeClr val="accent2"/>
              </a:buClr>
              <a:buSzPct val="60000"/>
              <a:buFont typeface="Wingdings"/>
              <a:buNone/>
              <a:tabLst/>
              <a:defRPr/>
            </a:pPr>
            <a:r>
              <a:rPr kumimoji="0" lang="en-US" sz="1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 this approach, we are using Djiktra’s shortest path algorithm to calculate the shortest path to the appropriate hot spots and forward packets accordingly. </a:t>
            </a:r>
          </a:p>
          <a:p>
            <a:pPr marL="0" marR="0" lvl="0" indent="0" algn="just" defTabSz="914400" rtl="0" eaLnBrk="1" fontAlgn="auto" latinLnBrk="0" hangingPunct="1">
              <a:lnSpc>
                <a:spcPct val="100000"/>
              </a:lnSpc>
              <a:spcBef>
                <a:spcPts val="0"/>
              </a:spcBef>
              <a:spcAft>
                <a:spcPts val="600"/>
              </a:spcAft>
              <a:buClr>
                <a:schemeClr val="accent2"/>
              </a:buClr>
              <a:buSzPct val="60000"/>
              <a:buFont typeface="Wingdings"/>
              <a:buNone/>
              <a:tabLst/>
              <a:defRPr/>
            </a:pPr>
            <a:r>
              <a:rPr kumimoji="0" lang="en-US" sz="1900" b="1"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Steps: </a:t>
            </a:r>
          </a:p>
          <a:p>
            <a:pPr marL="0" marR="0" lvl="0" indent="0" algn="just" defTabSz="914400" rtl="0" eaLnBrk="1" fontAlgn="auto" latinLnBrk="0" hangingPunct="1">
              <a:lnSpc>
                <a:spcPct val="100000"/>
              </a:lnSpc>
              <a:spcBef>
                <a:spcPts val="0"/>
              </a:spcBef>
              <a:spcAft>
                <a:spcPts val="600"/>
              </a:spcAft>
              <a:buClr>
                <a:schemeClr val="accent2"/>
              </a:buClr>
              <a:buSzPct val="60000"/>
              <a:buFont typeface="Wingdings"/>
              <a:buNone/>
              <a:tabLst/>
              <a:defRPr/>
            </a:pPr>
            <a:r>
              <a:rPr kumimoji="0" lang="en-US" sz="1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1) The car at the originator intersection, where the message originated from an external zone will calculate the shortest path to the hot spots. </a:t>
            </a:r>
          </a:p>
          <a:p>
            <a:pPr marL="0" marR="0" lvl="0" indent="0" algn="just" defTabSz="914400" rtl="0" eaLnBrk="1" fontAlgn="auto" latinLnBrk="0" hangingPunct="1">
              <a:lnSpc>
                <a:spcPct val="100000"/>
              </a:lnSpc>
              <a:spcBef>
                <a:spcPts val="0"/>
              </a:spcBef>
              <a:spcAft>
                <a:spcPts val="600"/>
              </a:spcAft>
              <a:buClr>
                <a:schemeClr val="accent2"/>
              </a:buClr>
              <a:buSzPct val="60000"/>
              <a:buFont typeface="Wingdings"/>
              <a:buNone/>
              <a:tabLst/>
              <a:defRPr/>
            </a:pPr>
            <a:r>
              <a:rPr kumimoji="0" lang="en-US" sz="1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2) It handles the packet along with the path to the vehicle moving to the next intersection in the shortest path. </a:t>
            </a:r>
          </a:p>
          <a:p>
            <a:pPr marL="0" marR="0" lvl="0" indent="0" algn="just" defTabSz="914400" rtl="0" eaLnBrk="1" fontAlgn="auto" latinLnBrk="0" hangingPunct="1">
              <a:lnSpc>
                <a:spcPct val="100000"/>
              </a:lnSpc>
              <a:spcBef>
                <a:spcPts val="0"/>
              </a:spcBef>
              <a:spcAft>
                <a:spcPts val="600"/>
              </a:spcAft>
              <a:buClr>
                <a:schemeClr val="accent2"/>
              </a:buClr>
              <a:buSzPct val="60000"/>
              <a:buFont typeface="Wingdings"/>
              <a:buNone/>
              <a:tabLst/>
              <a:defRPr/>
            </a:pPr>
            <a:r>
              <a:rPr kumimoji="0" lang="en-US" sz="1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3) If an intersection lies in the shortest paths to two or more hot spots. It will handle the corresponding shortest paths. </a:t>
            </a:r>
          </a:p>
          <a:p>
            <a:pPr marL="0" marR="0" lvl="0" indent="0" algn="just" defTabSz="914400" rtl="0" eaLnBrk="1" fontAlgn="auto" latinLnBrk="0" hangingPunct="1">
              <a:lnSpc>
                <a:spcPct val="100000"/>
              </a:lnSpc>
              <a:spcBef>
                <a:spcPts val="0"/>
              </a:spcBef>
              <a:spcAft>
                <a:spcPts val="600"/>
              </a:spcAft>
              <a:buClr>
                <a:schemeClr val="accent2"/>
              </a:buClr>
              <a:buSzPct val="60000"/>
              <a:buFont typeface="Wingdings"/>
              <a:buNone/>
              <a:tabLst/>
              <a:defRPr/>
            </a:pPr>
            <a:r>
              <a:rPr kumimoji="0" lang="en-US" sz="1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4) The vehicle at each intersection checks the path, if the next intersection is common for both the paths it does not duplicate and just handles packet to subsequent vehicle. </a:t>
            </a:r>
          </a:p>
          <a:p>
            <a:pPr marL="0" marR="0" lvl="0" indent="0" algn="just" defTabSz="914400" rtl="0" eaLnBrk="1" fontAlgn="auto" latinLnBrk="0" hangingPunct="1">
              <a:lnSpc>
                <a:spcPct val="100000"/>
              </a:lnSpc>
              <a:spcBef>
                <a:spcPts val="0"/>
              </a:spcBef>
              <a:spcAft>
                <a:spcPts val="600"/>
              </a:spcAft>
              <a:buClr>
                <a:schemeClr val="accent2"/>
              </a:buClr>
              <a:buSzPct val="60000"/>
              <a:buFont typeface="Wingdings"/>
              <a:buNone/>
              <a:tabLst/>
              <a:defRPr/>
            </a:pPr>
            <a:r>
              <a:rPr kumimoji="0" lang="en-US" sz="1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5) If the next intersection is not common it duplicates two packets having same File/Information, but different shortest paths corresponding to their route. </a:t>
            </a:r>
          </a:p>
          <a:p>
            <a:pPr marL="0" marR="0" lvl="0" indent="0" algn="just" defTabSz="914400" rtl="0" eaLnBrk="1" fontAlgn="auto" latinLnBrk="0" hangingPunct="1">
              <a:lnSpc>
                <a:spcPct val="100000"/>
              </a:lnSpc>
              <a:spcBef>
                <a:spcPts val="0"/>
              </a:spcBef>
              <a:spcAft>
                <a:spcPts val="600"/>
              </a:spcAft>
              <a:buClr>
                <a:schemeClr val="accent2"/>
              </a:buClr>
              <a:buSzPct val="60000"/>
              <a:buFont typeface="Wingdings"/>
              <a:buNone/>
              <a:tabLst/>
              <a:defRPr/>
            </a:pPr>
            <a:r>
              <a:rPr kumimoji="0" lang="en-US" sz="1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6) This continues until the hotspots are reached. </a:t>
            </a:r>
          </a:p>
          <a:p>
            <a:pPr marL="0" marR="0" lvl="0" indent="0" algn="l" defTabSz="914400" rtl="0" eaLnBrk="1" fontAlgn="auto" latinLnBrk="0" hangingPunct="1">
              <a:lnSpc>
                <a:spcPct val="100000"/>
              </a:lnSpc>
              <a:spcBef>
                <a:spcPts val="700"/>
              </a:spcBef>
              <a:spcAft>
                <a:spcPts val="600"/>
              </a:spcAft>
              <a:buClr>
                <a:schemeClr val="accent2"/>
              </a:buClr>
              <a:buSzPct val="60000"/>
              <a:buFont typeface="Wingdings"/>
              <a:buNone/>
              <a:tabLst/>
              <a:defRPr/>
            </a:pPr>
            <a:endParaRPr kumimoji="0" lang="en-US" sz="1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pic>
        <p:nvPicPr>
          <p:cNvPr id="40962" name="Picture 2"/>
          <p:cNvPicPr>
            <a:picLocks noChangeAspect="1" noChangeArrowheads="1"/>
          </p:cNvPicPr>
          <p:nvPr/>
        </p:nvPicPr>
        <p:blipFill>
          <a:blip r:embed="rId2" cstate="print"/>
          <a:srcRect/>
          <a:stretch>
            <a:fillRect/>
          </a:stretch>
        </p:blipFill>
        <p:spPr bwMode="auto">
          <a:xfrm>
            <a:off x="4267200" y="1905000"/>
            <a:ext cx="4067175"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Hybrid Approach:</a:t>
            </a:r>
            <a:endParaRPr lang="en-US" dirty="0"/>
          </a:p>
        </p:txBody>
      </p:sp>
      <p:sp>
        <p:nvSpPr>
          <p:cNvPr id="5" name="Text Placeholder 2"/>
          <p:cNvSpPr txBox="1">
            <a:spLocks/>
          </p:cNvSpPr>
          <p:nvPr/>
        </p:nvSpPr>
        <p:spPr>
          <a:xfrm>
            <a:off x="4191000" y="4572000"/>
            <a:ext cx="4724400" cy="2133600"/>
          </a:xfrm>
          <a:prstGeom prst="rect">
            <a:avLst/>
          </a:prstGeom>
          <a:solidFill>
            <a:schemeClr val="accent2"/>
          </a:solidFill>
          <a:ln w="50800" cap="sq" cmpd="dbl" algn="ctr">
            <a:solidFill>
              <a:schemeClr val="accent2"/>
            </a:solidFill>
            <a:prstDash val="solid"/>
            <a:miter lim="800000"/>
          </a:ln>
          <a:effectLst/>
        </p:spPr>
        <p:txBody>
          <a:bodyPr vert="horz" lIns="137160" tIns="182880" rIns="137160" bIns="91440">
            <a:normAutofit/>
          </a:bodyPr>
          <a:lstStyle/>
          <a:p>
            <a:r>
              <a:rPr lang="en-US" sz="1400" dirty="0" smtClean="0">
                <a:latin typeface="Times New Roman" pitchFamily="18" charset="0"/>
                <a:cs typeface="Times New Roman" pitchFamily="18" charset="0"/>
              </a:rPr>
              <a:t>Consider in case of DPFR, if a car at intersection 1 gets an inform message, it calculates the shortest path to hotspots as </a:t>
            </a:r>
          </a:p>
          <a:p>
            <a:pPr lvl="0"/>
            <a:r>
              <a:rPr lang="en-US" sz="1400" dirty="0" smtClean="0">
                <a:latin typeface="Times New Roman" pitchFamily="18" charset="0"/>
                <a:cs typeface="Times New Roman" pitchFamily="18" charset="0"/>
              </a:rPr>
              <a:t>To 6 </a:t>
            </a:r>
            <a:r>
              <a:rPr lang="en-US" sz="1400" dirty="0" smtClean="0">
                <a:latin typeface="Times New Roman" pitchFamily="18" charset="0"/>
                <a:cs typeface="Times New Roman" pitchFamily="18" charset="0"/>
                <a:sym typeface="Wingdings"/>
              </a:rPr>
              <a:t></a:t>
            </a:r>
            <a:r>
              <a:rPr lang="en-US" sz="1400" dirty="0" smtClean="0">
                <a:latin typeface="Times New Roman" pitchFamily="18" charset="0"/>
                <a:cs typeface="Times New Roman" pitchFamily="18" charset="0"/>
              </a:rPr>
              <a:t>1-&gt;3-&gt;5-&gt;7-&gt;6</a:t>
            </a:r>
          </a:p>
          <a:p>
            <a:pPr lvl="0"/>
            <a:r>
              <a:rPr lang="en-US" sz="1400" dirty="0" smtClean="0">
                <a:latin typeface="Times New Roman" pitchFamily="18" charset="0"/>
                <a:cs typeface="Times New Roman" pitchFamily="18" charset="0"/>
              </a:rPr>
              <a:t>To 9</a:t>
            </a:r>
            <a:r>
              <a:rPr lang="en-US" sz="1400" dirty="0" smtClean="0">
                <a:latin typeface="Times New Roman" pitchFamily="18" charset="0"/>
                <a:cs typeface="Times New Roman" pitchFamily="18" charset="0"/>
                <a:sym typeface="Wingdings"/>
              </a:rPr>
              <a:t></a:t>
            </a:r>
            <a:r>
              <a:rPr lang="en-US" sz="1400" dirty="0" smtClean="0">
                <a:latin typeface="Times New Roman" pitchFamily="18" charset="0"/>
                <a:cs typeface="Times New Roman" pitchFamily="18" charset="0"/>
              </a:rPr>
              <a:t>1-&gt;2-&gt;4-&gt;8-&gt;9</a:t>
            </a:r>
          </a:p>
          <a:p>
            <a:pPr lvl="0"/>
            <a:r>
              <a:rPr lang="en-US" sz="1400" dirty="0" smtClean="0">
                <a:latin typeface="Times New Roman" pitchFamily="18" charset="0"/>
                <a:cs typeface="Times New Roman" pitchFamily="18" charset="0"/>
              </a:rPr>
              <a:t>To 10</a:t>
            </a:r>
            <a:r>
              <a:rPr lang="en-US" sz="1400" dirty="0" smtClean="0">
                <a:latin typeface="Times New Roman" pitchFamily="18" charset="0"/>
                <a:cs typeface="Times New Roman" pitchFamily="18" charset="0"/>
                <a:sym typeface="Wingdings"/>
              </a:rPr>
              <a:t></a:t>
            </a:r>
            <a:r>
              <a:rPr lang="en-US" sz="1400" dirty="0" smtClean="0">
                <a:latin typeface="Times New Roman" pitchFamily="18" charset="0"/>
                <a:cs typeface="Times New Roman" pitchFamily="18" charset="0"/>
              </a:rPr>
              <a:t>1-&gt;2-&gt;4-&gt;6-&gt;10</a:t>
            </a:r>
          </a:p>
          <a:p>
            <a:pPr lvl="0"/>
            <a:r>
              <a:rPr lang="en-US" sz="1400" dirty="0" smtClean="0">
                <a:latin typeface="Times New Roman" pitchFamily="18" charset="0"/>
                <a:cs typeface="Times New Roman" pitchFamily="18" charset="0"/>
              </a:rPr>
              <a:t>6 can be reached either through 3 or 2, though through 3 is the shortest path, if it chooses path 1-&gt;2-&gt;4-&gt;6, it avoids duplication at early stages. </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 Placeholder 2"/>
          <p:cNvSpPr txBox="1">
            <a:spLocks/>
          </p:cNvSpPr>
          <p:nvPr/>
        </p:nvSpPr>
        <p:spPr>
          <a:xfrm>
            <a:off x="304800" y="1828800"/>
            <a:ext cx="3581400" cy="2362200"/>
          </a:xfrm>
          <a:prstGeom prst="rect">
            <a:avLst/>
          </a:prstGeom>
          <a:solidFill>
            <a:schemeClr val="accent2"/>
          </a:solidFill>
          <a:ln w="50800" cap="sq" cmpd="dbl" algn="ctr">
            <a:solidFill>
              <a:schemeClr val="accent2"/>
            </a:solidFill>
            <a:prstDash val="solid"/>
            <a:miter lim="800000"/>
          </a:ln>
          <a:effectLst/>
        </p:spPr>
        <p:txBody>
          <a:bodyPr vert="horz" lIns="137160" tIns="182880" rIns="137160" bIns="91440">
            <a:normAutofit fontScale="85000" lnSpcReduction="20000"/>
          </a:bodyPr>
          <a:lstStyle/>
          <a:p>
            <a:pPr algn="just">
              <a:buClr>
                <a:schemeClr val="accent2"/>
              </a:buClr>
              <a:buSzPct val="60000"/>
            </a:pPr>
            <a:r>
              <a:rPr lang="en-US" sz="2000" i="1" dirty="0" smtClean="0">
                <a:latin typeface="Times New Roman" pitchFamily="18" charset="0"/>
                <a:cs typeface="Times New Roman" pitchFamily="18" charset="0"/>
              </a:rPr>
              <a:t>“In case of DPFR, while calculating the shortest path to hotspots, if the objective is to avoid unwanted duplication at early stage. Check the tree generated through TBR, if the tree provides a sub tree to reach all the hotspots. Choose path across the root of the sub tree ignoring the shortest path”</a:t>
            </a:r>
            <a:endParaRPr lang="en-US" sz="2000" dirty="0" smtClean="0">
              <a:latin typeface="Times New Roman" pitchFamily="18" charset="0"/>
              <a:cs typeface="Times New Roman" pitchFamily="18" charset="0"/>
            </a:endParaRPr>
          </a:p>
          <a:p>
            <a:pPr marL="0" marR="0" lvl="0" indent="0" algn="just" defTabSz="914400" rtl="0" eaLnBrk="1" fontAlgn="auto" latinLnBrk="0" hangingPunct="1">
              <a:lnSpc>
                <a:spcPct val="100000"/>
              </a:lnSpc>
              <a:spcBef>
                <a:spcPts val="0"/>
              </a:spcBef>
              <a:spcAft>
                <a:spcPts val="0"/>
              </a:spcAft>
              <a:buClr>
                <a:schemeClr val="accent2"/>
              </a:buClr>
              <a:buSzPct val="60000"/>
              <a:buFont typeface="Wingdings"/>
              <a:buNone/>
              <a:tabLst/>
              <a:defRPr/>
            </a:pPr>
            <a:endParaRPr kumimoji="0" lang="en-US" sz="1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700"/>
              </a:spcBef>
              <a:spcAft>
                <a:spcPts val="600"/>
              </a:spcAft>
              <a:buClr>
                <a:schemeClr val="accent2"/>
              </a:buClr>
              <a:buSzPct val="60000"/>
              <a:buFont typeface="Wingdings"/>
              <a:buNone/>
              <a:tabLst/>
              <a:defRPr/>
            </a:pPr>
            <a:endParaRPr kumimoji="0" lang="en-US" sz="1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pic>
        <p:nvPicPr>
          <p:cNvPr id="40962" name="Picture 2"/>
          <p:cNvPicPr>
            <a:picLocks noChangeAspect="1" noChangeArrowheads="1"/>
          </p:cNvPicPr>
          <p:nvPr/>
        </p:nvPicPr>
        <p:blipFill>
          <a:blip r:embed="rId2" cstate="print"/>
          <a:srcRect/>
          <a:stretch>
            <a:fillRect/>
          </a:stretch>
        </p:blipFill>
        <p:spPr bwMode="auto">
          <a:xfrm>
            <a:off x="4267200" y="1905000"/>
            <a:ext cx="4067175" cy="2590800"/>
          </a:xfrm>
          <a:prstGeom prst="rect">
            <a:avLst/>
          </a:prstGeom>
          <a:noFill/>
          <a:ln w="9525">
            <a:noFill/>
            <a:miter lim="800000"/>
            <a:headEnd/>
            <a:tailEnd/>
          </a:ln>
        </p:spPr>
      </p:pic>
      <p:pic>
        <p:nvPicPr>
          <p:cNvPr id="7" name="Picture 6"/>
          <p:cNvPicPr/>
          <p:nvPr/>
        </p:nvPicPr>
        <p:blipFill>
          <a:blip r:embed="rId3" cstate="print"/>
          <a:srcRect/>
          <a:stretch>
            <a:fillRect/>
          </a:stretch>
        </p:blipFill>
        <p:spPr bwMode="auto">
          <a:xfrm>
            <a:off x="762000" y="4267200"/>
            <a:ext cx="1990725" cy="23973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Comparsion:</a:t>
            </a:r>
            <a:endParaRPr lang="en-US" dirty="0"/>
          </a:p>
        </p:txBody>
      </p:sp>
      <p:graphicFrame>
        <p:nvGraphicFramePr>
          <p:cNvPr id="5" name="Content Placeholder 4"/>
          <p:cNvGraphicFramePr>
            <a:graphicFrameLocks noGrp="1"/>
          </p:cNvGraphicFramePr>
          <p:nvPr>
            <p:ph sz="quarter" idx="1"/>
          </p:nvPr>
        </p:nvGraphicFramePr>
        <p:xfrm>
          <a:off x="838200" y="2057400"/>
          <a:ext cx="7467600" cy="3573780"/>
        </p:xfrm>
        <a:graphic>
          <a:graphicData uri="http://schemas.openxmlformats.org/drawingml/2006/table">
            <a:tbl>
              <a:tblPr firstRow="1" bandRow="1">
                <a:tableStyleId>{5C22544A-7EE6-4342-B048-85BDC9FD1C3A}</a:tableStyleId>
              </a:tblPr>
              <a:tblGrid>
                <a:gridCol w="2489200"/>
                <a:gridCol w="2489200"/>
                <a:gridCol w="2489200"/>
              </a:tblGrid>
              <a:tr h="457200">
                <a:tc>
                  <a:txBody>
                    <a:bodyPr/>
                    <a:lstStyle/>
                    <a:p>
                      <a:endParaRPr lang="en-US" sz="1200" dirty="0"/>
                    </a:p>
                  </a:txBody>
                  <a:tcPr/>
                </a:tc>
                <a:tc>
                  <a:txBody>
                    <a:bodyPr/>
                    <a:lstStyle/>
                    <a:p>
                      <a:r>
                        <a:rPr lang="en-US" sz="1200" dirty="0" smtClean="0"/>
                        <a:t>Advantages</a:t>
                      </a:r>
                      <a:endParaRPr lang="en-US" sz="1200" dirty="0"/>
                    </a:p>
                  </a:txBody>
                  <a:tcPr/>
                </a:tc>
                <a:tc>
                  <a:txBody>
                    <a:bodyPr/>
                    <a:lstStyle/>
                    <a:p>
                      <a:r>
                        <a:rPr lang="en-US" sz="1200" dirty="0" smtClean="0"/>
                        <a:t>Disadvantages</a:t>
                      </a:r>
                      <a:endParaRPr lang="en-US" sz="1200" dirty="0"/>
                    </a:p>
                  </a:txBody>
                  <a:tcPr/>
                </a:tc>
              </a:tr>
              <a:tr h="990600">
                <a:tc>
                  <a:txBody>
                    <a:bodyPr/>
                    <a:lstStyle/>
                    <a:p>
                      <a:r>
                        <a:rPr lang="en-US" sz="1200" dirty="0" smtClean="0"/>
                        <a:t>TBR</a:t>
                      </a:r>
                      <a:endParaRPr lang="en-US" sz="1200" dirty="0"/>
                    </a:p>
                  </a:txBody>
                  <a:tcPr/>
                </a:tc>
                <a:tc>
                  <a:txBody>
                    <a:bodyPr/>
                    <a:lstStyle/>
                    <a:p>
                      <a:pPr marL="228600" lvl="0" indent="-228600" algn="just">
                        <a:buFont typeface="+mj-lt"/>
                        <a:buAutoNum type="arabicPeriod"/>
                      </a:pPr>
                      <a:r>
                        <a:rPr lang="en-US" sz="1200" dirty="0" smtClean="0"/>
                        <a:t>The</a:t>
                      </a:r>
                      <a:r>
                        <a:rPr lang="en-US" sz="1200" baseline="0" dirty="0" smtClean="0"/>
                        <a:t> overall complexity is O(</a:t>
                      </a:r>
                      <a:r>
                        <a:rPr lang="en-US" sz="1200" baseline="0" dirty="0" err="1" smtClean="0"/>
                        <a:t>nlgn</a:t>
                      </a:r>
                      <a:r>
                        <a:rPr lang="en-US" sz="1200" baseline="0" dirty="0" smtClean="0"/>
                        <a:t>)</a:t>
                      </a:r>
                      <a:endParaRPr lang="en-US" sz="1200" dirty="0"/>
                    </a:p>
                  </a:txBody>
                  <a:tcPr/>
                </a:tc>
                <a:tc>
                  <a:txBody>
                    <a:bodyPr/>
                    <a:lstStyle/>
                    <a:p>
                      <a:pPr marL="228600" lvl="0" indent="-228600" algn="just">
                        <a:buFont typeface="+mj-lt"/>
                        <a:buAutoNum type="arabicPeriod"/>
                      </a:pPr>
                      <a:r>
                        <a:rPr kumimoji="0" lang="en-US" sz="1200" kern="1200" dirty="0" smtClean="0">
                          <a:solidFill>
                            <a:schemeClr val="dk1"/>
                          </a:solidFill>
                          <a:latin typeface="+mn-lt"/>
                          <a:ea typeface="+mn-ea"/>
                          <a:cs typeface="+mn-cs"/>
                        </a:rPr>
                        <a:t>Multiple replications occur, with increase in no of hot spots under a specific sub tree</a:t>
                      </a:r>
                    </a:p>
                    <a:p>
                      <a:pPr marL="228600" lvl="0" indent="-228600" algn="just">
                        <a:buFont typeface="+mj-lt"/>
                        <a:buAutoNum type="arabicPeriod"/>
                      </a:pPr>
                      <a:r>
                        <a:rPr kumimoji="0" lang="en-US" sz="1200" kern="1200" dirty="0" smtClean="0">
                          <a:solidFill>
                            <a:schemeClr val="dk1"/>
                          </a:solidFill>
                          <a:latin typeface="+mn-lt"/>
                          <a:ea typeface="+mn-ea"/>
                          <a:cs typeface="+mn-cs"/>
                        </a:rPr>
                        <a:t>No efficient usage of shortest path to destination nodes.</a:t>
                      </a:r>
                      <a:endParaRPr lang="en-US" sz="1200" dirty="0"/>
                    </a:p>
                  </a:txBody>
                  <a:tcPr/>
                </a:tc>
              </a:tr>
              <a:tr h="975360">
                <a:tc>
                  <a:txBody>
                    <a:bodyPr/>
                    <a:lstStyle/>
                    <a:p>
                      <a:r>
                        <a:rPr lang="en-US" sz="1200" dirty="0" smtClean="0"/>
                        <a:t>DPFR</a:t>
                      </a:r>
                      <a:endParaRPr lang="en-US" sz="1200" dirty="0"/>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kern="1200" dirty="0" smtClean="0">
                          <a:solidFill>
                            <a:schemeClr val="dk1"/>
                          </a:solidFill>
                          <a:latin typeface="+mn-lt"/>
                          <a:ea typeface="+mn-ea"/>
                          <a:cs typeface="+mn-cs"/>
                        </a:rPr>
                        <a:t>Avoids multiple replications as compared to TBR approach. </a:t>
                      </a:r>
                    </a:p>
                    <a:p>
                      <a:pPr marL="228600" indent="-228600">
                        <a:buFont typeface="+mj-lt"/>
                        <a:buAutoNum type="arabicPeriod"/>
                      </a:pPr>
                      <a:endParaRPr lang="en-US" sz="1200" dirty="0"/>
                    </a:p>
                  </a:txBody>
                  <a:tcPr/>
                </a:tc>
                <a:tc>
                  <a:txBody>
                    <a:bodyPr/>
                    <a:lstStyle/>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kern="1200" dirty="0" smtClean="0">
                          <a:solidFill>
                            <a:schemeClr val="dk1"/>
                          </a:solidFill>
                          <a:latin typeface="+mn-lt"/>
                          <a:ea typeface="+mn-ea"/>
                          <a:cs typeface="+mn-cs"/>
                        </a:rPr>
                        <a:t>The worst case running time complexity of the algorithm is O(n</a:t>
                      </a:r>
                      <a:r>
                        <a:rPr kumimoji="0" lang="en-US" sz="1200" kern="1200" baseline="30000" dirty="0" smtClean="0">
                          <a:solidFill>
                            <a:schemeClr val="dk1"/>
                          </a:solidFill>
                          <a:latin typeface="+mn-lt"/>
                          <a:ea typeface="+mn-ea"/>
                          <a:cs typeface="+mn-cs"/>
                        </a:rPr>
                        <a:t>2</a:t>
                      </a:r>
                      <a:r>
                        <a:rPr kumimoji="0" lang="en-US" sz="1200" kern="1200" dirty="0" smtClean="0">
                          <a:solidFill>
                            <a:schemeClr val="dk1"/>
                          </a:solidFill>
                          <a:latin typeface="+mn-lt"/>
                          <a:ea typeface="+mn-ea"/>
                          <a:cs typeface="+mn-cs"/>
                        </a:rPr>
                        <a:t>).  The TBR algorithm has worst case complexity of O (nlgn), which is lesser than DPFR.</a:t>
                      </a:r>
                      <a:endParaRPr lang="en-US" sz="1200" dirty="0"/>
                    </a:p>
                  </a:txBody>
                  <a:tcPr/>
                </a:tc>
              </a:tr>
              <a:tr h="1104900">
                <a:tc>
                  <a:txBody>
                    <a:bodyPr/>
                    <a:lstStyle/>
                    <a:p>
                      <a:r>
                        <a:rPr lang="en-US" sz="1200" dirty="0" smtClean="0"/>
                        <a:t>DPFTBR</a:t>
                      </a:r>
                      <a:endParaRPr lang="en-US" sz="1200" dirty="0"/>
                    </a:p>
                  </a:txBody>
                  <a:tcPr/>
                </a:tc>
                <a:tc>
                  <a:txBody>
                    <a:bodyPr/>
                    <a:lstStyle/>
                    <a:p>
                      <a:r>
                        <a:rPr lang="en-US" sz="1200" dirty="0" smtClean="0"/>
                        <a:t>1. Effective utilization of</a:t>
                      </a:r>
                      <a:r>
                        <a:rPr lang="en-US" sz="1200" baseline="0" dirty="0" smtClean="0"/>
                        <a:t> both the approach.</a:t>
                      </a:r>
                      <a:endParaRPr lang="en-US" sz="1200" dirty="0"/>
                    </a:p>
                  </a:txBody>
                  <a:tcPr/>
                </a:tc>
                <a:tc>
                  <a:txBody>
                    <a:bodyPr/>
                    <a:lstStyle/>
                    <a:p>
                      <a:pPr marL="228600" indent="-228600" algn="just">
                        <a:buFont typeface="+mj-lt"/>
                        <a:buAutoNum type="arabicPeriod"/>
                      </a:pPr>
                      <a:r>
                        <a:rPr lang="en-US" sz="1200" dirty="0" smtClean="0"/>
                        <a:t>Running</a:t>
                      </a:r>
                      <a:r>
                        <a:rPr lang="en-US" sz="1200" baseline="0" dirty="0" smtClean="0"/>
                        <a:t> time complexity is  O(n</a:t>
                      </a:r>
                      <a:r>
                        <a:rPr lang="en-US" sz="1200" baseline="30000" dirty="0" smtClean="0"/>
                        <a:t>3 </a:t>
                      </a:r>
                      <a:r>
                        <a:rPr lang="en-US" sz="1200" baseline="0" dirty="0" smtClean="0"/>
                        <a:t>lgn), which is not fair compared to the above two.</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Djiktra’s Edge Weight:</a:t>
            </a:r>
            <a:endParaRPr lang="en-US" dirty="0"/>
          </a:p>
        </p:txBody>
      </p:sp>
      <p:pic>
        <p:nvPicPr>
          <p:cNvPr id="43011" name="Picture 3"/>
          <p:cNvPicPr>
            <a:picLocks noChangeAspect="1" noChangeArrowheads="1"/>
          </p:cNvPicPr>
          <p:nvPr/>
        </p:nvPicPr>
        <p:blipFill>
          <a:blip r:embed="rId2" cstate="print"/>
          <a:srcRect/>
          <a:stretch>
            <a:fillRect/>
          </a:stretch>
        </p:blipFill>
        <p:spPr bwMode="auto">
          <a:xfrm>
            <a:off x="838200" y="1600200"/>
            <a:ext cx="5486400" cy="2514600"/>
          </a:xfrm>
          <a:prstGeom prst="rect">
            <a:avLst/>
          </a:prstGeom>
          <a:noFill/>
          <a:ln w="9525">
            <a:noFill/>
            <a:miter lim="800000"/>
            <a:headEnd/>
            <a:tailEnd/>
          </a:ln>
        </p:spPr>
      </p:pic>
      <p:pic>
        <p:nvPicPr>
          <p:cNvPr id="43012" name="Picture 4"/>
          <p:cNvPicPr>
            <a:picLocks noChangeAspect="1" noChangeArrowheads="1"/>
          </p:cNvPicPr>
          <p:nvPr/>
        </p:nvPicPr>
        <p:blipFill>
          <a:blip r:embed="rId3" cstate="print"/>
          <a:srcRect/>
          <a:stretch>
            <a:fillRect/>
          </a:stretch>
        </p:blipFill>
        <p:spPr bwMode="auto">
          <a:xfrm>
            <a:off x="914400" y="4419600"/>
            <a:ext cx="3581400" cy="97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Amazon rule:</a:t>
            </a:r>
            <a:endParaRPr lang="en-US" dirty="0"/>
          </a:p>
        </p:txBody>
      </p:sp>
      <p:pic>
        <p:nvPicPr>
          <p:cNvPr id="44034" name="Picture 2"/>
          <p:cNvPicPr>
            <a:picLocks noChangeAspect="1" noChangeArrowheads="1"/>
          </p:cNvPicPr>
          <p:nvPr/>
        </p:nvPicPr>
        <p:blipFill>
          <a:blip r:embed="rId2" cstate="print"/>
          <a:srcRect/>
          <a:stretch>
            <a:fillRect/>
          </a:stretch>
        </p:blipFill>
        <p:spPr bwMode="auto">
          <a:xfrm>
            <a:off x="228601" y="1752600"/>
            <a:ext cx="3505199" cy="1514475"/>
          </a:xfrm>
          <a:prstGeom prst="rect">
            <a:avLst/>
          </a:prstGeom>
          <a:noFill/>
          <a:ln w="9525">
            <a:noFill/>
            <a:miter lim="800000"/>
            <a:headEnd/>
            <a:tailEnd/>
          </a:ln>
        </p:spPr>
      </p:pic>
      <p:sp>
        <p:nvSpPr>
          <p:cNvPr id="5" name="Text Placeholder 2"/>
          <p:cNvSpPr txBox="1">
            <a:spLocks/>
          </p:cNvSpPr>
          <p:nvPr/>
        </p:nvSpPr>
        <p:spPr>
          <a:xfrm>
            <a:off x="4038600" y="1676400"/>
            <a:ext cx="4953000" cy="5029200"/>
          </a:xfrm>
          <a:prstGeom prst="rect">
            <a:avLst/>
          </a:prstGeom>
          <a:solidFill>
            <a:schemeClr val="accent2"/>
          </a:solidFill>
          <a:ln w="50800" cap="sq" cmpd="dbl" algn="ctr">
            <a:solidFill>
              <a:schemeClr val="accent2"/>
            </a:solidFill>
            <a:prstDash val="solid"/>
            <a:miter lim="800000"/>
          </a:ln>
          <a:effectLst/>
        </p:spPr>
        <p:txBody>
          <a:bodyPr vert="horz" lIns="137160" tIns="182880" rIns="137160" bIns="91440">
            <a:normAutofit fontScale="92500"/>
          </a:bodyPr>
          <a:lstStyle/>
          <a:p>
            <a:pPr algn="just"/>
            <a:r>
              <a:rPr lang="en-US" dirty="0" smtClean="0"/>
              <a:t>	This rule is derived with an idea used in Amazon website, when people purchase an item; the site will give suggestions as such “Frequently bought together”.  We are also using a metric known as Call to Popularity ratio (CPR) to satisfy request in advance incorporating Amazon rule.</a:t>
            </a:r>
          </a:p>
          <a:p>
            <a:pPr algn="just"/>
            <a:r>
              <a:rPr lang="en-US" b="1" dirty="0" smtClean="0"/>
              <a:t>CPR</a:t>
            </a:r>
            <a:r>
              <a:rPr lang="en-US" b="1" baseline="-25000" dirty="0" smtClean="0"/>
              <a:t>file</a:t>
            </a:r>
            <a:r>
              <a:rPr lang="en-US" b="1" dirty="0" smtClean="0"/>
              <a:t> = </a:t>
            </a:r>
            <a:r>
              <a:rPr lang="en-US" b="1" u="sng" dirty="0" smtClean="0"/>
              <a:t>No of requests to the file from calling zone</a:t>
            </a:r>
            <a:endParaRPr lang="en-US" b="1" dirty="0" smtClean="0"/>
          </a:p>
          <a:p>
            <a:pPr algn="just"/>
            <a:r>
              <a:rPr lang="en-US" b="1" dirty="0" smtClean="0"/>
              <a:t>                               Popularity of the file</a:t>
            </a:r>
          </a:p>
          <a:p>
            <a:pPr algn="just"/>
            <a:r>
              <a:rPr lang="en-US" dirty="0" smtClean="0"/>
              <a:t>When a request for a file F1 arrives from a zone Z, the CPR</a:t>
            </a:r>
            <a:r>
              <a:rPr lang="en-US" baseline="-25000" dirty="0" smtClean="0"/>
              <a:t>F1</a:t>
            </a:r>
            <a:r>
              <a:rPr lang="en-US" dirty="0" smtClean="0"/>
              <a:t> is compared with the CPR values of files requested from Z, if there is a correlation between CPR</a:t>
            </a:r>
            <a:r>
              <a:rPr lang="en-US" baseline="-25000" dirty="0" smtClean="0"/>
              <a:t>F1</a:t>
            </a:r>
            <a:r>
              <a:rPr lang="en-US" dirty="0" smtClean="0"/>
              <a:t> and CPR</a:t>
            </a:r>
            <a:r>
              <a:rPr lang="en-US" baseline="-25000" dirty="0" smtClean="0"/>
              <a:t>F2</a:t>
            </a:r>
            <a:r>
              <a:rPr lang="en-US" dirty="0" smtClean="0"/>
              <a:t> derives a rule</a:t>
            </a:r>
          </a:p>
          <a:p>
            <a:pPr algn="just"/>
            <a:r>
              <a:rPr lang="en-US" b="1" dirty="0" smtClean="0"/>
              <a:t>CPR</a:t>
            </a:r>
            <a:r>
              <a:rPr lang="en-US" b="1" baseline="-25000" dirty="0" smtClean="0"/>
              <a:t>F1 </a:t>
            </a:r>
            <a:r>
              <a:rPr lang="en-US" b="1" dirty="0" smtClean="0"/>
              <a:t> </a:t>
            </a:r>
            <a:r>
              <a:rPr lang="en-US" b="1" dirty="0" smtClean="0">
                <a:sym typeface="Wingdings"/>
              </a:rPr>
              <a:t></a:t>
            </a:r>
            <a:r>
              <a:rPr lang="en-US" b="1" dirty="0" smtClean="0"/>
              <a:t> CPR</a:t>
            </a:r>
            <a:r>
              <a:rPr lang="en-US" b="1" baseline="-25000" dirty="0" smtClean="0"/>
              <a:t>F2</a:t>
            </a:r>
            <a:r>
              <a:rPr lang="en-US" b="1" dirty="0" smtClean="0"/>
              <a:t>   </a:t>
            </a:r>
          </a:p>
          <a:p>
            <a:pPr algn="just"/>
            <a:r>
              <a:rPr lang="en-US" dirty="0" smtClean="0"/>
              <a:t>Which means when a request for file F1 comes from a zone other than Z, it is more advisable to attach file F2 also. The above rule is similar to Amazon’s suggestion, vehicles which have requested for file F1 has mostly requested for file F2 also.</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304800" y="3505200"/>
          <a:ext cx="3429000" cy="3200398"/>
        </p:xfrm>
        <a:graphic>
          <a:graphicData uri="http://schemas.openxmlformats.org/drawingml/2006/table">
            <a:tbl>
              <a:tblPr/>
              <a:tblGrid>
                <a:gridCol w="857250"/>
                <a:gridCol w="857250"/>
                <a:gridCol w="857250"/>
                <a:gridCol w="857250"/>
              </a:tblGrid>
              <a:tr h="792998">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r>
              <a:tr h="792998">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800" b="1" dirty="0" smtClean="0"/>
                        <a:t>CPR</a:t>
                      </a:r>
                      <a:r>
                        <a:rPr lang="en-US" sz="800" b="1" baseline="-25000" dirty="0" smtClean="0"/>
                        <a:t>F1 </a:t>
                      </a:r>
                      <a:r>
                        <a:rPr lang="en-US" sz="800" b="1" dirty="0" smtClean="0"/>
                        <a:t> </a:t>
                      </a:r>
                      <a:r>
                        <a:rPr lang="en-US" sz="800" b="1" dirty="0" smtClean="0">
                          <a:sym typeface="Wingdings"/>
                        </a:rPr>
                        <a:t></a:t>
                      </a:r>
                      <a:r>
                        <a:rPr lang="en-US" sz="800" b="1" dirty="0" smtClean="0"/>
                        <a:t> CPR</a:t>
                      </a:r>
                      <a:r>
                        <a:rPr lang="en-US" sz="800" b="1" baseline="-25000" dirty="0" smtClean="0"/>
                        <a:t>F2</a:t>
                      </a:r>
                      <a:r>
                        <a:rPr lang="en-US" sz="800" b="1" dirty="0" smtClean="0"/>
                        <a:t>   </a:t>
                      </a:r>
                    </a:p>
                    <a:p>
                      <a:pPr marL="0" marR="0" algn="ctr">
                        <a:lnSpc>
                          <a:spcPct val="150000"/>
                        </a:lnSpc>
                        <a:spcBef>
                          <a:spcPts val="0"/>
                        </a:spcBef>
                        <a:spcAft>
                          <a:spcPts val="0"/>
                        </a:spcAft>
                      </a:pPr>
                      <a:r>
                        <a:rPr lang="en-US" sz="1200" b="1" dirty="0" smtClean="0">
                          <a:solidFill>
                            <a:schemeClr val="bg1"/>
                          </a:solidFill>
                          <a:latin typeface="Calibri"/>
                          <a:ea typeface="Calibri"/>
                          <a:cs typeface="Times New Roman"/>
                        </a:rPr>
                        <a:t>D</a:t>
                      </a:r>
                      <a:endParaRPr lang="en-US" sz="1100" dirty="0">
                        <a:solidFill>
                          <a:schemeClr val="bg1"/>
                        </a:solidFill>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r>
              <a:tr h="792998">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r>
              <a:tr h="821404">
                <a:tc>
                  <a:txBody>
                    <a:bodyPr/>
                    <a:lstStyle/>
                    <a:p>
                      <a:pPr marL="0" marR="0" algn="ctr">
                        <a:lnSpc>
                          <a:spcPct val="150000"/>
                        </a:lnSpc>
                        <a:spcBef>
                          <a:spcPts val="0"/>
                        </a:spcBef>
                        <a:spcAft>
                          <a:spcPts val="0"/>
                        </a:spcAft>
                      </a:pPr>
                      <a:r>
                        <a:rPr lang="en-US" sz="1200" b="1" dirty="0" smtClean="0">
                          <a:solidFill>
                            <a:schemeClr val="bg1"/>
                          </a:solidFill>
                          <a:latin typeface="Calibri"/>
                          <a:ea typeface="Calibri"/>
                          <a:cs typeface="Times New Roman"/>
                        </a:rPr>
                        <a:t>Z</a:t>
                      </a:r>
                      <a:endParaRPr lang="en-US" sz="1100" dirty="0">
                        <a:solidFill>
                          <a:schemeClr val="bg1"/>
                        </a:solidFill>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r>
                        <a:rPr lang="en-US" sz="1100" b="1" dirty="0" smtClean="0">
                          <a:solidFill>
                            <a:schemeClr val="bg1"/>
                          </a:solidFill>
                          <a:latin typeface="Calibri"/>
                          <a:ea typeface="Calibri"/>
                          <a:cs typeface="Times New Roman"/>
                        </a:rPr>
                        <a:t>X</a:t>
                      </a:r>
                    </a:p>
                    <a:p>
                      <a:pPr marL="0" marR="0" algn="ctr">
                        <a:lnSpc>
                          <a:spcPct val="150000"/>
                        </a:lnSpc>
                        <a:spcBef>
                          <a:spcPts val="0"/>
                        </a:spcBef>
                        <a:spcAft>
                          <a:spcPts val="0"/>
                        </a:spcAft>
                      </a:pPr>
                      <a:r>
                        <a:rPr lang="en-US" sz="1100" b="1" dirty="0" smtClean="0">
                          <a:solidFill>
                            <a:schemeClr val="bg1"/>
                          </a:solidFill>
                          <a:latin typeface="Calibri"/>
                          <a:ea typeface="Calibri"/>
                          <a:cs typeface="Times New Roman"/>
                        </a:rPr>
                        <a:t>Req</a:t>
                      </a:r>
                      <a:r>
                        <a:rPr lang="en-US" sz="1100" b="1" baseline="0" dirty="0" smtClean="0">
                          <a:solidFill>
                            <a:schemeClr val="bg1"/>
                          </a:solidFill>
                          <a:latin typeface="Calibri"/>
                          <a:ea typeface="Calibri"/>
                          <a:cs typeface="Times New Roman"/>
                        </a:rPr>
                        <a:t> F1</a:t>
                      </a:r>
                      <a:endParaRPr lang="en-US" sz="1100" b="1" dirty="0">
                        <a:solidFill>
                          <a:schemeClr val="bg1"/>
                        </a:solidFill>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marL="0" marR="0" algn="ctr">
                        <a:lnSpc>
                          <a:spcPct val="150000"/>
                        </a:lnSpc>
                        <a:spcBef>
                          <a:spcPts val="0"/>
                        </a:spcBef>
                        <a:spcAft>
                          <a:spcPts val="0"/>
                        </a:spcAft>
                      </a:pPr>
                      <a:endParaRPr lang="en-US" sz="1100" dirty="0">
                        <a:latin typeface="Calibri"/>
                        <a:ea typeface="Calibri"/>
                        <a:cs typeface="Times New Roman"/>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r>
            </a:tbl>
          </a:graphicData>
        </a:graphic>
      </p:graphicFrame>
      <p:cxnSp>
        <p:nvCxnSpPr>
          <p:cNvPr id="10" name="Straight Arrow Connector 9"/>
          <p:cNvCxnSpPr/>
          <p:nvPr/>
        </p:nvCxnSpPr>
        <p:spPr>
          <a:xfrm flipV="1">
            <a:off x="838200" y="4800600"/>
            <a:ext cx="14478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62000" y="4724400"/>
            <a:ext cx="14478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914400" y="4876800"/>
            <a:ext cx="14478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1905794" y="5486400"/>
            <a:ext cx="1066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Cryptographic Solution:</a:t>
            </a:r>
            <a:endParaRPr lang="en-US" dirty="0"/>
          </a:p>
        </p:txBody>
      </p:sp>
      <p:sp>
        <p:nvSpPr>
          <p:cNvPr id="3" name="Text Placeholder 2"/>
          <p:cNvSpPr>
            <a:spLocks noGrp="1"/>
          </p:cNvSpPr>
          <p:nvPr>
            <p:ph type="body" idx="2"/>
          </p:nvPr>
        </p:nvSpPr>
        <p:spPr>
          <a:xfrm>
            <a:off x="228600" y="1752600"/>
            <a:ext cx="1981200" cy="4343400"/>
          </a:xfrm>
        </p:spPr>
        <p:txBody>
          <a:bodyPr>
            <a:normAutofit/>
          </a:bodyPr>
          <a:lstStyle/>
          <a:p>
            <a:r>
              <a:rPr lang="en-US" u="sng" dirty="0" smtClean="0"/>
              <a:t>Digital Signature</a:t>
            </a:r>
          </a:p>
          <a:p>
            <a:pPr algn="just"/>
            <a:r>
              <a:rPr lang="en-US" dirty="0" smtClean="0"/>
              <a:t>-Before handling the file it should check , whether it is handling file to a good vehicle.</a:t>
            </a:r>
          </a:p>
          <a:p>
            <a:pPr algn="just"/>
            <a:r>
              <a:rPr lang="en-US" dirty="0" smtClean="0"/>
              <a:t>-Malicious vehicles are those having pirated copies</a:t>
            </a:r>
            <a:endParaRPr lang="en-US" dirty="0"/>
          </a:p>
        </p:txBody>
      </p:sp>
      <p:sp>
        <p:nvSpPr>
          <p:cNvPr id="4" name="Content Placeholder 3"/>
          <p:cNvSpPr>
            <a:spLocks noGrp="1"/>
          </p:cNvSpPr>
          <p:nvPr>
            <p:ph sz="quarter" idx="1"/>
          </p:nvPr>
        </p:nvSpPr>
        <p:spPr/>
        <p:txBody>
          <a:bodyPr>
            <a:normAutofit fontScale="62500" lnSpcReduction="20000"/>
          </a:bodyPr>
          <a:lstStyle/>
          <a:p>
            <a:pPr algn="just"/>
            <a:r>
              <a:rPr lang="en-US" dirty="0" smtClean="0"/>
              <a:t>All the vehicles of a zone share a common symmetric key P</a:t>
            </a:r>
            <a:r>
              <a:rPr lang="en-US" baseline="-25000" dirty="0" smtClean="0"/>
              <a:t>k</a:t>
            </a:r>
            <a:r>
              <a:rPr lang="en-US" dirty="0" smtClean="0"/>
              <a:t> .</a:t>
            </a:r>
          </a:p>
          <a:p>
            <a:pPr algn="just"/>
            <a:r>
              <a:rPr lang="en-US" dirty="0" smtClean="0"/>
              <a:t>When a vehicle enters a zone, a certification authority issues a public key and certificate specific to a zone.</a:t>
            </a:r>
          </a:p>
          <a:p>
            <a:pPr algn="just"/>
            <a:r>
              <a:rPr lang="en-US" dirty="0" smtClean="0"/>
              <a:t>The certificate authority runs a remote application to scan the vehicle file data base to identify pirated copies.</a:t>
            </a:r>
          </a:p>
          <a:p>
            <a:pPr algn="just"/>
            <a:r>
              <a:rPr lang="en-US" dirty="0" smtClean="0"/>
              <a:t>If scan is successful it issues the public key and certificate specific to zone.</a:t>
            </a:r>
          </a:p>
          <a:p>
            <a:pPr algn="just"/>
            <a:r>
              <a:rPr lang="en-US" dirty="0" smtClean="0"/>
              <a:t>When a vehicle wants to send a file to another vehicle. It does the following.</a:t>
            </a:r>
          </a:p>
          <a:p>
            <a:pPr lvl="1" algn="just"/>
            <a:r>
              <a:rPr lang="en-US" dirty="0" smtClean="0"/>
              <a:t>V </a:t>
            </a:r>
            <a:r>
              <a:rPr lang="en-US" dirty="0" smtClean="0">
                <a:sym typeface="Wingdings" pitchFamily="2" charset="2"/>
              </a:rPr>
              <a:t> N</a:t>
            </a:r>
            <a:r>
              <a:rPr lang="en-US" baseline="-25000" dirty="0" smtClean="0">
                <a:sym typeface="Wingdings" pitchFamily="2" charset="2"/>
              </a:rPr>
              <a:t>i</a:t>
            </a:r>
            <a:r>
              <a:rPr lang="en-US" dirty="0" smtClean="0">
                <a:sym typeface="Wingdings" pitchFamily="2" charset="2"/>
              </a:rPr>
              <a:t> : Request for Certificate.</a:t>
            </a:r>
          </a:p>
          <a:p>
            <a:pPr lvl="1" algn="just">
              <a:buNone/>
            </a:pPr>
            <a:r>
              <a:rPr lang="en-US" dirty="0" smtClean="0">
                <a:sym typeface="Wingdings" pitchFamily="2" charset="2"/>
              </a:rPr>
              <a:t>     N</a:t>
            </a:r>
            <a:r>
              <a:rPr lang="en-US" baseline="-25000" dirty="0" smtClean="0">
                <a:sym typeface="Wingdings" pitchFamily="2" charset="2"/>
              </a:rPr>
              <a:t>i</a:t>
            </a:r>
            <a:r>
              <a:rPr lang="en-US" dirty="0" smtClean="0">
                <a:sym typeface="Wingdings" pitchFamily="2" charset="2"/>
              </a:rPr>
              <a:t>  V : </a:t>
            </a:r>
            <a:r>
              <a:rPr lang="en-US" dirty="0" err="1" smtClean="0">
                <a:sym typeface="Wingdings" pitchFamily="2" charset="2"/>
              </a:rPr>
              <a:t>P</a:t>
            </a:r>
            <a:r>
              <a:rPr lang="en-US" baseline="-25000" dirty="0" err="1" smtClean="0">
                <a:sym typeface="Wingdings" pitchFamily="2" charset="2"/>
              </a:rPr>
              <a:t>k</a:t>
            </a:r>
            <a:r>
              <a:rPr lang="en-US" dirty="0" smtClean="0">
                <a:sym typeface="Wingdings" pitchFamily="2" charset="2"/>
              </a:rPr>
              <a:t> (CERT</a:t>
            </a:r>
            <a:r>
              <a:rPr lang="en-US" baseline="-25000" dirty="0" smtClean="0">
                <a:sym typeface="Wingdings" pitchFamily="2" charset="2"/>
              </a:rPr>
              <a:t>ZONE</a:t>
            </a:r>
            <a:r>
              <a:rPr lang="en-US" dirty="0" smtClean="0">
                <a:sym typeface="Wingdings" pitchFamily="2" charset="2"/>
              </a:rPr>
              <a:t>)</a:t>
            </a:r>
          </a:p>
          <a:p>
            <a:pPr lvl="1" algn="just">
              <a:buNone/>
            </a:pPr>
            <a:r>
              <a:rPr lang="en-US" dirty="0" smtClean="0">
                <a:sym typeface="Wingdings" pitchFamily="2" charset="2"/>
              </a:rPr>
              <a:t>     V N</a:t>
            </a:r>
            <a:r>
              <a:rPr lang="en-US" baseline="-25000" dirty="0" smtClean="0">
                <a:sym typeface="Wingdings" pitchFamily="2" charset="2"/>
              </a:rPr>
              <a:t>i</a:t>
            </a:r>
            <a:r>
              <a:rPr lang="en-US" dirty="0" smtClean="0">
                <a:sym typeface="Wingdings" pitchFamily="2" charset="2"/>
              </a:rPr>
              <a:t> : </a:t>
            </a:r>
            <a:r>
              <a:rPr lang="en-US" dirty="0" err="1" smtClean="0">
                <a:sym typeface="Wingdings" pitchFamily="2" charset="2"/>
              </a:rPr>
              <a:t>P</a:t>
            </a:r>
            <a:r>
              <a:rPr lang="en-US" baseline="-25000" dirty="0" err="1" smtClean="0">
                <a:sym typeface="Wingdings" pitchFamily="2" charset="2"/>
              </a:rPr>
              <a:t>k</a:t>
            </a:r>
            <a:r>
              <a:rPr lang="en-US" dirty="0" smtClean="0">
                <a:sym typeface="Wingdings" pitchFamily="2" charset="2"/>
              </a:rPr>
              <a:t> (CERT</a:t>
            </a:r>
            <a:r>
              <a:rPr lang="en-US" baseline="-25000" dirty="0" smtClean="0">
                <a:sym typeface="Wingdings" pitchFamily="2" charset="2"/>
              </a:rPr>
              <a:t>ZONE</a:t>
            </a:r>
            <a:r>
              <a:rPr lang="en-US" dirty="0" smtClean="0">
                <a:sym typeface="Wingdings" pitchFamily="2" charset="2"/>
              </a:rPr>
              <a:t>  ,M)</a:t>
            </a:r>
          </a:p>
          <a:p>
            <a:pPr lvl="1" algn="just">
              <a:buNone/>
            </a:pPr>
            <a:r>
              <a:rPr lang="en-US" dirty="0" smtClean="0">
                <a:sym typeface="Wingdings" pitchFamily="2" charset="2"/>
              </a:rPr>
              <a:t>     V decrypts and verify </a:t>
            </a:r>
            <a:r>
              <a:rPr lang="en-US" smtClean="0">
                <a:sym typeface="Wingdings" pitchFamily="2" charset="2"/>
              </a:rPr>
              <a:t>the certificate</a:t>
            </a:r>
            <a:r>
              <a:rPr lang="en-US" dirty="0" smtClean="0">
                <a:sym typeface="Wingdings" pitchFamily="2" charset="2"/>
              </a:rPr>
              <a:t>, if authorized handles the file to the car.</a:t>
            </a:r>
          </a:p>
          <a:p>
            <a:pPr algn="just">
              <a:buNone/>
            </a:pPr>
            <a:r>
              <a:rPr lang="en-US" b="1" i="1" dirty="0" smtClean="0">
                <a:sym typeface="Wingdings" pitchFamily="2" charset="2"/>
              </a:rPr>
              <a:t>DisAdvantages: </a:t>
            </a:r>
            <a:r>
              <a:rPr lang="en-US" dirty="0" smtClean="0">
                <a:sym typeface="Wingdings" pitchFamily="2" charset="2"/>
              </a:rPr>
              <a:t>Could not avoid middle attack. i.e.) when a malicious vehicle eavesdrops the message send from CA to good vehicles.</a:t>
            </a:r>
            <a:endParaRPr lang="en-US" b="1" i="1" dirty="0" smtClean="0"/>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a:xfrm>
            <a:off x="609600" y="1676400"/>
            <a:ext cx="8153400" cy="4495800"/>
          </a:xfrm>
        </p:spPr>
        <p:txBody>
          <a:bodyPr>
            <a:normAutofit/>
          </a:bodyPr>
          <a:lstStyle/>
          <a:p>
            <a:pPr>
              <a:buNone/>
            </a:pPr>
            <a:r>
              <a:rPr lang="en-US" b="1" dirty="0" smtClean="0"/>
              <a:t>V2V Networking</a:t>
            </a:r>
          </a:p>
          <a:p>
            <a:r>
              <a:rPr lang="en-US" dirty="0" smtClean="0"/>
              <a:t>V2V communications </a:t>
            </a:r>
            <a:r>
              <a:rPr lang="en-US" dirty="0" smtClean="0"/>
              <a:t>are emerging</a:t>
            </a:r>
            <a:endParaRPr lang="en-US" dirty="0" smtClean="0"/>
          </a:p>
          <a:p>
            <a:r>
              <a:rPr lang="en-US" dirty="0" smtClean="0"/>
              <a:t>DSRC standard has been </a:t>
            </a:r>
            <a:r>
              <a:rPr lang="en-US" dirty="0" smtClean="0"/>
              <a:t>proposed</a:t>
            </a:r>
          </a:p>
          <a:p>
            <a:pPr lvl="1"/>
            <a:r>
              <a:rPr lang="en-US" dirty="0" smtClean="0"/>
              <a:t>75MHz of spectrum in the 5.9GHz</a:t>
            </a:r>
            <a:endParaRPr lang="en-US" dirty="0" smtClean="0"/>
          </a:p>
          <a:p>
            <a:r>
              <a:rPr lang="en-US" dirty="0" smtClean="0"/>
              <a:t>A host of applications are possible</a:t>
            </a:r>
          </a:p>
          <a:p>
            <a:endParaRPr lang="en-US" dirty="0" smtClean="0"/>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267200" y="4268904"/>
            <a:ext cx="3276600" cy="25890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Cryptographic solutions:</a:t>
            </a:r>
            <a:endParaRPr lang="en-US" dirty="0"/>
          </a:p>
        </p:txBody>
      </p:sp>
      <p:sp>
        <p:nvSpPr>
          <p:cNvPr id="3" name="Text Placeholder 2"/>
          <p:cNvSpPr>
            <a:spLocks noGrp="1"/>
          </p:cNvSpPr>
          <p:nvPr>
            <p:ph type="body" idx="2"/>
          </p:nvPr>
        </p:nvSpPr>
        <p:spPr/>
        <p:txBody>
          <a:bodyPr/>
          <a:lstStyle/>
          <a:p>
            <a:r>
              <a:rPr lang="en-US" dirty="0" smtClean="0"/>
              <a:t>To avoid middle attack, the vehicles participating in file sharing share a common hash algorithm</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Including hash function, the solution will be</a:t>
            </a:r>
          </a:p>
          <a:p>
            <a:pPr lvl="1" algn="just"/>
            <a:r>
              <a:rPr lang="en-US" dirty="0" smtClean="0"/>
              <a:t>V </a:t>
            </a:r>
            <a:r>
              <a:rPr lang="en-US" dirty="0" smtClean="0">
                <a:sym typeface="Wingdings" pitchFamily="2" charset="2"/>
              </a:rPr>
              <a:t> N</a:t>
            </a:r>
            <a:r>
              <a:rPr lang="en-US" baseline="-25000" dirty="0" smtClean="0">
                <a:sym typeface="Wingdings" pitchFamily="2" charset="2"/>
              </a:rPr>
              <a:t>i</a:t>
            </a:r>
            <a:r>
              <a:rPr lang="en-US" dirty="0" smtClean="0">
                <a:sym typeface="Wingdings" pitchFamily="2" charset="2"/>
              </a:rPr>
              <a:t> : Request for Certificate.</a:t>
            </a:r>
          </a:p>
          <a:p>
            <a:pPr lvl="1" algn="just">
              <a:buNone/>
            </a:pPr>
            <a:r>
              <a:rPr lang="en-US" dirty="0" smtClean="0">
                <a:sym typeface="Wingdings" pitchFamily="2" charset="2"/>
              </a:rPr>
              <a:t>   N</a:t>
            </a:r>
            <a:r>
              <a:rPr lang="en-US" baseline="-25000" dirty="0" smtClean="0">
                <a:sym typeface="Wingdings" pitchFamily="2" charset="2"/>
              </a:rPr>
              <a:t>i</a:t>
            </a:r>
            <a:r>
              <a:rPr lang="en-US" dirty="0" smtClean="0">
                <a:sym typeface="Wingdings" pitchFamily="2" charset="2"/>
              </a:rPr>
              <a:t>  V : P</a:t>
            </a:r>
            <a:r>
              <a:rPr lang="en-US" baseline="-25000" dirty="0" smtClean="0">
                <a:sym typeface="Wingdings" pitchFamily="2" charset="2"/>
              </a:rPr>
              <a:t>k</a:t>
            </a:r>
            <a:r>
              <a:rPr lang="en-US" dirty="0" smtClean="0">
                <a:sym typeface="Wingdings" pitchFamily="2" charset="2"/>
              </a:rPr>
              <a:t> (H(CERT</a:t>
            </a:r>
            <a:r>
              <a:rPr lang="en-US" baseline="-25000" dirty="0" smtClean="0">
                <a:sym typeface="Wingdings" pitchFamily="2" charset="2"/>
              </a:rPr>
              <a:t>ZONE</a:t>
            </a:r>
            <a:r>
              <a:rPr lang="en-US" dirty="0" smtClean="0">
                <a:sym typeface="Wingdings" pitchFamily="2" charset="2"/>
              </a:rPr>
              <a:t> ) )</a:t>
            </a:r>
          </a:p>
          <a:p>
            <a:pPr lvl="1" algn="just">
              <a:buNone/>
            </a:pPr>
            <a:r>
              <a:rPr lang="en-US" dirty="0" smtClean="0">
                <a:sym typeface="Wingdings" pitchFamily="2" charset="2"/>
              </a:rPr>
              <a:t>   V N</a:t>
            </a:r>
            <a:r>
              <a:rPr lang="en-US" baseline="-25000" dirty="0" smtClean="0">
                <a:sym typeface="Wingdings" pitchFamily="2" charset="2"/>
              </a:rPr>
              <a:t>i</a:t>
            </a:r>
            <a:r>
              <a:rPr lang="en-US" dirty="0" smtClean="0">
                <a:sym typeface="Wingdings" pitchFamily="2" charset="2"/>
              </a:rPr>
              <a:t> : P</a:t>
            </a:r>
            <a:r>
              <a:rPr lang="en-US" baseline="-25000" dirty="0" smtClean="0">
                <a:sym typeface="Wingdings" pitchFamily="2" charset="2"/>
              </a:rPr>
              <a:t>k</a:t>
            </a:r>
            <a:r>
              <a:rPr lang="en-US" dirty="0" smtClean="0">
                <a:sym typeface="Wingdings" pitchFamily="2" charset="2"/>
              </a:rPr>
              <a:t> (H(CERT</a:t>
            </a:r>
            <a:r>
              <a:rPr lang="en-US" baseline="-25000" dirty="0" smtClean="0">
                <a:sym typeface="Wingdings" pitchFamily="2" charset="2"/>
              </a:rPr>
              <a:t>ZONE</a:t>
            </a:r>
            <a:r>
              <a:rPr lang="en-US" dirty="0" smtClean="0">
                <a:sym typeface="Wingdings" pitchFamily="2" charset="2"/>
              </a:rPr>
              <a:t> ) ,M)</a:t>
            </a:r>
          </a:p>
          <a:p>
            <a:r>
              <a:rPr lang="en-US" dirty="0" smtClean="0"/>
              <a:t>But still hash collision attack can cause problem.</a:t>
            </a:r>
          </a:p>
          <a:p>
            <a:pPr algn="just"/>
            <a:r>
              <a:rPr lang="en-US" dirty="0" smtClean="0"/>
              <a:t>Moreover, practically having a common hash algorithm is difficult in this architecture.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attack models:</a:t>
            </a:r>
            <a:endParaRPr lang="en-US" dirty="0"/>
          </a:p>
        </p:txBody>
      </p:sp>
      <p:sp>
        <p:nvSpPr>
          <p:cNvPr id="3" name="Text Placeholder 2"/>
          <p:cNvSpPr>
            <a:spLocks noGrp="1"/>
          </p:cNvSpPr>
          <p:nvPr>
            <p:ph type="body" idx="2"/>
          </p:nvPr>
        </p:nvSpPr>
        <p:spPr/>
        <p:txBody>
          <a:bodyPr/>
          <a:lstStyle/>
          <a:p>
            <a:r>
              <a:rPr lang="en-US" dirty="0" smtClean="0"/>
              <a:t>Examining some attack models in the above replication architecture.</a:t>
            </a:r>
            <a:endParaRPr lang="en-US" dirty="0"/>
          </a:p>
        </p:txBody>
      </p:sp>
      <p:sp>
        <p:nvSpPr>
          <p:cNvPr id="4" name="Content Placeholder 3"/>
          <p:cNvSpPr>
            <a:spLocks noGrp="1"/>
          </p:cNvSpPr>
          <p:nvPr>
            <p:ph sz="quarter" idx="1"/>
          </p:nvPr>
        </p:nvSpPr>
        <p:spPr>
          <a:xfrm>
            <a:off x="2362200" y="1752600"/>
            <a:ext cx="6781800" cy="4419600"/>
          </a:xfrm>
        </p:spPr>
        <p:txBody>
          <a:bodyPr>
            <a:normAutofit/>
          </a:bodyPr>
          <a:lstStyle/>
          <a:p>
            <a:r>
              <a:rPr lang="en-US" dirty="0" smtClean="0"/>
              <a:t>Eavesdropping.</a:t>
            </a:r>
          </a:p>
          <a:p>
            <a:r>
              <a:rPr lang="en-US" dirty="0" smtClean="0"/>
              <a:t>Malicious Data/Digital Signature Attack. </a:t>
            </a:r>
          </a:p>
          <a:p>
            <a:r>
              <a:rPr lang="en-US" dirty="0" smtClean="0"/>
              <a:t>Denial of Service.</a:t>
            </a:r>
          </a:p>
          <a:p>
            <a:r>
              <a:rPr lang="en-US" dirty="0" smtClean="0"/>
              <a:t>Sybil Attacks.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050"/>
            <a:ext cx="8686800" cy="869950"/>
          </a:xfrm>
        </p:spPr>
        <p:txBody>
          <a:bodyPr>
            <a:normAutofit fontScale="90000"/>
          </a:bodyPr>
          <a:lstStyle/>
          <a:p>
            <a:r>
              <a:rPr lang="en-US" dirty="0" smtClean="0"/>
              <a:t>Malicious Data-Digital Signature Attack :</a:t>
            </a:r>
            <a:endParaRPr lang="en-US" dirty="0"/>
          </a:p>
        </p:txBody>
      </p:sp>
      <p:sp>
        <p:nvSpPr>
          <p:cNvPr id="3" name="Text Placeholder 2"/>
          <p:cNvSpPr>
            <a:spLocks noGrp="1"/>
          </p:cNvSpPr>
          <p:nvPr>
            <p:ph type="body" idx="2"/>
          </p:nvPr>
        </p:nvSpPr>
        <p:spPr/>
        <p:txBody>
          <a:bodyPr/>
          <a:lstStyle/>
          <a:p>
            <a:r>
              <a:rPr lang="en-US" dirty="0" smtClean="0"/>
              <a:t>A vehicle convince other vehicle by passing in-correct data.</a:t>
            </a:r>
            <a:endParaRPr lang="en-US" dirty="0"/>
          </a:p>
        </p:txBody>
      </p:sp>
      <p:sp>
        <p:nvSpPr>
          <p:cNvPr id="4" name="Content Placeholder 3"/>
          <p:cNvSpPr>
            <a:spLocks noGrp="1"/>
          </p:cNvSpPr>
          <p:nvPr>
            <p:ph sz="quarter" idx="1"/>
          </p:nvPr>
        </p:nvSpPr>
        <p:spPr/>
        <p:txBody>
          <a:bodyPr>
            <a:normAutofit fontScale="70000" lnSpcReduction="20000"/>
          </a:bodyPr>
          <a:lstStyle/>
          <a:p>
            <a:pPr algn="just"/>
            <a:r>
              <a:rPr lang="en-US" dirty="0" smtClean="0"/>
              <a:t>A malicious vehicle, which has eaves dropped CA information, send a pirated copy to a honest vehicle.</a:t>
            </a:r>
          </a:p>
          <a:p>
            <a:pPr algn="just"/>
            <a:r>
              <a:rPr lang="en-US" dirty="0" smtClean="0"/>
              <a:t>Through this the honest vehicle becomes malicious when it reaches other zone.</a:t>
            </a:r>
          </a:p>
          <a:p>
            <a:pPr algn="just"/>
            <a:r>
              <a:rPr lang="en-US" dirty="0" smtClean="0"/>
              <a:t>How this Attack will be carried out</a:t>
            </a:r>
          </a:p>
          <a:p>
            <a:pPr lvl="1" algn="just">
              <a:buNone/>
            </a:pPr>
            <a:r>
              <a:rPr lang="en-US" dirty="0" smtClean="0"/>
              <a:t>   MV</a:t>
            </a:r>
            <a:r>
              <a:rPr lang="en-US" baseline="-25000" dirty="0" smtClean="0"/>
              <a:t>1</a:t>
            </a:r>
            <a:r>
              <a:rPr lang="en-US" dirty="0" smtClean="0"/>
              <a:t> enters Zone “Z”.</a:t>
            </a:r>
          </a:p>
          <a:p>
            <a:pPr lvl="1" algn="just">
              <a:buNone/>
            </a:pPr>
            <a:r>
              <a:rPr lang="en-US" dirty="0" smtClean="0"/>
              <a:t>   CA</a:t>
            </a:r>
            <a:r>
              <a:rPr lang="en-US" baseline="-25000" dirty="0" smtClean="0"/>
              <a:t>Z</a:t>
            </a:r>
            <a:r>
              <a:rPr lang="en-US" dirty="0" smtClean="0"/>
              <a:t> rejects CERT</a:t>
            </a:r>
            <a:r>
              <a:rPr lang="en-US" baseline="-25000" dirty="0" smtClean="0"/>
              <a:t>ZONE</a:t>
            </a:r>
            <a:r>
              <a:rPr lang="en-US" dirty="0" smtClean="0"/>
              <a:t> and </a:t>
            </a:r>
            <a:r>
              <a:rPr lang="en-US" dirty="0" smtClean="0">
                <a:sym typeface="Wingdings" pitchFamily="2" charset="2"/>
              </a:rPr>
              <a:t>P</a:t>
            </a:r>
            <a:r>
              <a:rPr lang="en-US" baseline="-25000" dirty="0" smtClean="0">
                <a:sym typeface="Wingdings" pitchFamily="2" charset="2"/>
              </a:rPr>
              <a:t>k</a:t>
            </a:r>
            <a:r>
              <a:rPr lang="en-US" dirty="0" smtClean="0"/>
              <a:t>.</a:t>
            </a:r>
          </a:p>
          <a:p>
            <a:pPr lvl="1" algn="just">
              <a:buNone/>
            </a:pPr>
            <a:r>
              <a:rPr lang="en-US" dirty="0" smtClean="0"/>
              <a:t>   MV</a:t>
            </a:r>
            <a:r>
              <a:rPr lang="en-US" baseline="-25000" dirty="0" smtClean="0"/>
              <a:t>1</a:t>
            </a:r>
            <a:r>
              <a:rPr lang="en-US" dirty="0" smtClean="0"/>
              <a:t> eavesdrops CERT</a:t>
            </a:r>
            <a:r>
              <a:rPr lang="en-US" baseline="-25000" dirty="0" smtClean="0"/>
              <a:t>ZONE</a:t>
            </a:r>
            <a:r>
              <a:rPr lang="en-US" dirty="0" smtClean="0"/>
              <a:t> &amp; </a:t>
            </a:r>
            <a:r>
              <a:rPr lang="en-US" dirty="0" smtClean="0">
                <a:sym typeface="Wingdings" pitchFamily="2" charset="2"/>
              </a:rPr>
              <a:t>P</a:t>
            </a:r>
            <a:r>
              <a:rPr lang="en-US" baseline="-25000" dirty="0" smtClean="0">
                <a:sym typeface="Wingdings" pitchFamily="2" charset="2"/>
              </a:rPr>
              <a:t>k</a:t>
            </a:r>
            <a:r>
              <a:rPr lang="en-US" dirty="0" smtClean="0">
                <a:sym typeface="Wingdings" pitchFamily="2" charset="2"/>
              </a:rPr>
              <a:t> .</a:t>
            </a:r>
          </a:p>
          <a:p>
            <a:pPr lvl="1" algn="just">
              <a:buNone/>
            </a:pPr>
            <a:r>
              <a:rPr lang="en-US" dirty="0" smtClean="0">
                <a:sym typeface="Wingdings" pitchFamily="2" charset="2"/>
              </a:rPr>
              <a:t>   MV</a:t>
            </a:r>
            <a:r>
              <a:rPr lang="en-US" baseline="-25000" dirty="0" smtClean="0">
                <a:sym typeface="Wingdings" pitchFamily="2" charset="2"/>
              </a:rPr>
              <a:t>1</a:t>
            </a:r>
            <a:r>
              <a:rPr lang="en-US" dirty="0" smtClean="0">
                <a:sym typeface="Wingdings" pitchFamily="2" charset="2"/>
              </a:rPr>
              <a:t> V</a:t>
            </a:r>
            <a:r>
              <a:rPr lang="en-US" baseline="-25000" dirty="0" smtClean="0">
                <a:sym typeface="Wingdings" pitchFamily="2" charset="2"/>
              </a:rPr>
              <a:t>2</a:t>
            </a:r>
            <a:r>
              <a:rPr lang="en-US" dirty="0" smtClean="0">
                <a:sym typeface="Wingdings" pitchFamily="2" charset="2"/>
              </a:rPr>
              <a:t> :  Request for Certificate</a:t>
            </a:r>
          </a:p>
          <a:p>
            <a:pPr lvl="1" algn="just">
              <a:buNone/>
            </a:pPr>
            <a:r>
              <a:rPr lang="en-US" dirty="0" smtClean="0">
                <a:sym typeface="Wingdings" pitchFamily="2" charset="2"/>
              </a:rPr>
              <a:t>   V</a:t>
            </a:r>
            <a:r>
              <a:rPr lang="en-US" baseline="-25000" dirty="0" smtClean="0">
                <a:sym typeface="Wingdings" pitchFamily="2" charset="2"/>
              </a:rPr>
              <a:t>2</a:t>
            </a:r>
            <a:r>
              <a:rPr lang="en-US" dirty="0" smtClean="0">
                <a:sym typeface="Wingdings" pitchFamily="2" charset="2"/>
              </a:rPr>
              <a:t>  MV</a:t>
            </a:r>
            <a:r>
              <a:rPr lang="en-US" baseline="-25000" dirty="0" smtClean="0">
                <a:sym typeface="Wingdings" pitchFamily="2" charset="2"/>
              </a:rPr>
              <a:t>1</a:t>
            </a:r>
            <a:r>
              <a:rPr lang="en-US" dirty="0" smtClean="0">
                <a:sym typeface="Wingdings" pitchFamily="2" charset="2"/>
              </a:rPr>
              <a:t> : P</a:t>
            </a:r>
            <a:r>
              <a:rPr lang="en-US" baseline="-25000" dirty="0" smtClean="0">
                <a:sym typeface="Wingdings" pitchFamily="2" charset="2"/>
              </a:rPr>
              <a:t>k</a:t>
            </a:r>
            <a:r>
              <a:rPr lang="en-US" dirty="0" smtClean="0">
                <a:sym typeface="Wingdings" pitchFamily="2" charset="2"/>
              </a:rPr>
              <a:t> (CERT</a:t>
            </a:r>
            <a:r>
              <a:rPr lang="en-US" baseline="-25000" dirty="0" smtClean="0">
                <a:sym typeface="Wingdings" pitchFamily="2" charset="2"/>
              </a:rPr>
              <a:t>ZONE</a:t>
            </a:r>
            <a:r>
              <a:rPr lang="en-US" dirty="0" smtClean="0">
                <a:sym typeface="Wingdings" pitchFamily="2" charset="2"/>
              </a:rPr>
              <a:t> )</a:t>
            </a:r>
          </a:p>
          <a:p>
            <a:pPr lvl="1" algn="just">
              <a:buNone/>
            </a:pPr>
            <a:r>
              <a:rPr lang="en-US" dirty="0" smtClean="0">
                <a:sym typeface="Wingdings" pitchFamily="2" charset="2"/>
              </a:rPr>
              <a:t>   MV</a:t>
            </a:r>
            <a:r>
              <a:rPr lang="en-US" baseline="-25000" dirty="0" smtClean="0">
                <a:sym typeface="Wingdings" pitchFamily="2" charset="2"/>
              </a:rPr>
              <a:t>1</a:t>
            </a:r>
            <a:r>
              <a:rPr lang="en-US" dirty="0" smtClean="0">
                <a:sym typeface="Wingdings" pitchFamily="2" charset="2"/>
              </a:rPr>
              <a:t> V</a:t>
            </a:r>
            <a:r>
              <a:rPr lang="en-US" baseline="-25000" dirty="0" smtClean="0">
                <a:sym typeface="Wingdings" pitchFamily="2" charset="2"/>
              </a:rPr>
              <a:t>2</a:t>
            </a:r>
            <a:r>
              <a:rPr lang="en-US" dirty="0" smtClean="0">
                <a:sym typeface="Wingdings" pitchFamily="2" charset="2"/>
              </a:rPr>
              <a:t> : P</a:t>
            </a:r>
            <a:r>
              <a:rPr lang="en-US" baseline="-25000" dirty="0" smtClean="0">
                <a:sym typeface="Wingdings" pitchFamily="2" charset="2"/>
              </a:rPr>
              <a:t>k</a:t>
            </a:r>
            <a:r>
              <a:rPr lang="en-US" dirty="0" smtClean="0">
                <a:sym typeface="Wingdings" pitchFamily="2" charset="2"/>
              </a:rPr>
              <a:t> (CERT</a:t>
            </a:r>
            <a:r>
              <a:rPr lang="en-US" baseline="-25000" dirty="0" smtClean="0">
                <a:sym typeface="Wingdings" pitchFamily="2" charset="2"/>
              </a:rPr>
              <a:t>ZONE</a:t>
            </a:r>
            <a:r>
              <a:rPr lang="en-US" dirty="0" smtClean="0">
                <a:sym typeface="Wingdings" pitchFamily="2" charset="2"/>
              </a:rPr>
              <a:t> ,Pirated(M))</a:t>
            </a:r>
          </a:p>
          <a:p>
            <a:pPr algn="just"/>
            <a:r>
              <a:rPr lang="en-US" dirty="0" smtClean="0"/>
              <a:t>Now V</a:t>
            </a:r>
            <a:r>
              <a:rPr lang="en-US" baseline="-25000" dirty="0" smtClean="0"/>
              <a:t>2</a:t>
            </a:r>
            <a:r>
              <a:rPr lang="en-US" dirty="0" smtClean="0"/>
              <a:t> becomes malicious, when it reaches other zone.</a:t>
            </a:r>
          </a:p>
          <a:p>
            <a:pPr algn="just"/>
            <a:r>
              <a:rPr lang="en-US" dirty="0" smtClean="0"/>
              <a:t>This kind of attack can be done single hop or multiple hop, since we are having symmetric key.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050"/>
            <a:ext cx="8991600" cy="869950"/>
          </a:xfrm>
        </p:spPr>
        <p:txBody>
          <a:bodyPr>
            <a:normAutofit fontScale="90000"/>
          </a:bodyPr>
          <a:lstStyle/>
          <a:p>
            <a:r>
              <a:rPr lang="en-US" dirty="0" smtClean="0"/>
              <a:t>Denial of Service-Malicious node Attack:</a:t>
            </a:r>
            <a:endParaRPr lang="en-US" dirty="0"/>
          </a:p>
        </p:txBody>
      </p:sp>
      <p:sp>
        <p:nvSpPr>
          <p:cNvPr id="3" name="Text Placeholder 2"/>
          <p:cNvSpPr>
            <a:spLocks noGrp="1"/>
          </p:cNvSpPr>
          <p:nvPr>
            <p:ph type="body" idx="2"/>
          </p:nvPr>
        </p:nvSpPr>
        <p:spPr>
          <a:xfrm>
            <a:off x="609600" y="1752600"/>
            <a:ext cx="1600200" cy="4724400"/>
          </a:xfrm>
        </p:spPr>
        <p:txBody>
          <a:bodyPr/>
          <a:lstStyle/>
          <a:p>
            <a:r>
              <a:rPr lang="en-US" dirty="0" smtClean="0"/>
              <a:t>Dos and an idea to avert this attack.</a:t>
            </a:r>
            <a:endParaRPr lang="en-US" dirty="0"/>
          </a:p>
        </p:txBody>
      </p:sp>
      <p:sp>
        <p:nvSpPr>
          <p:cNvPr id="4" name="Content Placeholder 3"/>
          <p:cNvSpPr>
            <a:spLocks noGrp="1"/>
          </p:cNvSpPr>
          <p:nvPr>
            <p:ph sz="quarter" idx="1"/>
          </p:nvPr>
        </p:nvSpPr>
        <p:spPr>
          <a:xfrm>
            <a:off x="2362200" y="1752600"/>
            <a:ext cx="6400800" cy="4800600"/>
          </a:xfrm>
        </p:spPr>
        <p:txBody>
          <a:bodyPr>
            <a:normAutofit/>
          </a:bodyPr>
          <a:lstStyle/>
          <a:p>
            <a:pPr algn="just"/>
            <a:r>
              <a:rPr lang="en-US" dirty="0" smtClean="0"/>
              <a:t>Can drop some of the data packets.</a:t>
            </a:r>
          </a:p>
          <a:p>
            <a:pPr algn="just"/>
            <a:r>
              <a:rPr lang="en-US" dirty="0" smtClean="0"/>
              <a:t>Can alter the path in DPFR approach and hybrid approach.</a:t>
            </a:r>
          </a:p>
          <a:p>
            <a:pPr algn="just"/>
            <a:r>
              <a:rPr lang="en-US" dirty="0" smtClean="0"/>
              <a:t>This can be averted by providing a confidence metric to cars.</a:t>
            </a:r>
          </a:p>
          <a:p>
            <a:pPr algn="just"/>
            <a:r>
              <a:rPr lang="en-US" dirty="0" smtClean="0"/>
              <a:t>The confidence metric for a vehicle increases with its participation level in file sharing.</a:t>
            </a:r>
          </a:p>
          <a:p>
            <a:pPr lvl="1" algn="just"/>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Sybil Attacks:</a:t>
            </a:r>
            <a:endParaRPr lang="en-US" dirty="0"/>
          </a:p>
        </p:txBody>
      </p:sp>
      <p:sp>
        <p:nvSpPr>
          <p:cNvPr id="3" name="Text Placeholder 2"/>
          <p:cNvSpPr>
            <a:spLocks noGrp="1"/>
          </p:cNvSpPr>
          <p:nvPr>
            <p:ph type="body" idx="2"/>
          </p:nvPr>
        </p:nvSpPr>
        <p:spPr>
          <a:xfrm>
            <a:off x="228600" y="1752600"/>
            <a:ext cx="1981200" cy="4343400"/>
          </a:xfrm>
        </p:spPr>
        <p:txBody>
          <a:bodyPr>
            <a:normAutofit fontScale="85000" lnSpcReduction="10000"/>
          </a:bodyPr>
          <a:lstStyle/>
          <a:p>
            <a:r>
              <a:rPr lang="en-US" dirty="0" smtClean="0"/>
              <a:t>The solution to DOS can motivate sybil </a:t>
            </a:r>
          </a:p>
          <a:p>
            <a:pPr algn="just"/>
            <a:r>
              <a:rPr lang="en-US" i="1" dirty="0" smtClean="0"/>
              <a:t>“A Sybil attack is one in which an attacker subverts the reputation system of a peer-to-peer network by creating a large number of pseudo -nymous entities, using them to gain a disproportionately large influence.” </a:t>
            </a:r>
          </a:p>
          <a:p>
            <a:pPr algn="just"/>
            <a:r>
              <a:rPr lang="en-US" i="1" dirty="0" smtClean="0"/>
              <a:t>Pseudonymous entity =Cost metric, which is a solution to prevent DOS.</a:t>
            </a:r>
          </a:p>
          <a:p>
            <a:pPr algn="just"/>
            <a:endParaRPr lang="en-US" i="1" dirty="0" smtClean="0"/>
          </a:p>
          <a:p>
            <a:endParaRPr lang="en-US" i="1" dirty="0" smtClean="0"/>
          </a:p>
        </p:txBody>
      </p:sp>
      <p:sp>
        <p:nvSpPr>
          <p:cNvPr id="4" name="Content Placeholder 3"/>
          <p:cNvSpPr>
            <a:spLocks noGrp="1"/>
          </p:cNvSpPr>
          <p:nvPr>
            <p:ph sz="quarter" idx="1"/>
          </p:nvPr>
        </p:nvSpPr>
        <p:spPr>
          <a:xfrm>
            <a:off x="2362200" y="1752600"/>
            <a:ext cx="6629400" cy="4419600"/>
          </a:xfrm>
        </p:spPr>
        <p:txBody>
          <a:bodyPr>
            <a:normAutofit fontScale="62500" lnSpcReduction="20000"/>
          </a:bodyPr>
          <a:lstStyle/>
          <a:p>
            <a:r>
              <a:rPr lang="en-US" dirty="0" smtClean="0"/>
              <a:t>A malicious vehicle compromises a good vehicle by eavesdropping CERT</a:t>
            </a:r>
            <a:r>
              <a:rPr lang="en-US" baseline="-25000" dirty="0" smtClean="0"/>
              <a:t>ZONE</a:t>
            </a:r>
            <a:r>
              <a:rPr lang="en-US" dirty="0" smtClean="0"/>
              <a:t> and P</a:t>
            </a:r>
            <a:r>
              <a:rPr lang="en-US" baseline="-25000" dirty="0" smtClean="0"/>
              <a:t>k</a:t>
            </a:r>
            <a:r>
              <a:rPr lang="en-US" dirty="0" smtClean="0"/>
              <a:t>.</a:t>
            </a:r>
            <a:r>
              <a:rPr lang="en-US" baseline="-25000" dirty="0" smtClean="0"/>
              <a:t> </a:t>
            </a:r>
            <a:endParaRPr lang="en-US" dirty="0" smtClean="0"/>
          </a:p>
          <a:p>
            <a:r>
              <a:rPr lang="en-US" dirty="0" smtClean="0"/>
              <a:t>It pretends to have the highest confidence metric.</a:t>
            </a:r>
          </a:p>
          <a:p>
            <a:r>
              <a:rPr lang="en-US" dirty="0" smtClean="0"/>
              <a:t>So multiple vehicles will transfer file to this malicious vehicle.  </a:t>
            </a:r>
          </a:p>
          <a:p>
            <a:pPr lvl="1" algn="just">
              <a:buNone/>
            </a:pPr>
            <a:r>
              <a:rPr lang="en-US" dirty="0" smtClean="0"/>
              <a:t>   MV</a:t>
            </a:r>
            <a:r>
              <a:rPr lang="en-US" baseline="-25000" dirty="0" smtClean="0"/>
              <a:t>1</a:t>
            </a:r>
            <a:r>
              <a:rPr lang="en-US" dirty="0" smtClean="0"/>
              <a:t> eavesdrops CERT</a:t>
            </a:r>
            <a:r>
              <a:rPr lang="en-US" baseline="-25000" dirty="0" smtClean="0"/>
              <a:t>ZONE</a:t>
            </a:r>
            <a:r>
              <a:rPr lang="en-US" dirty="0" smtClean="0"/>
              <a:t> &amp; </a:t>
            </a:r>
            <a:r>
              <a:rPr lang="en-US" dirty="0" smtClean="0">
                <a:sym typeface="Wingdings" pitchFamily="2" charset="2"/>
              </a:rPr>
              <a:t>P</a:t>
            </a:r>
            <a:r>
              <a:rPr lang="en-US" baseline="-25000" dirty="0" smtClean="0">
                <a:sym typeface="Wingdings" pitchFamily="2" charset="2"/>
              </a:rPr>
              <a:t>k</a:t>
            </a:r>
            <a:r>
              <a:rPr lang="en-US" dirty="0" smtClean="0">
                <a:sym typeface="Wingdings" pitchFamily="2" charset="2"/>
              </a:rPr>
              <a:t> .</a:t>
            </a:r>
          </a:p>
          <a:p>
            <a:pPr lvl="1" algn="just">
              <a:buNone/>
            </a:pPr>
            <a:r>
              <a:rPr lang="en-US" dirty="0" smtClean="0">
                <a:sym typeface="Wingdings" pitchFamily="2" charset="2"/>
              </a:rPr>
              <a:t>   V</a:t>
            </a:r>
            <a:r>
              <a:rPr lang="en-US" baseline="-25000" dirty="0" smtClean="0">
                <a:sym typeface="Wingdings" pitchFamily="2" charset="2"/>
              </a:rPr>
              <a:t>2</a:t>
            </a:r>
            <a:r>
              <a:rPr lang="en-US" dirty="0" smtClean="0">
                <a:sym typeface="Wingdings" pitchFamily="2" charset="2"/>
              </a:rPr>
              <a:t> MV</a:t>
            </a:r>
            <a:r>
              <a:rPr lang="en-US" baseline="-25000" dirty="0" smtClean="0">
                <a:sym typeface="Wingdings" pitchFamily="2" charset="2"/>
              </a:rPr>
              <a:t>1</a:t>
            </a:r>
            <a:r>
              <a:rPr lang="en-US" dirty="0" smtClean="0">
                <a:sym typeface="Wingdings" pitchFamily="2" charset="2"/>
              </a:rPr>
              <a:t> :  Request for cost metric</a:t>
            </a:r>
          </a:p>
          <a:p>
            <a:pPr lvl="1" algn="just">
              <a:buNone/>
            </a:pPr>
            <a:r>
              <a:rPr lang="en-US" dirty="0" smtClean="0">
                <a:sym typeface="Wingdings" pitchFamily="2" charset="2"/>
              </a:rPr>
              <a:t>   MV</a:t>
            </a:r>
            <a:r>
              <a:rPr lang="en-US" baseline="-25000" dirty="0" smtClean="0">
                <a:sym typeface="Wingdings" pitchFamily="2" charset="2"/>
              </a:rPr>
              <a:t>1</a:t>
            </a:r>
            <a:r>
              <a:rPr lang="en-US" dirty="0" smtClean="0">
                <a:sym typeface="Wingdings" pitchFamily="2" charset="2"/>
              </a:rPr>
              <a:t> V</a:t>
            </a:r>
            <a:r>
              <a:rPr lang="en-US" baseline="-25000" dirty="0" smtClean="0">
                <a:sym typeface="Wingdings" pitchFamily="2" charset="2"/>
              </a:rPr>
              <a:t>2</a:t>
            </a:r>
            <a:r>
              <a:rPr lang="en-US" dirty="0" smtClean="0">
                <a:sym typeface="Wingdings" pitchFamily="2" charset="2"/>
              </a:rPr>
              <a:t> : P</a:t>
            </a:r>
            <a:r>
              <a:rPr lang="en-US" baseline="-25000" dirty="0" smtClean="0">
                <a:sym typeface="Wingdings" pitchFamily="2" charset="2"/>
              </a:rPr>
              <a:t>k</a:t>
            </a:r>
            <a:r>
              <a:rPr lang="en-US" dirty="0" smtClean="0">
                <a:sym typeface="Wingdings" pitchFamily="2" charset="2"/>
              </a:rPr>
              <a:t> (CERT</a:t>
            </a:r>
            <a:r>
              <a:rPr lang="en-US" baseline="-25000" dirty="0" smtClean="0">
                <a:sym typeface="Wingdings" pitchFamily="2" charset="2"/>
              </a:rPr>
              <a:t>ZONE</a:t>
            </a:r>
            <a:r>
              <a:rPr lang="en-US" dirty="0" smtClean="0">
                <a:sym typeface="Wingdings" pitchFamily="2" charset="2"/>
              </a:rPr>
              <a:t> , falsified cost metric )</a:t>
            </a:r>
          </a:p>
          <a:p>
            <a:pPr lvl="1" algn="just">
              <a:buNone/>
            </a:pPr>
            <a:r>
              <a:rPr lang="en-US" dirty="0" smtClean="0">
                <a:sym typeface="Wingdings" pitchFamily="2" charset="2"/>
              </a:rPr>
              <a:t>   V</a:t>
            </a:r>
            <a:r>
              <a:rPr lang="en-US" baseline="-25000" dirty="0" smtClean="0">
                <a:sym typeface="Wingdings" pitchFamily="2" charset="2"/>
              </a:rPr>
              <a:t>2</a:t>
            </a:r>
            <a:r>
              <a:rPr lang="en-US" dirty="0" smtClean="0">
                <a:sym typeface="Wingdings" pitchFamily="2" charset="2"/>
              </a:rPr>
              <a:t> verifies certificate by decryption</a:t>
            </a:r>
          </a:p>
          <a:p>
            <a:pPr lvl="1" algn="just">
              <a:buNone/>
            </a:pPr>
            <a:r>
              <a:rPr lang="en-US" dirty="0" smtClean="0">
                <a:sym typeface="Wingdings" pitchFamily="2" charset="2"/>
              </a:rPr>
              <a:t>   V</a:t>
            </a:r>
            <a:r>
              <a:rPr lang="en-US" baseline="-25000" dirty="0" smtClean="0">
                <a:sym typeface="Wingdings" pitchFamily="2" charset="2"/>
              </a:rPr>
              <a:t>2</a:t>
            </a:r>
            <a:r>
              <a:rPr lang="en-US" dirty="0" smtClean="0">
                <a:sym typeface="Wingdings" pitchFamily="2" charset="2"/>
              </a:rPr>
              <a:t> MV</a:t>
            </a:r>
            <a:r>
              <a:rPr lang="en-US" baseline="-25000" dirty="0" smtClean="0">
                <a:sym typeface="Wingdings" pitchFamily="2" charset="2"/>
              </a:rPr>
              <a:t>1</a:t>
            </a:r>
            <a:r>
              <a:rPr lang="en-US" dirty="0" smtClean="0">
                <a:sym typeface="Wingdings" pitchFamily="2" charset="2"/>
              </a:rPr>
              <a:t> : P</a:t>
            </a:r>
            <a:r>
              <a:rPr lang="en-US" baseline="-25000" dirty="0" smtClean="0">
                <a:sym typeface="Wingdings" pitchFamily="2" charset="2"/>
              </a:rPr>
              <a:t>k</a:t>
            </a:r>
            <a:r>
              <a:rPr lang="en-US" dirty="0" smtClean="0">
                <a:sym typeface="Wingdings" pitchFamily="2" charset="2"/>
              </a:rPr>
              <a:t> (CERT</a:t>
            </a:r>
            <a:r>
              <a:rPr lang="en-US" baseline="-25000" dirty="0" smtClean="0">
                <a:sym typeface="Wingdings" pitchFamily="2" charset="2"/>
              </a:rPr>
              <a:t>ZONE</a:t>
            </a:r>
            <a:r>
              <a:rPr lang="en-US" dirty="0" smtClean="0">
                <a:sym typeface="Wingdings" pitchFamily="2" charset="2"/>
              </a:rPr>
              <a:t> ,(M))</a:t>
            </a:r>
          </a:p>
          <a:p>
            <a:pPr lvl="1" algn="just">
              <a:buNone/>
            </a:pPr>
            <a:r>
              <a:rPr lang="en-US" dirty="0" smtClean="0">
                <a:sym typeface="Wingdings" pitchFamily="2" charset="2"/>
              </a:rPr>
              <a:t>   MV</a:t>
            </a:r>
            <a:r>
              <a:rPr lang="en-US" baseline="-25000" dirty="0" smtClean="0">
                <a:sym typeface="Wingdings" pitchFamily="2" charset="2"/>
              </a:rPr>
              <a:t>1</a:t>
            </a:r>
            <a:r>
              <a:rPr lang="en-US" dirty="0" smtClean="0">
                <a:sym typeface="Wingdings" pitchFamily="2" charset="2"/>
              </a:rPr>
              <a:t> overcame defense against DOS, and performs its usual peril actions. </a:t>
            </a:r>
          </a:p>
          <a:p>
            <a:pPr algn="just"/>
            <a:r>
              <a:rPr lang="en-US" dirty="0" smtClean="0">
                <a:sym typeface="Wingdings" pitchFamily="2" charset="2"/>
              </a:rPr>
              <a:t>The CA can check the speed of cars across intersections, if the mobility is less then it can do the piracy validation of those cars and detect malicious cars. </a:t>
            </a:r>
            <a:endParaRPr lang="en-US" dirty="0" smtClean="0"/>
          </a:p>
          <a:p>
            <a:r>
              <a:rPr lang="en-US" i="1" dirty="0" smtClean="0"/>
              <a:t>Disadvantage: The CA has to have a track on the zone periodically which increases the communication cost.</a:t>
            </a:r>
            <a:endParaRPr lang="en-US"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avoid Sybil attacks</a:t>
            </a:r>
            <a:endParaRPr lang="en-US" dirty="0"/>
          </a:p>
        </p:txBody>
      </p:sp>
      <p:sp>
        <p:nvSpPr>
          <p:cNvPr id="3" name="Text Placeholder 2"/>
          <p:cNvSpPr>
            <a:spLocks noGrp="1"/>
          </p:cNvSpPr>
          <p:nvPr>
            <p:ph type="body" idx="2"/>
          </p:nvPr>
        </p:nvSpPr>
        <p:spPr/>
        <p:txBody>
          <a:bodyPr/>
          <a:lstStyle/>
          <a:p>
            <a:r>
              <a:rPr lang="en-US" dirty="0" smtClean="0"/>
              <a:t>How can the CA distinguish the mobility pattern ?</a:t>
            </a:r>
            <a:endParaRPr lang="en-US" dirty="0"/>
          </a:p>
        </p:txBody>
      </p:sp>
      <p:sp>
        <p:nvSpPr>
          <p:cNvPr id="4" name="Content Placeholder 3"/>
          <p:cNvSpPr>
            <a:spLocks noGrp="1"/>
          </p:cNvSpPr>
          <p:nvPr>
            <p:ph sz="quarter" idx="1"/>
          </p:nvPr>
        </p:nvSpPr>
        <p:spPr/>
        <p:txBody>
          <a:bodyPr/>
          <a:lstStyle/>
          <a:p>
            <a:pPr algn="just"/>
            <a:r>
              <a:rPr lang="en-US" dirty="0" smtClean="0"/>
              <a:t>Identify the vehicle position by using Reduced signal strength indicator.</a:t>
            </a:r>
          </a:p>
          <a:p>
            <a:pPr algn="just"/>
            <a:r>
              <a:rPr lang="en-US" dirty="0" smtClean="0"/>
              <a:t>Correlate the speed limit with consistent positions of the vehicle across the intersection.</a:t>
            </a:r>
          </a:p>
          <a:p>
            <a:pPr algn="just"/>
            <a:r>
              <a:rPr lang="en-US" dirty="0" smtClean="0"/>
              <a:t>Greater deviation shows the vehicle is malicious.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various attacks:</a:t>
            </a:r>
            <a:endParaRPr lang="en-US" dirty="0"/>
          </a:p>
        </p:txBody>
      </p:sp>
      <p:sp>
        <p:nvSpPr>
          <p:cNvPr id="3" name="Text Placeholder 2"/>
          <p:cNvSpPr>
            <a:spLocks noGrp="1"/>
          </p:cNvSpPr>
          <p:nvPr>
            <p:ph type="body" idx="2"/>
          </p:nvPr>
        </p:nvSpPr>
        <p:spPr/>
        <p:txBody>
          <a:bodyPr/>
          <a:lstStyle/>
          <a:p>
            <a:r>
              <a:rPr lang="en-US" dirty="0" smtClean="0"/>
              <a:t>Survey of additional attacks that could take place in this architecture.</a:t>
            </a:r>
          </a:p>
          <a:p>
            <a:r>
              <a:rPr lang="en-US" dirty="0" smtClean="0"/>
              <a:t>No of </a:t>
            </a:r>
            <a:r>
              <a:rPr lang="en-US" dirty="0" smtClean="0">
                <a:sym typeface="Wingdings"/>
              </a:rPr>
              <a:t> </a:t>
            </a:r>
            <a:r>
              <a:rPr lang="en-US" dirty="0" smtClean="0">
                <a:sym typeface="Wingdings" pitchFamily="2" charset="2"/>
              </a:rPr>
              <a:t> </a:t>
            </a:r>
            <a:r>
              <a:rPr lang="en-US" dirty="0" err="1" smtClean="0">
                <a:sym typeface="Wingdings" pitchFamily="2" charset="2"/>
              </a:rPr>
              <a:t>Vulneratbility</a:t>
            </a:r>
            <a:r>
              <a:rPr lang="en-US" dirty="0" smtClean="0">
                <a:sym typeface="Wingdings" pitchFamily="2" charset="2"/>
              </a:rPr>
              <a:t> level </a:t>
            </a:r>
          </a:p>
          <a:p>
            <a:endParaRPr lang="en-US" dirty="0" smtClean="0"/>
          </a:p>
          <a:p>
            <a:endParaRPr lang="en-US" dirty="0" smtClean="0"/>
          </a:p>
          <a:p>
            <a:endParaRPr lang="en-US" dirty="0"/>
          </a:p>
        </p:txBody>
      </p:sp>
      <p:graphicFrame>
        <p:nvGraphicFramePr>
          <p:cNvPr id="5" name="Content Placeholder 4"/>
          <p:cNvGraphicFramePr>
            <a:graphicFrameLocks noGrp="1"/>
          </p:cNvGraphicFramePr>
          <p:nvPr>
            <p:ph sz="quarter" idx="1"/>
          </p:nvPr>
        </p:nvGraphicFramePr>
        <p:xfrm>
          <a:off x="2286000" y="1752600"/>
          <a:ext cx="6629400" cy="4739640"/>
        </p:xfrm>
        <a:graphic>
          <a:graphicData uri="http://schemas.openxmlformats.org/drawingml/2006/table">
            <a:tbl>
              <a:tblPr firstRow="1" bandRow="1">
                <a:tableStyleId>{5C22544A-7EE6-4342-B048-85BDC9FD1C3A}</a:tableStyleId>
              </a:tblPr>
              <a:tblGrid>
                <a:gridCol w="2209800"/>
                <a:gridCol w="3167380"/>
                <a:gridCol w="1252220"/>
              </a:tblGrid>
              <a:tr h="370840">
                <a:tc>
                  <a:txBody>
                    <a:bodyPr/>
                    <a:lstStyle/>
                    <a:p>
                      <a:r>
                        <a:rPr lang="en-US" sz="1600" dirty="0" smtClean="0"/>
                        <a:t>Attacks</a:t>
                      </a:r>
                      <a:endParaRPr lang="en-US" sz="1600" dirty="0"/>
                    </a:p>
                  </a:txBody>
                  <a:tcPr/>
                </a:tc>
                <a:tc>
                  <a:txBody>
                    <a:bodyPr/>
                    <a:lstStyle/>
                    <a:p>
                      <a:r>
                        <a:rPr lang="en-US" sz="1600" dirty="0" smtClean="0"/>
                        <a:t>Description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Effect</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Eaves</a:t>
                      </a:r>
                      <a:r>
                        <a:rPr lang="en-US" sz="1600" baseline="0" dirty="0" smtClean="0"/>
                        <a:t>dropping</a:t>
                      </a:r>
                      <a:endParaRPr lang="en-US" sz="1600" dirty="0" smtClean="0"/>
                    </a:p>
                  </a:txBody>
                  <a:tcPr/>
                </a:tc>
                <a:tc>
                  <a:txBody>
                    <a:bodyPr/>
                    <a:lstStyle/>
                    <a:p>
                      <a:r>
                        <a:rPr lang="en-US" sz="1600" dirty="0" smtClean="0"/>
                        <a:t>The</a:t>
                      </a:r>
                      <a:r>
                        <a:rPr lang="en-US" sz="1600" baseline="0" dirty="0" smtClean="0"/>
                        <a:t> ultimate source of all the attacks.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r>
              <a:tr h="370840">
                <a:tc>
                  <a:txBody>
                    <a:bodyPr/>
                    <a:lstStyle/>
                    <a:p>
                      <a:r>
                        <a:rPr lang="en-US" sz="1600" dirty="0" smtClean="0"/>
                        <a:t>Impersonation</a:t>
                      </a:r>
                      <a:endParaRPr lang="en-US" sz="1600" dirty="0"/>
                    </a:p>
                  </a:txBody>
                  <a:tcPr/>
                </a:tc>
                <a:tc>
                  <a:txBody>
                    <a:bodyPr/>
                    <a:lstStyle/>
                    <a:p>
                      <a:pPr algn="just"/>
                      <a:r>
                        <a:rPr lang="en-US" sz="1600" dirty="0" smtClean="0"/>
                        <a:t>A malicious vehicle</a:t>
                      </a:r>
                      <a:r>
                        <a:rPr lang="en-US" sz="1600" baseline="0" dirty="0" smtClean="0"/>
                        <a:t> pretending to be a good vehicle.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a:p>
                  </a:txBody>
                  <a:tcPr/>
                </a:tc>
              </a:tr>
              <a:tr h="370840">
                <a:tc>
                  <a:txBody>
                    <a:bodyPr/>
                    <a:lstStyle/>
                    <a:p>
                      <a:r>
                        <a:rPr lang="en-US" sz="1600" dirty="0" smtClean="0"/>
                        <a:t>Denial</a:t>
                      </a:r>
                      <a:r>
                        <a:rPr lang="en-US" sz="1600" baseline="0" dirty="0" smtClean="0"/>
                        <a:t> of Service</a:t>
                      </a:r>
                      <a:endParaRPr lang="en-US" sz="1600" dirty="0"/>
                    </a:p>
                  </a:txBody>
                  <a:tcPr/>
                </a:tc>
                <a:tc>
                  <a:txBody>
                    <a:bodyPr/>
                    <a:lstStyle/>
                    <a:p>
                      <a:r>
                        <a:rPr lang="en-US" sz="1600" dirty="0" smtClean="0"/>
                        <a:t>Dropping</a:t>
                      </a:r>
                      <a:r>
                        <a:rPr lang="en-US" sz="1600" baseline="0" dirty="0" smtClean="0"/>
                        <a:t> packets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a:p>
                  </a:txBody>
                  <a:tcPr/>
                </a:tc>
              </a:tr>
              <a:tr h="370840">
                <a:tc>
                  <a:txBody>
                    <a:bodyPr/>
                    <a:lstStyle/>
                    <a:p>
                      <a:r>
                        <a:rPr lang="en-US" sz="1600" dirty="0" smtClean="0"/>
                        <a:t>Digital Signature</a:t>
                      </a:r>
                      <a:endParaRPr lang="en-US" sz="1600" dirty="0"/>
                    </a:p>
                  </a:txBody>
                  <a:tcPr/>
                </a:tc>
                <a:tc>
                  <a:txBody>
                    <a:bodyPr/>
                    <a:lstStyle/>
                    <a:p>
                      <a:r>
                        <a:rPr lang="en-US" sz="1600" dirty="0" smtClean="0"/>
                        <a:t>By</a:t>
                      </a:r>
                      <a:r>
                        <a:rPr lang="en-US" sz="1600" baseline="0" dirty="0" smtClean="0"/>
                        <a:t> sending malicious data (pirated files)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a:p>
                  </a:txBody>
                  <a:tcPr/>
                </a:tc>
              </a:tr>
              <a:tr h="370840">
                <a:tc>
                  <a:txBody>
                    <a:bodyPr/>
                    <a:lstStyle/>
                    <a:p>
                      <a:r>
                        <a:rPr lang="en-US" sz="1600" dirty="0" smtClean="0"/>
                        <a:t>Sybil</a:t>
                      </a:r>
                      <a:endParaRPr lang="en-US" sz="1600" dirty="0"/>
                    </a:p>
                  </a:txBody>
                  <a:tcPr/>
                </a:tc>
                <a:tc>
                  <a:txBody>
                    <a:bodyPr/>
                    <a:lstStyle/>
                    <a:p>
                      <a:pPr algn="just"/>
                      <a:r>
                        <a:rPr lang="en-US" sz="1600" dirty="0" smtClean="0"/>
                        <a:t>Solution</a:t>
                      </a:r>
                      <a:r>
                        <a:rPr lang="en-US" sz="1600" baseline="0" dirty="0" smtClean="0"/>
                        <a:t> to Dos motivates this attack.</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smtClean="0"/>
                    </a:p>
                  </a:txBody>
                  <a:tcPr/>
                </a:tc>
              </a:tr>
              <a:tr h="370840">
                <a:tc>
                  <a:txBody>
                    <a:bodyPr/>
                    <a:lstStyle/>
                    <a:p>
                      <a:r>
                        <a:rPr lang="en-US" sz="1600" dirty="0" smtClean="0"/>
                        <a:t>Worm</a:t>
                      </a:r>
                      <a:r>
                        <a:rPr lang="en-US" sz="1600" baseline="0" dirty="0" smtClean="0"/>
                        <a:t> hole</a:t>
                      </a:r>
                      <a:endParaRPr lang="en-US" sz="1600" dirty="0"/>
                    </a:p>
                  </a:txBody>
                  <a:tcPr/>
                </a:tc>
                <a:tc>
                  <a:txBody>
                    <a:bodyPr/>
                    <a:lstStyle/>
                    <a:p>
                      <a:pPr algn="just"/>
                      <a:r>
                        <a:rPr lang="en-US" sz="1600" dirty="0" smtClean="0"/>
                        <a:t>Tunnel</a:t>
                      </a:r>
                      <a:r>
                        <a:rPr lang="en-US" sz="1600" baseline="0" dirty="0" smtClean="0"/>
                        <a:t> data to attacker at another location  instead of hotspot, disrupts routing</a:t>
                      </a:r>
                      <a:endParaRPr lang="en-US" sz="1600" dirty="0"/>
                    </a:p>
                  </a:txBody>
                  <a:tcPr/>
                </a:tc>
                <a:tc>
                  <a:txBody>
                    <a:bodyPr/>
                    <a:lstStyle/>
                    <a:p>
                      <a:r>
                        <a:rPr lang="en-US" sz="1600" dirty="0" smtClean="0">
                          <a:sym typeface="Wingdings"/>
                        </a:rPr>
                        <a:t></a:t>
                      </a:r>
                      <a:endParaRPr lang="en-US" sz="1600" dirty="0"/>
                    </a:p>
                  </a:txBody>
                  <a:tcPr/>
                </a:tc>
              </a:tr>
              <a:tr h="370840">
                <a:tc>
                  <a:txBody>
                    <a:bodyPr/>
                    <a:lstStyle/>
                    <a:p>
                      <a:r>
                        <a:rPr lang="en-US" sz="1600" dirty="0" smtClean="0"/>
                        <a:t>Black hole</a:t>
                      </a:r>
                      <a:endParaRPr lang="en-US" sz="1600" dirty="0"/>
                    </a:p>
                  </a:txBody>
                  <a:tcPr/>
                </a:tc>
                <a:tc>
                  <a:txBody>
                    <a:bodyPr/>
                    <a:lstStyle/>
                    <a:p>
                      <a:pPr algn="just"/>
                      <a:r>
                        <a:rPr lang="en-US" sz="1600" dirty="0" smtClean="0"/>
                        <a:t>Consumes packet with out forwarding,</a:t>
                      </a:r>
                      <a:r>
                        <a:rPr lang="en-US" sz="1600" baseline="0" dirty="0" smtClean="0"/>
                        <a:t> Suppression takes place in few packets leaving others, limiting suspicion.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a:t>
            </a:r>
            <a:r>
              <a:rPr lang="en-US" smtClean="0"/>
              <a:t>various attacks</a:t>
            </a:r>
            <a:r>
              <a:rPr lang="en-US" dirty="0" smtClean="0"/>
              <a:t>:</a:t>
            </a:r>
            <a:endParaRPr lang="en-US" dirty="0"/>
          </a:p>
        </p:txBody>
      </p:sp>
      <p:sp>
        <p:nvSpPr>
          <p:cNvPr id="3" name="Text Placeholder 2"/>
          <p:cNvSpPr>
            <a:spLocks noGrp="1"/>
          </p:cNvSpPr>
          <p:nvPr>
            <p:ph type="body" idx="2"/>
          </p:nvPr>
        </p:nvSpPr>
        <p:spPr>
          <a:xfrm>
            <a:off x="609600" y="1600200"/>
            <a:ext cx="1600200" cy="4495800"/>
          </a:xfrm>
        </p:spPr>
        <p:txBody>
          <a:bodyPr/>
          <a:lstStyle/>
          <a:p>
            <a:r>
              <a:rPr lang="en-US" dirty="0" smtClean="0"/>
              <a:t>Survey of additional attacks that could take place in this architecture.</a:t>
            </a:r>
            <a:endParaRPr lang="en-US" dirty="0"/>
          </a:p>
        </p:txBody>
      </p:sp>
      <p:graphicFrame>
        <p:nvGraphicFramePr>
          <p:cNvPr id="7" name="Content Placeholder 6"/>
          <p:cNvGraphicFramePr>
            <a:graphicFrameLocks noGrp="1"/>
          </p:cNvGraphicFramePr>
          <p:nvPr>
            <p:ph sz="quarter" idx="1"/>
          </p:nvPr>
        </p:nvGraphicFramePr>
        <p:xfrm>
          <a:off x="2362200" y="1676400"/>
          <a:ext cx="6781800" cy="3685106"/>
        </p:xfrm>
        <a:graphic>
          <a:graphicData uri="http://schemas.openxmlformats.org/drawingml/2006/table">
            <a:tbl>
              <a:tblPr firstRow="1" bandRow="1">
                <a:tableStyleId>{5C22544A-7EE6-4342-B048-85BDC9FD1C3A}</a:tableStyleId>
              </a:tblPr>
              <a:tblGrid>
                <a:gridCol w="2583543"/>
                <a:gridCol w="3148693"/>
                <a:gridCol w="1049564"/>
              </a:tblGrid>
              <a:tr h="349405">
                <a:tc>
                  <a:txBody>
                    <a:bodyPr/>
                    <a:lstStyle/>
                    <a:p>
                      <a:r>
                        <a:rPr lang="en-US" dirty="0" smtClean="0"/>
                        <a:t>Attacks</a:t>
                      </a:r>
                      <a:endParaRPr lang="en-US" dirty="0"/>
                    </a:p>
                  </a:txBody>
                  <a:tcPr/>
                </a:tc>
                <a:tc>
                  <a:txBody>
                    <a:bodyPr/>
                    <a:lstStyle/>
                    <a:p>
                      <a:r>
                        <a:rPr lang="en-US" dirty="0" smtClean="0"/>
                        <a:t>Description</a:t>
                      </a:r>
                      <a:endParaRPr lang="en-US" dirty="0"/>
                    </a:p>
                  </a:txBody>
                  <a:tcPr/>
                </a:tc>
                <a:tc>
                  <a:txBody>
                    <a:bodyPr/>
                    <a:lstStyle/>
                    <a:p>
                      <a:r>
                        <a:rPr lang="en-US" dirty="0" smtClean="0"/>
                        <a:t>Effect</a:t>
                      </a:r>
                      <a:endParaRPr lang="en-US" dirty="0"/>
                    </a:p>
                  </a:txBody>
                  <a:tcPr/>
                </a:tc>
              </a:tr>
              <a:tr h="611459">
                <a:tc>
                  <a:txBody>
                    <a:bodyPr/>
                    <a:lstStyle/>
                    <a:p>
                      <a:r>
                        <a:rPr lang="en-US" sz="1600" dirty="0" smtClean="0"/>
                        <a:t>Resource</a:t>
                      </a:r>
                      <a:r>
                        <a:rPr lang="en-US" sz="1600" baseline="0" dirty="0" smtClean="0"/>
                        <a:t> consumption</a:t>
                      </a:r>
                      <a:endParaRPr lang="en-US" sz="1600" dirty="0"/>
                    </a:p>
                  </a:txBody>
                  <a:tcPr/>
                </a:tc>
                <a:tc>
                  <a:txBody>
                    <a:bodyPr/>
                    <a:lstStyle/>
                    <a:p>
                      <a:pPr algn="just"/>
                      <a:r>
                        <a:rPr lang="en-US" sz="1600" dirty="0" smtClean="0"/>
                        <a:t>An attacker</a:t>
                      </a:r>
                      <a:r>
                        <a:rPr lang="en-US" sz="1600" baseline="0" dirty="0" smtClean="0"/>
                        <a:t> attempt to consume battery life</a:t>
                      </a:r>
                      <a:endParaRPr lang="en-US" sz="1600" dirty="0"/>
                    </a:p>
                  </a:txBody>
                  <a:tcPr/>
                </a:tc>
                <a:tc>
                  <a:txBody>
                    <a:bodyPr/>
                    <a:lstStyle/>
                    <a:p>
                      <a:r>
                        <a:rPr lang="en-US" sz="1600" dirty="0" smtClean="0">
                          <a:sym typeface="Wingdings"/>
                        </a:rPr>
                        <a:t></a:t>
                      </a:r>
                      <a:endParaRPr lang="en-US" sz="1600" dirty="0"/>
                    </a:p>
                  </a:txBody>
                  <a:tcPr/>
                </a:tc>
              </a:tr>
              <a:tr h="902629">
                <a:tc>
                  <a:txBody>
                    <a:bodyPr/>
                    <a:lstStyle/>
                    <a:p>
                      <a:r>
                        <a:rPr lang="en-US" sz="1600" dirty="0" smtClean="0"/>
                        <a:t>Location disclosure</a:t>
                      </a:r>
                      <a:endParaRPr lang="en-US" sz="1600" dirty="0"/>
                    </a:p>
                  </a:txBody>
                  <a:tcPr/>
                </a:tc>
                <a:tc>
                  <a:txBody>
                    <a:bodyPr/>
                    <a:lstStyle/>
                    <a:p>
                      <a:pPr algn="just"/>
                      <a:r>
                        <a:rPr lang="en-US" sz="1600" dirty="0" smtClean="0"/>
                        <a:t>The attacker</a:t>
                      </a:r>
                      <a:r>
                        <a:rPr lang="en-US" sz="1600" baseline="0" dirty="0" smtClean="0"/>
                        <a:t> retrieves road map and plan for further attacks.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a:p>
                  </a:txBody>
                  <a:tcPr/>
                </a:tc>
              </a:tr>
              <a:tr h="902629">
                <a:tc>
                  <a:txBody>
                    <a:bodyPr/>
                    <a:lstStyle/>
                    <a:p>
                      <a:r>
                        <a:rPr lang="en-US" sz="1600" dirty="0" smtClean="0"/>
                        <a:t>Byzantine</a:t>
                      </a:r>
                      <a:endParaRPr lang="en-US" sz="1600" dirty="0"/>
                    </a:p>
                  </a:txBody>
                  <a:tcPr/>
                </a:tc>
                <a:tc>
                  <a:txBody>
                    <a:bodyPr/>
                    <a:lstStyle/>
                    <a:p>
                      <a:pPr algn="just"/>
                      <a:r>
                        <a:rPr lang="en-US" sz="1600" dirty="0" smtClean="0"/>
                        <a:t>An</a:t>
                      </a:r>
                      <a:r>
                        <a:rPr lang="en-US" sz="1600" baseline="0" dirty="0" smtClean="0"/>
                        <a:t> extension of worm-hole, where set of nodes collaborate to form routing loops.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smtClean="0"/>
                    </a:p>
                  </a:txBody>
                  <a:tcPr/>
                </a:tc>
              </a:tr>
              <a:tr h="902629">
                <a:tc>
                  <a:txBody>
                    <a:bodyPr/>
                    <a:lstStyle/>
                    <a:p>
                      <a:r>
                        <a:rPr lang="en-US" sz="1600" dirty="0" smtClean="0"/>
                        <a:t>Replay</a:t>
                      </a:r>
                      <a:endParaRPr lang="en-US" sz="1600" dirty="0"/>
                    </a:p>
                  </a:txBody>
                  <a:tcPr/>
                </a:tc>
                <a:tc>
                  <a:txBody>
                    <a:bodyPr/>
                    <a:lstStyle/>
                    <a:p>
                      <a:pPr algn="just"/>
                      <a:r>
                        <a:rPr lang="en-US" sz="1600" dirty="0" smtClean="0"/>
                        <a:t>Repeating the data again and again and dumping the memory</a:t>
                      </a:r>
                      <a:r>
                        <a:rPr lang="en-US" sz="1600" baseline="0" dirty="0" smtClean="0"/>
                        <a:t> of destination.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ym typeface="Wingdings"/>
                        </a:rPr>
                        <a:t></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752600"/>
            <a:ext cx="2822448" cy="1007017"/>
          </a:xfrm>
        </p:spPr>
        <p:txBody>
          <a:bodyPr anchor="t">
            <a:normAutofit/>
          </a:bodyPr>
          <a:lstStyle/>
          <a:p>
            <a:pPr algn="ctr"/>
            <a:r>
              <a:rPr lang="en-US" sz="2800" dirty="0" smtClean="0"/>
              <a:t>THANK </a:t>
            </a:r>
            <a:br>
              <a:rPr lang="en-US" sz="2800" dirty="0" smtClean="0"/>
            </a:br>
            <a:r>
              <a:rPr lang="en-US" sz="2800" dirty="0" smtClean="0"/>
              <a:t>YOU ALL</a:t>
            </a:r>
            <a:endParaRPr lang="en-US" sz="2800" dirty="0"/>
          </a:p>
        </p:txBody>
      </p:sp>
      <p:sp>
        <p:nvSpPr>
          <p:cNvPr id="7" name="Text Placeholder 6"/>
          <p:cNvSpPr>
            <a:spLocks noGrp="1"/>
          </p:cNvSpPr>
          <p:nvPr>
            <p:ph type="body" sz="half" idx="2"/>
          </p:nvPr>
        </p:nvSpPr>
        <p:spPr/>
        <p:txBody>
          <a:bodyPr>
            <a:normAutofit/>
          </a:bodyPr>
          <a:lstStyle/>
          <a:p>
            <a:pPr algn="ctr"/>
            <a:r>
              <a:rPr lang="en-US" sz="1400" b="1" dirty="0" smtClean="0"/>
              <a:t>Thanks to Advisor </a:t>
            </a:r>
            <a:br>
              <a:rPr lang="en-US" sz="1400" b="1" dirty="0" smtClean="0"/>
            </a:br>
            <a:r>
              <a:rPr lang="en-US" sz="1400" b="1" dirty="0" smtClean="0"/>
              <a:t>Dr.Sriram Chellapan</a:t>
            </a:r>
            <a:endParaRPr lang="en-US" sz="1400" b="1" dirty="0"/>
          </a:p>
        </p:txBody>
      </p:sp>
      <p:pic>
        <p:nvPicPr>
          <p:cNvPr id="10" name="Picture Placeholder 9" descr="vanet.jpg"/>
          <p:cNvPicPr>
            <a:picLocks noGrp="1" noChangeAspect="1"/>
          </p:cNvPicPr>
          <p:nvPr>
            <p:ph type="pic" idx="1"/>
          </p:nvPr>
        </p:nvPicPr>
        <p:blipFill>
          <a:blip r:embed="rId2" cstate="print"/>
          <a:srcRect l="9046" r="9046"/>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Salient Features</a:t>
            </a:r>
            <a:endParaRPr lang="en-US" dirty="0"/>
          </a:p>
        </p:txBody>
      </p:sp>
      <p:sp>
        <p:nvSpPr>
          <p:cNvPr id="3" name="Content Placeholder 2"/>
          <p:cNvSpPr>
            <a:spLocks noGrp="1"/>
          </p:cNvSpPr>
          <p:nvPr>
            <p:ph sz="quarter" idx="1"/>
          </p:nvPr>
        </p:nvSpPr>
        <p:spPr>
          <a:xfrm>
            <a:off x="609600" y="1676400"/>
            <a:ext cx="8153400" cy="4495800"/>
          </a:xfrm>
        </p:spPr>
        <p:txBody>
          <a:bodyPr>
            <a:normAutofit/>
          </a:bodyPr>
          <a:lstStyle/>
          <a:p>
            <a:r>
              <a:rPr lang="en-US" dirty="0" smtClean="0"/>
              <a:t>V2V communications are different from existing mobile networks like </a:t>
            </a:r>
          </a:p>
          <a:p>
            <a:pPr lvl="1"/>
            <a:r>
              <a:rPr lang="en-US" dirty="0" smtClean="0"/>
              <a:t>MANETs</a:t>
            </a:r>
          </a:p>
          <a:p>
            <a:pPr lvl="1"/>
            <a:r>
              <a:rPr lang="en-US" dirty="0" smtClean="0"/>
              <a:t>Mobile Sensor Networks</a:t>
            </a:r>
          </a:p>
          <a:p>
            <a:r>
              <a:rPr lang="en-US" dirty="0" smtClean="0"/>
              <a:t>Consequently existing approaches do not suffice</a:t>
            </a:r>
          </a:p>
          <a:p>
            <a:r>
              <a:rPr lang="en-US" dirty="0" smtClean="0"/>
              <a:t>Future frameworks must be holistic in nature</a:t>
            </a:r>
          </a:p>
          <a:p>
            <a:r>
              <a:rPr lang="en-US" dirty="0" smtClean="0"/>
              <a:t>Fundamentally new designs are needed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Some On-going Works</a:t>
            </a:r>
            <a:endParaRPr lang="en-US" dirty="0"/>
          </a:p>
        </p:txBody>
      </p:sp>
      <p:sp>
        <p:nvSpPr>
          <p:cNvPr id="3" name="Content Placeholder 2"/>
          <p:cNvSpPr>
            <a:spLocks noGrp="1"/>
          </p:cNvSpPr>
          <p:nvPr>
            <p:ph sz="quarter" idx="1"/>
          </p:nvPr>
        </p:nvSpPr>
        <p:spPr>
          <a:xfrm>
            <a:off x="609600" y="1676400"/>
            <a:ext cx="8153400" cy="4495800"/>
          </a:xfrm>
        </p:spPr>
        <p:txBody>
          <a:bodyPr>
            <a:normAutofit/>
          </a:bodyPr>
          <a:lstStyle/>
          <a:p>
            <a:r>
              <a:rPr lang="en-US" dirty="0" smtClean="0"/>
              <a:t>Optimization of RSU deployment for V2V support</a:t>
            </a:r>
          </a:p>
          <a:p>
            <a:r>
              <a:rPr lang="en-US" dirty="0" smtClean="0"/>
              <a:t>Design of protocols at the network layer from medium access and routing</a:t>
            </a:r>
          </a:p>
          <a:p>
            <a:r>
              <a:rPr lang="en-US" dirty="0" smtClean="0"/>
              <a:t>Algorithms for content management in V2V networks</a:t>
            </a:r>
          </a:p>
          <a:p>
            <a:pPr lvl="1"/>
            <a:r>
              <a:rPr lang="en-US" dirty="0" smtClean="0"/>
              <a:t>Storage, Identification and Retrieval</a:t>
            </a:r>
          </a:p>
          <a:p>
            <a:pPr lvl="1"/>
            <a:r>
              <a:rPr lang="en-US" dirty="0" smtClean="0"/>
              <a:t>Incentive management via economic models</a:t>
            </a:r>
          </a:p>
          <a:p>
            <a:r>
              <a:rPr lang="en-US" dirty="0" smtClean="0"/>
              <a:t>Security and Privacy</a:t>
            </a:r>
          </a:p>
          <a:p>
            <a:pPr lvl="1"/>
            <a:r>
              <a:rPr lang="en-US" dirty="0" smtClean="0"/>
              <a:t>Sybil attacks, Location privacy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Proposed Research</a:t>
            </a:r>
            <a:endParaRPr lang="en-US" dirty="0"/>
          </a:p>
        </p:txBody>
      </p:sp>
      <p:sp>
        <p:nvSpPr>
          <p:cNvPr id="3" name="Content Placeholder 2"/>
          <p:cNvSpPr>
            <a:spLocks noGrp="1"/>
          </p:cNvSpPr>
          <p:nvPr>
            <p:ph sz="quarter" idx="1"/>
          </p:nvPr>
        </p:nvSpPr>
        <p:spPr>
          <a:xfrm>
            <a:off x="609600" y="1676400"/>
            <a:ext cx="8153400" cy="1600200"/>
          </a:xfrm>
        </p:spPr>
        <p:txBody>
          <a:bodyPr>
            <a:normAutofit/>
          </a:bodyPr>
          <a:lstStyle/>
          <a:p>
            <a:r>
              <a:rPr lang="en-US" dirty="0" smtClean="0"/>
              <a:t>An integrated cross layer approach for information management in V2V networks</a:t>
            </a:r>
          </a:p>
          <a:p>
            <a:r>
              <a:rPr lang="en-US" dirty="0" smtClean="0"/>
              <a:t>Our </a:t>
            </a:r>
            <a:r>
              <a:rPr lang="en-US" dirty="0" smtClean="0"/>
              <a:t>Proposed Framework</a:t>
            </a:r>
            <a:endParaRPr lang="en-US" dirty="0" smtClean="0"/>
          </a:p>
          <a:p>
            <a:endParaRPr lang="en-US" dirty="0"/>
          </a:p>
        </p:txBody>
      </p:sp>
      <p:pic>
        <p:nvPicPr>
          <p:cNvPr id="6" name="Picture 83" descr="layers.png"/>
          <p:cNvPicPr>
            <a:picLocks noChangeAspect="1"/>
          </p:cNvPicPr>
          <p:nvPr/>
        </p:nvPicPr>
        <p:blipFill>
          <a:blip r:embed="rId2" cstate="print"/>
          <a:srcRect/>
          <a:stretch>
            <a:fillRect/>
          </a:stretch>
        </p:blipFill>
        <p:spPr bwMode="auto">
          <a:xfrm>
            <a:off x="18973800" y="27588694"/>
            <a:ext cx="4097338" cy="3851743"/>
          </a:xfrm>
          <a:prstGeom prst="rect">
            <a:avLst/>
          </a:prstGeom>
          <a:noFill/>
          <a:ln w="9525">
            <a:noFill/>
            <a:miter lim="800000"/>
            <a:headEnd/>
            <a:tailEnd/>
          </a:ln>
        </p:spPr>
      </p:pic>
      <p:pic>
        <p:nvPicPr>
          <p:cNvPr id="7" name="Picture 6" descr="layers.png"/>
          <p:cNvPicPr/>
          <p:nvPr/>
        </p:nvPicPr>
        <p:blipFill>
          <a:blip r:embed="rId2" cstate="print"/>
          <a:srcRect/>
          <a:stretch>
            <a:fillRect/>
          </a:stretch>
        </p:blipFill>
        <p:spPr bwMode="auto">
          <a:xfrm>
            <a:off x="3200400" y="3429000"/>
            <a:ext cx="2750438" cy="2724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Network Layer</a:t>
            </a:r>
            <a:endParaRPr lang="en-US" dirty="0"/>
          </a:p>
        </p:txBody>
      </p:sp>
      <p:sp>
        <p:nvSpPr>
          <p:cNvPr id="3" name="Content Placeholder 2"/>
          <p:cNvSpPr>
            <a:spLocks noGrp="1"/>
          </p:cNvSpPr>
          <p:nvPr>
            <p:ph sz="quarter" idx="1"/>
          </p:nvPr>
        </p:nvSpPr>
        <p:spPr>
          <a:xfrm>
            <a:off x="609600" y="1676400"/>
            <a:ext cx="8305800" cy="4495800"/>
          </a:xfrm>
        </p:spPr>
        <p:txBody>
          <a:bodyPr>
            <a:normAutofit/>
          </a:bodyPr>
          <a:lstStyle/>
          <a:p>
            <a:r>
              <a:rPr lang="en-US" dirty="0" smtClean="0"/>
              <a:t>Tree based protocol for query/ content dissemination in VANETs</a:t>
            </a:r>
          </a:p>
          <a:p>
            <a:endParaRPr lang="en-US" dirty="0" smtClean="0"/>
          </a:p>
          <a:p>
            <a:endParaRPr lang="en-US" dirty="0"/>
          </a:p>
        </p:txBody>
      </p:sp>
      <p:pic>
        <p:nvPicPr>
          <p:cNvPr id="6" name="Picture 2"/>
          <p:cNvPicPr>
            <a:picLocks noChangeAspect="1" noChangeArrowheads="1"/>
          </p:cNvPicPr>
          <p:nvPr/>
        </p:nvPicPr>
        <p:blipFill>
          <a:blip r:embed="rId2" cstate="print"/>
          <a:srcRect/>
          <a:stretch>
            <a:fillRect/>
          </a:stretch>
        </p:blipFill>
        <p:spPr bwMode="auto">
          <a:xfrm>
            <a:off x="2057400" y="3048000"/>
            <a:ext cx="5181600" cy="354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Network Layer Challenges</a:t>
            </a:r>
            <a:endParaRPr lang="en-US" dirty="0"/>
          </a:p>
        </p:txBody>
      </p:sp>
      <p:sp>
        <p:nvSpPr>
          <p:cNvPr id="3" name="Content Placeholder 2"/>
          <p:cNvSpPr>
            <a:spLocks noGrp="1"/>
          </p:cNvSpPr>
          <p:nvPr>
            <p:ph sz="quarter" idx="1"/>
          </p:nvPr>
        </p:nvSpPr>
        <p:spPr>
          <a:xfrm>
            <a:off x="609600" y="1676400"/>
            <a:ext cx="8305800" cy="4495800"/>
          </a:xfrm>
        </p:spPr>
        <p:txBody>
          <a:bodyPr>
            <a:normAutofit/>
          </a:bodyPr>
          <a:lstStyle/>
          <a:p>
            <a:r>
              <a:rPr lang="en-US" dirty="0" smtClean="0"/>
              <a:t>Taking road topology into consideration</a:t>
            </a:r>
          </a:p>
          <a:p>
            <a:r>
              <a:rPr lang="en-US" dirty="0" smtClean="0"/>
              <a:t>How to ensure integration of wireless transmission and node mobility</a:t>
            </a:r>
          </a:p>
          <a:p>
            <a:pPr lvl="2"/>
            <a:r>
              <a:rPr lang="en-US" dirty="0" smtClean="0"/>
              <a:t>Minimize overhead at the expense of latency</a:t>
            </a:r>
          </a:p>
          <a:p>
            <a:r>
              <a:rPr lang="en-US" dirty="0" smtClean="0"/>
              <a:t>Key issue is to exploit controlled node mobility</a:t>
            </a:r>
          </a:p>
          <a:p>
            <a:r>
              <a:rPr lang="en-US" dirty="0" smtClean="0"/>
              <a:t>Adaptive protocols for dynamic road conditions</a:t>
            </a:r>
          </a:p>
          <a:p>
            <a:r>
              <a:rPr lang="en-US" dirty="0" smtClean="0"/>
              <a:t>Analyzing Physical and MAC layer issues and integrating with Routing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Security and Privacy</a:t>
            </a:r>
            <a:endParaRPr lang="en-US" dirty="0"/>
          </a:p>
        </p:txBody>
      </p:sp>
      <p:sp>
        <p:nvSpPr>
          <p:cNvPr id="3" name="Content Placeholder 2"/>
          <p:cNvSpPr>
            <a:spLocks noGrp="1"/>
          </p:cNvSpPr>
          <p:nvPr>
            <p:ph sz="quarter" idx="1"/>
          </p:nvPr>
        </p:nvSpPr>
        <p:spPr>
          <a:xfrm>
            <a:off x="609600" y="1676400"/>
            <a:ext cx="8305800" cy="4495800"/>
          </a:xfrm>
        </p:spPr>
        <p:txBody>
          <a:bodyPr>
            <a:normAutofit/>
          </a:bodyPr>
          <a:lstStyle/>
          <a:p>
            <a:r>
              <a:rPr lang="en-US" dirty="0" smtClean="0"/>
              <a:t>A host of attacks are possible in VANETs</a:t>
            </a:r>
          </a:p>
          <a:p>
            <a:r>
              <a:rPr lang="en-US" dirty="0" smtClean="0"/>
              <a:t>Attacks can occur with multiple objectives</a:t>
            </a:r>
          </a:p>
          <a:p>
            <a:pPr lvl="1"/>
            <a:r>
              <a:rPr lang="en-US" dirty="0" smtClean="0"/>
              <a:t>Application level – Sybil Attacks, False Messages, Data Integrity attacks</a:t>
            </a:r>
          </a:p>
          <a:p>
            <a:pPr lvl="1"/>
            <a:r>
              <a:rPr lang="en-US" dirty="0" smtClean="0"/>
              <a:t>Network level – Packet drops, Selective forwarding</a:t>
            </a:r>
          </a:p>
          <a:p>
            <a:pPr lvl="1"/>
            <a:r>
              <a:rPr lang="en-US" dirty="0" smtClean="0"/>
              <a:t>Location privacy, Non deducibility</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Open Issues</a:t>
            </a:r>
            <a:endParaRPr lang="en-US" dirty="0"/>
          </a:p>
        </p:txBody>
      </p:sp>
      <p:sp>
        <p:nvSpPr>
          <p:cNvPr id="3" name="Content Placeholder 2"/>
          <p:cNvSpPr>
            <a:spLocks noGrp="1"/>
          </p:cNvSpPr>
          <p:nvPr>
            <p:ph sz="quarter" idx="1"/>
          </p:nvPr>
        </p:nvSpPr>
        <p:spPr>
          <a:xfrm>
            <a:off x="609600" y="1676400"/>
            <a:ext cx="8305800" cy="4495800"/>
          </a:xfrm>
        </p:spPr>
        <p:txBody>
          <a:bodyPr>
            <a:normAutofit/>
          </a:bodyPr>
          <a:lstStyle/>
          <a:p>
            <a:r>
              <a:rPr lang="en-US" dirty="0" smtClean="0"/>
              <a:t>Integrated approaches are the need of the hour</a:t>
            </a:r>
          </a:p>
          <a:p>
            <a:r>
              <a:rPr lang="en-US" dirty="0" smtClean="0"/>
              <a:t>How can context </a:t>
            </a:r>
            <a:r>
              <a:rPr lang="en-US" smtClean="0"/>
              <a:t>and situational awareness </a:t>
            </a:r>
            <a:r>
              <a:rPr lang="en-US" dirty="0" smtClean="0"/>
              <a:t>be integrated with the network functionality</a:t>
            </a:r>
          </a:p>
          <a:p>
            <a:r>
              <a:rPr lang="en-US" dirty="0" smtClean="0"/>
              <a:t>How can application layer semantics like latency and reliability integrate with various layers</a:t>
            </a:r>
          </a:p>
          <a:p>
            <a:r>
              <a:rPr lang="en-US" dirty="0" smtClean="0"/>
              <a:t>How can security integrate with the layers</a:t>
            </a:r>
          </a:p>
          <a:p>
            <a:pPr lvl="1"/>
            <a:r>
              <a:rPr lang="en-US" dirty="0" smtClean="0"/>
              <a:t>Solutions should </a:t>
            </a:r>
            <a:r>
              <a:rPr lang="en-US" dirty="0" smtClean="0"/>
              <a:t>rely on traditional cryptography, mobility management, infrastructure aware, and social sciences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1372</TotalTime>
  <Words>2060</Words>
  <Application>Microsoft Office PowerPoint</Application>
  <PresentationFormat>On-screen Show (4:3)</PresentationFormat>
  <Paragraphs>244</Paragraphs>
  <Slides>28</Slides>
  <Notes>1</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Median</vt:lpstr>
      <vt:lpstr>Flow</vt:lpstr>
      <vt:lpstr>Information management in V2V networks</vt:lpstr>
      <vt:lpstr>Overview</vt:lpstr>
      <vt:lpstr>Salient Features</vt:lpstr>
      <vt:lpstr>Some On-going Works</vt:lpstr>
      <vt:lpstr>Proposed Research</vt:lpstr>
      <vt:lpstr>Network Layer</vt:lpstr>
      <vt:lpstr>Network Layer Challenges</vt:lpstr>
      <vt:lpstr>Security and Privacy</vt:lpstr>
      <vt:lpstr>Open Issues</vt:lpstr>
      <vt:lpstr>Slide 10</vt:lpstr>
      <vt:lpstr>Replication Approaches:</vt:lpstr>
      <vt:lpstr>Tree Based Replication Approach:</vt:lpstr>
      <vt:lpstr>Implementation:</vt:lpstr>
      <vt:lpstr>Djiktra’s Path Forwarding Approach:</vt:lpstr>
      <vt:lpstr>Hybrid Approach:</vt:lpstr>
      <vt:lpstr>Comparsion:</vt:lpstr>
      <vt:lpstr>Djiktra’s Edge Weight:</vt:lpstr>
      <vt:lpstr>Amazon rule:</vt:lpstr>
      <vt:lpstr>Cryptographic Solution:</vt:lpstr>
      <vt:lpstr>Cryptographic solutions:</vt:lpstr>
      <vt:lpstr>Various attack models:</vt:lpstr>
      <vt:lpstr>Malicious Data-Digital Signature Attack :</vt:lpstr>
      <vt:lpstr>Denial of Service-Malicious node Attack:</vt:lpstr>
      <vt:lpstr>Sybil Attacks:</vt:lpstr>
      <vt:lpstr>Solution to avoid Sybil attacks</vt:lpstr>
      <vt:lpstr>Survey of various attacks:</vt:lpstr>
      <vt:lpstr>Survey of various attacks:</vt:lpstr>
      <vt:lpstr>THANK  YOU ALL</vt:lpstr>
    </vt:vector>
  </TitlesOfParts>
  <Company>Missouri S&amp;T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 Alan Cabaniss</dc:creator>
  <cp:lastModifiedBy>chellaps</cp:lastModifiedBy>
  <cp:revision>140</cp:revision>
  <dcterms:created xsi:type="dcterms:W3CDTF">2010-02-20T15:33:02Z</dcterms:created>
  <dcterms:modified xsi:type="dcterms:W3CDTF">2010-05-23T18:34:11Z</dcterms:modified>
</cp:coreProperties>
</file>