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8" r:id="rId3"/>
    <p:sldId id="257" r:id="rId4"/>
    <p:sldId id="276" r:id="rId5"/>
    <p:sldId id="259" r:id="rId6"/>
    <p:sldId id="260" r:id="rId7"/>
    <p:sldId id="261" r:id="rId8"/>
    <p:sldId id="262" r:id="rId9"/>
    <p:sldId id="263" r:id="rId10"/>
    <p:sldId id="266" r:id="rId11"/>
    <p:sldId id="274" r:id="rId12"/>
    <p:sldId id="264" r:id="rId13"/>
    <p:sldId id="265" r:id="rId14"/>
    <p:sldId id="275" r:id="rId15"/>
    <p:sldId id="267" r:id="rId16"/>
    <p:sldId id="268" r:id="rId17"/>
    <p:sldId id="269" r:id="rId18"/>
    <p:sldId id="270" r:id="rId19"/>
    <p:sldId id="271" r:id="rId20"/>
    <p:sldId id="272" r:id="rId21"/>
    <p:sldId id="277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7999A-5B36-4D0F-8EDA-3AD7E83034E4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CD38C-E832-4DA4-A47B-3877CB05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40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CD38C-E832-4DA4-A47B-3877CB05EB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75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CD38C-E832-4DA4-A47B-3877CB05EB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03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CD38C-E832-4DA4-A47B-3877CB05EB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1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CD38C-E832-4DA4-A47B-3877CB05EB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30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CD38C-E832-4DA4-A47B-3877CB05EB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02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CD38C-E832-4DA4-A47B-3877CB05EB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60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Sean/Tyler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CD38C-E832-4DA4-A47B-3877CB05EB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28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Dobby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CD38C-E832-4DA4-A47B-3877CB05EB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85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Dobby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CD38C-E832-4DA4-A47B-3877CB05EB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592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Dobby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CD38C-E832-4DA4-A47B-3877CB05EB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822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CD38C-E832-4DA4-A47B-3877CB05EB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12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CD38C-E832-4DA4-A47B-3877CB05EB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844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CD38C-E832-4DA4-A47B-3877CB05EB4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98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CD38C-E832-4DA4-A47B-3877CB05EB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34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CD38C-E832-4DA4-A47B-3877CB05EB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63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CD38C-E832-4DA4-A47B-3877CB05EB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75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Dobby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CD38C-E832-4DA4-A47B-3877CB05EB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47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Dobby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CD38C-E832-4DA4-A47B-3877CB05EB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37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Dobby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CD38C-E832-4DA4-A47B-3877CB05EB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54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CD38C-E832-4DA4-A47B-3877CB05EB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96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A148-C2B8-4A80-9E33-3549D97BF0DE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CCB1-8D61-4257-90A9-7C5C7BC5C46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A148-C2B8-4A80-9E33-3549D97BF0DE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CCB1-8D61-4257-90A9-7C5C7BC5C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A148-C2B8-4A80-9E33-3549D97BF0DE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CCB1-8D61-4257-90A9-7C5C7BC5C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A148-C2B8-4A80-9E33-3549D97BF0DE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CCB1-8D61-4257-90A9-7C5C7BC5C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A148-C2B8-4A80-9E33-3549D97BF0DE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CCB1-8D61-4257-90A9-7C5C7BC5C46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A148-C2B8-4A80-9E33-3549D97BF0DE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CCB1-8D61-4257-90A9-7C5C7BC5C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A148-C2B8-4A80-9E33-3549D97BF0DE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CCB1-8D61-4257-90A9-7C5C7BC5C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A148-C2B8-4A80-9E33-3549D97BF0DE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E7CCB1-8D61-4257-90A9-7C5C7BC5C46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A148-C2B8-4A80-9E33-3549D97BF0DE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CCB1-8D61-4257-90A9-7C5C7BC5C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A148-C2B8-4A80-9E33-3549D97BF0DE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2E7CCB1-8D61-4257-90A9-7C5C7BC5C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665A148-C2B8-4A80-9E33-3549D97BF0DE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CCB1-8D61-4257-90A9-7C5C7BC5C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665A148-C2B8-4A80-9E33-3549D97BF0DE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2E7CCB1-8D61-4257-90A9-7C5C7BC5C46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/15939859" TargetMode="External"/><Relationship Id="rId13" Type="http://schemas.openxmlformats.org/officeDocument/2006/relationships/hyperlink" Target="http://pedagogie.ac-toulouse.fr/histgeo/monog/azf/azf.htm" TargetMode="External"/><Relationship Id="rId3" Type="http://schemas.openxmlformats.org/officeDocument/2006/relationships/hyperlink" Target="http://histoire.total.com/index_en.html" TargetMode="External"/><Relationship Id="rId7" Type="http://schemas.openxmlformats.org/officeDocument/2006/relationships/hyperlink" Target="http://www.epa.gov/ttnchie1/ap42/ch08/final/c08s03.pdf" TargetMode="External"/><Relationship Id="rId12" Type="http://schemas.openxmlformats.org/officeDocument/2006/relationships/hyperlink" Target="http://www.erris.org/accidents/majaccidents/toulouse.html" TargetMode="External"/><Relationship Id="rId2" Type="http://schemas.openxmlformats.org/officeDocument/2006/relationships/hyperlink" Target="http://www.hse.gov.uk/landuseplanning/toulous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iche.confex.com/aiche/s12/webprogram/Paper241840.html" TargetMode="External"/><Relationship Id="rId11" Type="http://schemas.openxmlformats.org/officeDocument/2006/relationships/hyperlink" Target="http://www.chem.info/News/2009/11/Factory-Chief-Acquitted-Over-AZF-Disaster-That-Killed-31/" TargetMode="External"/><Relationship Id="rId5" Type="http://schemas.openxmlformats.org/officeDocument/2006/relationships/hyperlink" Target="http://www.wsws.org/articles/2001/sep2001/toul-s25.shtml" TargetMode="External"/><Relationship Id="rId10" Type="http://schemas.openxmlformats.org/officeDocument/2006/relationships/hyperlink" Target="http://www.unep.fr/scp/sp/disaster/casestudies/france/" TargetMode="External"/><Relationship Id="rId4" Type="http://schemas.openxmlformats.org/officeDocument/2006/relationships/hyperlink" Target="http://www.efma.org/documents/file/bat/BAT%20Production%20of%20Ammonium%20Nitrate%20and%20Calcium%20Ammonium%20Nitrate.pdf" TargetMode="External"/><Relationship Id="rId9" Type="http://schemas.openxmlformats.org/officeDocument/2006/relationships/hyperlink" Target="http://www.aristatek.com/newsletter/0709september/techspeak.aspx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AZF Ammonium Nitrate Explosion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Alexander Dobson</a:t>
            </a:r>
          </a:p>
          <a:p>
            <a:r>
              <a:rPr lang="en-US" dirty="0" smtClean="0"/>
              <a:t>Tyler </a:t>
            </a:r>
            <a:r>
              <a:rPr lang="en-US" dirty="0" err="1" smtClean="0"/>
              <a:t>Gach</a:t>
            </a:r>
            <a:endParaRPr lang="en-US" dirty="0" smtClean="0"/>
          </a:p>
          <a:p>
            <a:r>
              <a:rPr lang="en-US" dirty="0" smtClean="0"/>
              <a:t>Sean Sullivan</a:t>
            </a:r>
          </a:p>
        </p:txBody>
      </p:sp>
    </p:spTree>
    <p:extLst>
      <p:ext uri="{BB962C8B-B14F-4D97-AF65-F5344CB8AC3E}">
        <p14:creationId xmlns:p14="http://schemas.microsoft.com/office/powerpoint/2010/main" val="66114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blast at the AZF plant </a:t>
            </a:r>
            <a:r>
              <a:rPr lang="en-US" dirty="0" smtClean="0"/>
              <a:t>resulted </a:t>
            </a:r>
            <a:r>
              <a:rPr lang="en-US" dirty="0"/>
              <a:t>in the loss of 30 lives, 22 of which were employees, and 8 of which were from the </a:t>
            </a:r>
            <a:r>
              <a:rPr lang="en-US" dirty="0" smtClean="0"/>
              <a:t>public</a:t>
            </a:r>
          </a:p>
          <a:p>
            <a:r>
              <a:rPr lang="en-US" dirty="0" smtClean="0"/>
              <a:t>In </a:t>
            </a:r>
            <a:r>
              <a:rPr lang="en-US" dirty="0"/>
              <a:t>addition to the fatalities, 2242 people were injured and 5079 people were also treated </a:t>
            </a:r>
            <a:r>
              <a:rPr lang="en-US" dirty="0" smtClean="0"/>
              <a:t>for stress</a:t>
            </a:r>
          </a:p>
          <a:p>
            <a:pPr lvl="0"/>
            <a:r>
              <a:rPr lang="en-US" dirty="0"/>
              <a:t>Glass breakage up to 5 kilometers from the </a:t>
            </a:r>
            <a:r>
              <a:rPr lang="en-US" dirty="0" smtClean="0"/>
              <a:t>explosion</a:t>
            </a:r>
          </a:p>
          <a:p>
            <a:r>
              <a:rPr lang="en-US" dirty="0"/>
              <a:t>Crater lip up to a radius of 30 meters from the </a:t>
            </a:r>
            <a:r>
              <a:rPr lang="en-US" dirty="0" smtClean="0"/>
              <a:t>explosion</a:t>
            </a:r>
            <a:endParaRPr lang="en-US" dirty="0"/>
          </a:p>
          <a:p>
            <a:endParaRPr lang="en-US" dirty="0" smtClean="0"/>
          </a:p>
          <a:p>
            <a:pPr marL="36576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93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1026" name="Picture 2" descr="Crater formed by ammonium nitrate explo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843726" cy="5192249"/>
          </a:xfrm>
          <a:prstGeom prst="rect">
            <a:avLst/>
          </a:prstGeom>
          <a:noFill/>
          <a:ln w="50800">
            <a:solidFill>
              <a:schemeClr val="bg1">
                <a:alpha val="77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40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Results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27025"/>
            <a:ext cx="3686175" cy="32004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Building Destruction</a:t>
            </a:r>
          </a:p>
          <a:p>
            <a:pPr lvl="1"/>
            <a:r>
              <a:rPr lang="en-US" dirty="0" smtClean="0"/>
              <a:t>Non-metal buildings </a:t>
            </a:r>
            <a:r>
              <a:rPr lang="en-US" dirty="0"/>
              <a:t>made uninhabitable up to 900 meters from the explosion</a:t>
            </a:r>
          </a:p>
          <a:p>
            <a:pPr lvl="1"/>
            <a:r>
              <a:rPr lang="en-US" dirty="0" smtClean="0"/>
              <a:t>Complete </a:t>
            </a:r>
            <a:r>
              <a:rPr lang="en-US" dirty="0"/>
              <a:t>destruction of buildings up to 300 meters from the </a:t>
            </a:r>
            <a:r>
              <a:rPr lang="en-US" dirty="0" smtClean="0"/>
              <a:t>explosion</a:t>
            </a:r>
            <a:endParaRPr lang="en-US" dirty="0"/>
          </a:p>
          <a:p>
            <a:pPr lvl="0"/>
            <a:endParaRPr lang="en-US" dirty="0"/>
          </a:p>
        </p:txBody>
      </p:sp>
      <p:pic>
        <p:nvPicPr>
          <p:cNvPr id="2050" name="Picture 2" descr="Building destroyed by bla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607" y="3200400"/>
            <a:ext cx="5296793" cy="3506276"/>
          </a:xfrm>
          <a:prstGeom prst="rect">
            <a:avLst/>
          </a:prstGeom>
          <a:noFill/>
          <a:ln w="50800">
            <a:solidFill>
              <a:schemeClr val="bg1">
                <a:alpha val="81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6675" y="1419223"/>
            <a:ext cx="7620000" cy="1476375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Overpressure calculation</a:t>
            </a:r>
          </a:p>
          <a:p>
            <a:pPr lvl="1"/>
            <a:r>
              <a:rPr lang="en-US" dirty="0" smtClean="0"/>
              <a:t>The blast was comparable to 40 tons of TNT; 80 tons of ammonium nitrate detonated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70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578" y="1828800"/>
            <a:ext cx="3962102" cy="4114800"/>
          </a:xfrm>
          <a:prstGeom prst="rect">
            <a:avLst/>
          </a:prstGeom>
          <a:noFill/>
          <a:ln w="50800">
            <a:solidFill>
              <a:schemeClr val="bg1">
                <a:alpha val="77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181600" y="3979337"/>
            <a:ext cx="576072" cy="576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605528" y="3403265"/>
            <a:ext cx="1728216" cy="172821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71475" y="2989000"/>
            <a:ext cx="3048000" cy="1371600"/>
            <a:chOff x="990600" y="1143000"/>
            <a:chExt cx="3048000" cy="1371600"/>
          </a:xfrm>
        </p:grpSpPr>
        <p:sp>
          <p:nvSpPr>
            <p:cNvPr id="8" name="Rectangle 7"/>
            <p:cNvSpPr/>
            <p:nvPr/>
          </p:nvSpPr>
          <p:spPr>
            <a:xfrm>
              <a:off x="990600" y="1143000"/>
              <a:ext cx="3048000" cy="1371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143000" y="1219200"/>
              <a:ext cx="533400" cy="4907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28800" y="1326064"/>
              <a:ext cx="2209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Complete Building Destruction</a:t>
              </a:r>
              <a:endParaRPr lang="en-US" sz="1200" b="1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143000" y="1865191"/>
              <a:ext cx="533400" cy="49072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28800" y="1895995"/>
              <a:ext cx="220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Non-metal Building Uninhabitable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8117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More </a:t>
            </a:r>
            <a:r>
              <a:rPr lang="en-US" dirty="0"/>
              <a:t>than 500 homes became uninhabitable</a:t>
            </a:r>
            <a:r>
              <a:rPr lang="en-US" dirty="0" smtClean="0"/>
              <a:t>, and </a:t>
            </a:r>
            <a:r>
              <a:rPr lang="en-US" dirty="0"/>
              <a:t>85 educational buildings were </a:t>
            </a:r>
            <a:r>
              <a:rPr lang="en-US" dirty="0" smtClean="0"/>
              <a:t>damaged.</a:t>
            </a:r>
            <a:endParaRPr lang="en-US" baseline="30000" dirty="0"/>
          </a:p>
          <a:p>
            <a:r>
              <a:rPr lang="en-US" dirty="0" smtClean="0"/>
              <a:t>Costs:</a:t>
            </a:r>
          </a:p>
          <a:p>
            <a:pPr lvl="1"/>
            <a:r>
              <a:rPr lang="en-US" sz="2200" dirty="0" smtClean="0"/>
              <a:t>Cost </a:t>
            </a:r>
            <a:r>
              <a:rPr lang="en-US" sz="2200" dirty="0"/>
              <a:t>to insurers </a:t>
            </a:r>
            <a:r>
              <a:rPr lang="en-US" sz="2200" dirty="0" smtClean="0"/>
              <a:t>-1.5 billion </a:t>
            </a:r>
            <a:r>
              <a:rPr lang="en-US" sz="2200" dirty="0"/>
              <a:t>Euro ($</a:t>
            </a:r>
            <a:r>
              <a:rPr lang="en-US" sz="2200" dirty="0" smtClean="0"/>
              <a:t>2.016 </a:t>
            </a:r>
            <a:r>
              <a:rPr lang="en-US" sz="2200" dirty="0"/>
              <a:t>b</a:t>
            </a:r>
            <a:r>
              <a:rPr lang="en-US" sz="2200" dirty="0" smtClean="0"/>
              <a:t>illion) </a:t>
            </a:r>
          </a:p>
          <a:p>
            <a:pPr lvl="1"/>
            <a:r>
              <a:rPr lang="en-US" sz="2200" dirty="0"/>
              <a:t>C</a:t>
            </a:r>
            <a:r>
              <a:rPr lang="en-US" sz="2200" dirty="0" smtClean="0"/>
              <a:t>ost </a:t>
            </a:r>
            <a:r>
              <a:rPr lang="en-US" sz="2200" dirty="0"/>
              <a:t>to the government </a:t>
            </a:r>
            <a:r>
              <a:rPr lang="en-US" sz="2200" dirty="0" smtClean="0"/>
              <a:t>- </a:t>
            </a:r>
            <a:r>
              <a:rPr lang="en-US" sz="2200" dirty="0"/>
              <a:t>228 million Euro ($306 million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smtClean="0"/>
              <a:t>Cost to </a:t>
            </a:r>
            <a:r>
              <a:rPr lang="en-US" sz="2200" dirty="0"/>
              <a:t>Total </a:t>
            </a:r>
            <a:r>
              <a:rPr lang="en-US" sz="2200" dirty="0" smtClean="0"/>
              <a:t>- 2 </a:t>
            </a:r>
            <a:r>
              <a:rPr lang="en-US" sz="2200" dirty="0"/>
              <a:t>billion Euro ($2.68 billion</a:t>
            </a:r>
            <a:r>
              <a:rPr lang="en-US" sz="2200" dirty="0" smtClean="0"/>
              <a:t>)</a:t>
            </a:r>
          </a:p>
          <a:p>
            <a:r>
              <a:rPr lang="en-US" dirty="0" smtClean="0"/>
              <a:t>In </a:t>
            </a:r>
            <a:r>
              <a:rPr lang="en-US" dirty="0"/>
              <a:t>April 2002, the AZF plant was closed by </a:t>
            </a:r>
            <a:r>
              <a:rPr lang="en-US" dirty="0" smtClean="0"/>
              <a:t>Total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58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Root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Terrorist attack</a:t>
            </a:r>
          </a:p>
          <a:p>
            <a:pPr lvl="1"/>
            <a:r>
              <a:rPr lang="en-US" dirty="0" smtClean="0"/>
              <a:t>Ten days after the September 11</a:t>
            </a:r>
            <a:r>
              <a:rPr lang="en-US" baseline="30000" dirty="0" smtClean="0"/>
              <a:t>th</a:t>
            </a:r>
            <a:r>
              <a:rPr lang="en-US" dirty="0" smtClean="0"/>
              <a:t>, 2001 attack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smaller explosion before the major </a:t>
            </a:r>
            <a:r>
              <a:rPr lang="en-US" dirty="0" smtClean="0"/>
              <a:t>explosion</a:t>
            </a:r>
          </a:p>
          <a:p>
            <a:pPr lvl="1"/>
            <a:r>
              <a:rPr lang="en-US" dirty="0" smtClean="0"/>
              <a:t>Dismissed due to </a:t>
            </a:r>
            <a:r>
              <a:rPr lang="en-US" dirty="0"/>
              <a:t>lack of </a:t>
            </a:r>
            <a:r>
              <a:rPr lang="en-US" dirty="0" smtClean="0"/>
              <a:t>evidence</a:t>
            </a:r>
          </a:p>
        </p:txBody>
      </p:sp>
    </p:spTree>
    <p:extLst>
      <p:ext uri="{BB962C8B-B14F-4D97-AF65-F5344CB8AC3E}">
        <p14:creationId xmlns:p14="http://schemas.microsoft.com/office/powerpoint/2010/main" val="178899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Root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Sodium </a:t>
            </a:r>
            <a:r>
              <a:rPr lang="en-US" dirty="0" err="1"/>
              <a:t>dichloroisocyanate</a:t>
            </a:r>
            <a:endParaRPr lang="en-US" dirty="0"/>
          </a:p>
          <a:p>
            <a:pPr lvl="1"/>
            <a:r>
              <a:rPr lang="en-US" dirty="0" smtClean="0"/>
              <a:t>Chlorine and ammonia gases released</a:t>
            </a:r>
          </a:p>
          <a:p>
            <a:pPr lvl="1"/>
            <a:r>
              <a:rPr lang="en-US" dirty="0" smtClean="0"/>
              <a:t>Mistakenly stored and labeled</a:t>
            </a:r>
            <a:endParaRPr lang="en-US" dirty="0"/>
          </a:p>
          <a:p>
            <a:pPr lvl="1"/>
            <a:r>
              <a:rPr lang="en-US" dirty="0"/>
              <a:t>Added ammonium </a:t>
            </a:r>
            <a:r>
              <a:rPr lang="en-US" dirty="0" smtClean="0"/>
              <a:t>nitrate</a:t>
            </a:r>
          </a:p>
          <a:p>
            <a:pPr lvl="1"/>
            <a:r>
              <a:rPr lang="en-US" dirty="0" smtClean="0"/>
              <a:t>Contact with moisture</a:t>
            </a:r>
            <a:endParaRPr lang="en-US" dirty="0"/>
          </a:p>
          <a:p>
            <a:r>
              <a:rPr lang="en-US" dirty="0" smtClean="0"/>
              <a:t>Dormant WWII bomb explosion</a:t>
            </a:r>
          </a:p>
          <a:p>
            <a:pPr lvl="1"/>
            <a:r>
              <a:rPr lang="en-US" dirty="0" smtClean="0"/>
              <a:t>Dr. Georges </a:t>
            </a:r>
            <a:r>
              <a:rPr lang="en-US" dirty="0" err="1" smtClean="0"/>
              <a:t>Guiochon</a:t>
            </a:r>
            <a:r>
              <a:rPr lang="en-US" dirty="0" smtClean="0"/>
              <a:t> of the University of Tennessee</a:t>
            </a:r>
          </a:p>
          <a:p>
            <a:pPr lvl="1"/>
            <a:r>
              <a:rPr lang="en-US" dirty="0" smtClean="0"/>
              <a:t>Steam plume electrified the ground by contact with power lines</a:t>
            </a:r>
          </a:p>
          <a:p>
            <a:pPr lvl="1"/>
            <a:r>
              <a:rPr lang="en-US" dirty="0" smtClean="0"/>
              <a:t>Electrified ground detonates dormant bomb resulting in the secondary explosion of the Ammonium Nitrate reject tank</a:t>
            </a:r>
            <a:endParaRPr lang="en-US" dirty="0"/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76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Though exact cause of the explosion is still unknown some lessons can still be learned</a:t>
            </a:r>
          </a:p>
          <a:p>
            <a:r>
              <a:rPr lang="en-US" dirty="0" smtClean="0"/>
              <a:t>Prevent Civilian Encroachment</a:t>
            </a:r>
          </a:p>
          <a:p>
            <a:pPr lvl="1"/>
            <a:r>
              <a:rPr lang="en-US" dirty="0" smtClean="0"/>
              <a:t>Between 1975 and 1990, the area around the plant became increasingly populous</a:t>
            </a:r>
          </a:p>
          <a:p>
            <a:pPr lvl="1"/>
            <a:r>
              <a:rPr lang="en-US" dirty="0" smtClean="0"/>
              <a:t>Preventing this development could have prevented the 8 civilian deaths and some of the 2000 injuries</a:t>
            </a:r>
          </a:p>
        </p:txBody>
      </p:sp>
    </p:spTree>
    <p:extLst>
      <p:ext uri="{BB962C8B-B14F-4D97-AF65-F5344CB8AC3E}">
        <p14:creationId xmlns:p14="http://schemas.microsoft.com/office/powerpoint/2010/main" val="239272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Civilian Encroachment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endParaRPr lang="en-US" dirty="0"/>
          </a:p>
        </p:txBody>
      </p:sp>
      <p:pic>
        <p:nvPicPr>
          <p:cNvPr id="2050" name="Picture 3" descr="Description: 19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92645"/>
            <a:ext cx="3505200" cy="3114332"/>
          </a:xfrm>
          <a:prstGeom prst="rect">
            <a:avLst/>
          </a:prstGeom>
          <a:noFill/>
          <a:ln w="508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5" descr="Description: 19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2187555"/>
            <a:ext cx="3609975" cy="3119422"/>
          </a:xfrm>
          <a:prstGeom prst="rect">
            <a:avLst/>
          </a:prstGeom>
          <a:noFill/>
          <a:ln w="508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809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5172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83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 Storage Conditions</a:t>
            </a:r>
          </a:p>
          <a:p>
            <a:pPr lvl="1"/>
            <a:r>
              <a:rPr lang="en-US" dirty="0" smtClean="0"/>
              <a:t>The area’s overall conditions were relatively poor</a:t>
            </a:r>
          </a:p>
          <a:p>
            <a:pPr lvl="1"/>
            <a:r>
              <a:rPr lang="en-US" dirty="0"/>
              <a:t>The conditions of the facility were largely </a:t>
            </a:r>
            <a:r>
              <a:rPr lang="en-US" dirty="0" smtClean="0"/>
              <a:t>unmonitored</a:t>
            </a:r>
          </a:p>
          <a:p>
            <a:pPr lvl="1"/>
            <a:r>
              <a:rPr lang="en-US" dirty="0" smtClean="0"/>
              <a:t>If the explosion was caused by Sodium </a:t>
            </a:r>
            <a:r>
              <a:rPr lang="en-US" dirty="0" err="1" smtClean="0"/>
              <a:t>Dichloroisocyanate</a:t>
            </a:r>
            <a:r>
              <a:rPr lang="en-US" dirty="0" smtClean="0"/>
              <a:t> then maintaining low moisture levels would have prevented the explosion</a:t>
            </a:r>
          </a:p>
        </p:txBody>
      </p:sp>
    </p:spTree>
    <p:extLst>
      <p:ext uri="{BB962C8B-B14F-4D97-AF65-F5344CB8AC3E}">
        <p14:creationId xmlns:p14="http://schemas.microsoft.com/office/powerpoint/2010/main" val="393759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Process Description</a:t>
            </a:r>
          </a:p>
          <a:p>
            <a:r>
              <a:rPr lang="en-US" dirty="0" smtClean="0"/>
              <a:t>Timeline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Root Causes</a:t>
            </a:r>
          </a:p>
          <a:p>
            <a:r>
              <a:rPr lang="en-US" dirty="0" smtClean="0"/>
              <a:t>Lessons Learned</a:t>
            </a:r>
          </a:p>
          <a:p>
            <a:r>
              <a:rPr lang="en-US" dirty="0" smtClean="0"/>
              <a:t>Summary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77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AZF explosion left many questions and 30 people dead</a:t>
            </a:r>
          </a:p>
          <a:p>
            <a:r>
              <a:rPr lang="en-US" dirty="0" smtClean="0"/>
              <a:t>The root cause of the explosion is not known but a number of theories have been proposed</a:t>
            </a:r>
          </a:p>
          <a:p>
            <a:pPr lvl="1"/>
            <a:r>
              <a:rPr lang="en-US" dirty="0"/>
              <a:t>Sodium </a:t>
            </a:r>
            <a:r>
              <a:rPr lang="en-US" dirty="0" err="1"/>
              <a:t>Dichloroisocyanate</a:t>
            </a:r>
            <a:endParaRPr lang="en-US" dirty="0"/>
          </a:p>
          <a:p>
            <a:pPr lvl="1"/>
            <a:r>
              <a:rPr lang="en-US" dirty="0"/>
              <a:t>Dormant </a:t>
            </a:r>
            <a:r>
              <a:rPr lang="en-US" dirty="0" smtClean="0"/>
              <a:t>Bomb</a:t>
            </a:r>
          </a:p>
          <a:p>
            <a:r>
              <a:rPr lang="en-US" dirty="0" smtClean="0"/>
              <a:t>Brought to light the dangers of living near facilities that store large amounts of explosive chemicals and the importance of chemical monitoring.</a:t>
            </a:r>
          </a:p>
        </p:txBody>
      </p:sp>
    </p:spTree>
    <p:extLst>
      <p:ext uri="{BB962C8B-B14F-4D97-AF65-F5344CB8AC3E}">
        <p14:creationId xmlns:p14="http://schemas.microsoft.com/office/powerpoint/2010/main" val="151882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dirty="0" smtClean="0"/>
              <a:t>1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www.hse.gov.uk/landuseplanning/toulouse.pdf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 </a:t>
            </a:r>
            <a:r>
              <a:rPr lang="en-US" dirty="0" err="1" smtClean="0"/>
              <a:t>Dechy</a:t>
            </a:r>
            <a:r>
              <a:rPr lang="en-US" dirty="0"/>
              <a:t>, Nicolas. </a:t>
            </a:r>
            <a:r>
              <a:rPr lang="en-US" dirty="0" err="1"/>
              <a:t>Bourdeaux</a:t>
            </a:r>
            <a:r>
              <a:rPr lang="en-US" dirty="0"/>
              <a:t>, Thomas. </a:t>
            </a:r>
            <a:r>
              <a:rPr lang="en-US" dirty="0" err="1"/>
              <a:t>Ayrault</a:t>
            </a:r>
            <a:r>
              <a:rPr lang="en-US" dirty="0"/>
              <a:t>, Nadine. </a:t>
            </a:r>
            <a:r>
              <a:rPr lang="en-US" dirty="0" err="1"/>
              <a:t>Kordek</a:t>
            </a:r>
            <a:r>
              <a:rPr lang="en-US" dirty="0"/>
              <a:t>, Marie-Astrid. Le </a:t>
            </a:r>
            <a:r>
              <a:rPr lang="en-US" dirty="0" err="1" smtClean="0"/>
              <a:t>Coze</a:t>
            </a:r>
            <a:r>
              <a:rPr lang="en-US" dirty="0"/>
              <a:t>, Jean-Christophe. (2004). "First Lessons of the Toulouse Ammonium </a:t>
            </a:r>
            <a:r>
              <a:rPr lang="en-US" dirty="0" smtClean="0"/>
              <a:t>	Nitrate </a:t>
            </a:r>
            <a:r>
              <a:rPr lang="en-US" dirty="0"/>
              <a:t>Disaster, 21st September 2001, </a:t>
            </a:r>
            <a:r>
              <a:rPr lang="en-US" dirty="0" err="1"/>
              <a:t>Azf</a:t>
            </a:r>
            <a:r>
              <a:rPr lang="en-US" dirty="0"/>
              <a:t> Plant, France". </a:t>
            </a:r>
            <a:r>
              <a:rPr lang="en-US" i="1" dirty="0"/>
              <a:t>Journal of Hazardous </a:t>
            </a:r>
            <a:r>
              <a:rPr lang="en-US" i="1" dirty="0" smtClean="0"/>
              <a:t>Materials</a:t>
            </a:r>
            <a:r>
              <a:rPr lang="en-US" dirty="0"/>
              <a:t>. , 111(1-3), 131-138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3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histoire.total.com/index_en.html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4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www.efma.org/documents/file/bat/BAT%20Production%20of%20Ammonium%20Nitrate%20and%20Calcium%20</a:t>
            </a:r>
            <a:br>
              <a:rPr lang="en-US" dirty="0" smtClean="0">
                <a:hlinkClick r:id="rId4"/>
              </a:rPr>
            </a:br>
            <a:r>
              <a:rPr lang="en-US" dirty="0" smtClean="0">
                <a:hlinkClick r:id="rId4"/>
              </a:rPr>
              <a:t>Ammonium%20Nitrate.pdf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5</a:t>
            </a:r>
            <a:r>
              <a:rPr lang="en-US" dirty="0"/>
              <a:t> </a:t>
            </a: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www.wsws.org/articles/2001/sep2001/toul-s25.shtml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6 </a:t>
            </a:r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aiche.confex.com/aiche/s12/webprogram/Paper241840.html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7 </a:t>
            </a:r>
            <a:r>
              <a:rPr lang="en-US" dirty="0" smtClean="0">
                <a:hlinkClick r:id="rId7"/>
              </a:rPr>
              <a:t>http</a:t>
            </a:r>
            <a:r>
              <a:rPr lang="en-US" dirty="0">
                <a:hlinkClick r:id="rId7"/>
              </a:rPr>
              <a:t>://</a:t>
            </a:r>
            <a:r>
              <a:rPr lang="en-US" dirty="0" smtClean="0">
                <a:hlinkClick r:id="rId7"/>
              </a:rPr>
              <a:t>www.epa.gov/ttnchie1/ap42/ch08/final/c08s03.pdf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8 </a:t>
            </a:r>
            <a:r>
              <a:rPr lang="en-US" dirty="0" smtClean="0">
                <a:hlinkClick r:id="rId8"/>
              </a:rPr>
              <a:t>http</a:t>
            </a:r>
            <a:r>
              <a:rPr lang="en-US" dirty="0">
                <a:hlinkClick r:id="rId8"/>
              </a:rPr>
              <a:t>://</a:t>
            </a:r>
            <a:r>
              <a:rPr lang="en-US" dirty="0" smtClean="0">
                <a:hlinkClick r:id="rId8"/>
              </a:rPr>
              <a:t>www.ncbi.nlm.nih.gov/pubmed/15939859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9 </a:t>
            </a:r>
            <a:r>
              <a:rPr lang="en-US" dirty="0" smtClean="0">
                <a:hlinkClick r:id="rId9"/>
              </a:rPr>
              <a:t>http</a:t>
            </a:r>
            <a:r>
              <a:rPr lang="en-US" dirty="0">
                <a:hlinkClick r:id="rId9"/>
              </a:rPr>
              <a:t>://</a:t>
            </a:r>
            <a:r>
              <a:rPr lang="en-US" dirty="0" smtClean="0">
                <a:hlinkClick r:id="rId9"/>
              </a:rPr>
              <a:t>www.aristatek.com/newsletter/0709september/techspeak.aspx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10 </a:t>
            </a:r>
            <a:r>
              <a:rPr lang="en-US" dirty="0" smtClean="0">
                <a:hlinkClick r:id="rId10"/>
              </a:rPr>
              <a:t>http</a:t>
            </a:r>
            <a:r>
              <a:rPr lang="en-US" dirty="0">
                <a:hlinkClick r:id="rId10"/>
              </a:rPr>
              <a:t>://www.unep.fr/scp/sp/disaster/casestudies/france</a:t>
            </a:r>
            <a:r>
              <a:rPr lang="en-US" dirty="0" smtClean="0">
                <a:hlinkClick r:id="rId10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11 </a:t>
            </a:r>
            <a:r>
              <a:rPr lang="en-US" dirty="0" smtClean="0">
                <a:hlinkClick r:id="rId11"/>
              </a:rPr>
              <a:t>http</a:t>
            </a:r>
            <a:r>
              <a:rPr lang="en-US" dirty="0">
                <a:hlinkClick r:id="rId11"/>
              </a:rPr>
              <a:t>://</a:t>
            </a:r>
            <a:r>
              <a:rPr lang="en-US" dirty="0" smtClean="0">
                <a:hlinkClick r:id="rId11"/>
              </a:rPr>
              <a:t>www.chem.info/News/2009/11/Factory-Chief-Acquitted-Over-AZF-Disaster-That-Killed-31/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12 </a:t>
            </a:r>
            <a:r>
              <a:rPr lang="en-US" dirty="0" smtClean="0">
                <a:hlinkClick r:id="rId12"/>
              </a:rPr>
              <a:t>http</a:t>
            </a:r>
            <a:r>
              <a:rPr lang="en-US" dirty="0">
                <a:hlinkClick r:id="rId12"/>
              </a:rPr>
              <a:t>://</a:t>
            </a:r>
            <a:r>
              <a:rPr lang="en-US" dirty="0" smtClean="0">
                <a:hlinkClick r:id="rId12"/>
              </a:rPr>
              <a:t>www.erris.org/accidents/majaccidents/toulouse.html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13 </a:t>
            </a:r>
            <a:r>
              <a:rPr lang="en-US" dirty="0" smtClean="0">
                <a:hlinkClick r:id="rId13"/>
              </a:rPr>
              <a:t>http</a:t>
            </a:r>
            <a:r>
              <a:rPr lang="en-US" dirty="0">
                <a:hlinkClick r:id="rId13"/>
              </a:rPr>
              <a:t>://</a:t>
            </a:r>
            <a:r>
              <a:rPr lang="en-US" dirty="0" smtClean="0">
                <a:hlinkClick r:id="rId13"/>
              </a:rPr>
              <a:t>pedagogie.ac-toulouse.fr/histgeo/monog/azf/azf.htm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68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43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Explosion occurred at the Azote </a:t>
            </a:r>
            <a:r>
              <a:rPr lang="en-US" dirty="0" err="1" smtClean="0"/>
              <a:t>Fertilisant</a:t>
            </a:r>
            <a:r>
              <a:rPr lang="en-US" dirty="0" smtClean="0"/>
              <a:t> Plant (AZF) in Toulouse, France on September 21</a:t>
            </a:r>
            <a:r>
              <a:rPr lang="en-US" baseline="30000" dirty="0" smtClean="0"/>
              <a:t>st</a:t>
            </a:r>
            <a:r>
              <a:rPr lang="en-US" dirty="0" smtClean="0"/>
              <a:t>, 2001</a:t>
            </a:r>
          </a:p>
          <a:p>
            <a:r>
              <a:rPr lang="en-US" dirty="0"/>
              <a:t>The explosion caused 30 </a:t>
            </a:r>
            <a:r>
              <a:rPr lang="en-US" dirty="0" smtClean="0"/>
              <a:t>fatalities</a:t>
            </a:r>
          </a:p>
          <a:p>
            <a:r>
              <a:rPr lang="en-US" dirty="0" smtClean="0"/>
              <a:t>The plant was owned by the Total Group (an oil and gas company)</a:t>
            </a:r>
          </a:p>
          <a:p>
            <a:r>
              <a:rPr lang="en-US" dirty="0" smtClean="0"/>
              <a:t>The explosion occurred in a storage tank for downgraded ammonium nitrate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209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572000" cy="5086561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962400" y="5562600"/>
            <a:ext cx="457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988133"/>
            <a:ext cx="1019175" cy="698628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26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Process Description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4883888"/>
          </a:xfrm>
        </p:spPr>
        <p:txBody>
          <a:bodyPr>
            <a:normAutofit/>
          </a:bodyPr>
          <a:lstStyle/>
          <a:p>
            <a:r>
              <a:rPr lang="en-US" dirty="0" smtClean="0"/>
              <a:t>Reacting Ammonia and Nitric Acid</a:t>
            </a:r>
          </a:p>
          <a:p>
            <a:pPr lvl="1"/>
            <a:r>
              <a:rPr lang="en-US" dirty="0" smtClean="0"/>
              <a:t>NH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+ HNO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NH</a:t>
            </a:r>
            <a:r>
              <a:rPr lang="en-US" baseline="-25000" dirty="0" smtClean="0"/>
              <a:t>4</a:t>
            </a:r>
            <a:r>
              <a:rPr lang="en-US" dirty="0" smtClean="0"/>
              <a:t>NO</a:t>
            </a:r>
            <a:r>
              <a:rPr lang="en-US" baseline="-25000" dirty="0" smtClean="0"/>
              <a:t>3</a:t>
            </a:r>
          </a:p>
          <a:p>
            <a:r>
              <a:rPr lang="en-US" dirty="0" smtClean="0"/>
              <a:t>Liquid Ammonium Nitrate</a:t>
            </a:r>
          </a:p>
          <a:p>
            <a:pPr lvl="1"/>
            <a:r>
              <a:rPr lang="en-US" dirty="0" smtClean="0"/>
              <a:t>Concentrated</a:t>
            </a:r>
          </a:p>
          <a:p>
            <a:pPr lvl="1"/>
            <a:r>
              <a:rPr lang="en-US" dirty="0" smtClean="0"/>
              <a:t>Formed into Solids</a:t>
            </a:r>
          </a:p>
          <a:p>
            <a:pPr lvl="2"/>
            <a:r>
              <a:rPr lang="en-US" dirty="0" err="1" smtClean="0"/>
              <a:t>Prilling</a:t>
            </a:r>
            <a:endParaRPr lang="en-US" dirty="0" smtClean="0"/>
          </a:p>
          <a:p>
            <a:pPr lvl="2"/>
            <a:r>
              <a:rPr lang="en-US" dirty="0" smtClean="0"/>
              <a:t>Granulating</a:t>
            </a:r>
          </a:p>
          <a:p>
            <a:r>
              <a:rPr lang="en-US" dirty="0" smtClean="0"/>
              <a:t>Solid Screening</a:t>
            </a:r>
          </a:p>
          <a:p>
            <a:pPr lvl="1"/>
            <a:r>
              <a:rPr lang="en-US" dirty="0" smtClean="0"/>
              <a:t>Recycle</a:t>
            </a:r>
          </a:p>
          <a:p>
            <a:pPr lvl="2"/>
            <a:r>
              <a:rPr lang="en-US" dirty="0" smtClean="0"/>
              <a:t>Location of Explosion</a:t>
            </a:r>
          </a:p>
          <a:p>
            <a:pPr lvl="1"/>
            <a:r>
              <a:rPr lang="en-US" dirty="0" smtClean="0"/>
              <a:t>Final Product 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524000"/>
            <a:ext cx="4495800" cy="3103519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5943600" y="2362200"/>
            <a:ext cx="1066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3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Process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876800" cy="4525963"/>
          </a:xfrm>
        </p:spPr>
        <p:txBody>
          <a:bodyPr/>
          <a:lstStyle/>
          <a:p>
            <a:r>
              <a:rPr lang="en-US" dirty="0" smtClean="0"/>
              <a:t>The AZF explosion occurred in a storage tank for downgraded Ammonium Nitrate before it was recycled</a:t>
            </a:r>
          </a:p>
          <a:p>
            <a:r>
              <a:rPr lang="en-US" dirty="0" smtClean="0"/>
              <a:t>At the time of the explosion, the tank contained 300 tons of Ammonium Nitrate.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4114800" cy="3049075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 rot="818044">
            <a:off x="6191773" y="2926558"/>
            <a:ext cx="942518" cy="2787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6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September 20</a:t>
            </a:r>
            <a:r>
              <a:rPr lang="en-US" baseline="30000" dirty="0"/>
              <a:t>th</a:t>
            </a:r>
            <a:r>
              <a:rPr lang="en-US" dirty="0"/>
              <a:t>, </a:t>
            </a:r>
            <a:r>
              <a:rPr lang="en-US" dirty="0" smtClean="0"/>
              <a:t>2001</a:t>
            </a:r>
          </a:p>
          <a:p>
            <a:pPr lvl="1"/>
            <a:r>
              <a:rPr lang="en-US" dirty="0" smtClean="0"/>
              <a:t>15 </a:t>
            </a:r>
            <a:r>
              <a:rPr lang="en-US" dirty="0"/>
              <a:t>to 20 metric tons of Ammonium Nitrate was moved into building </a:t>
            </a:r>
            <a:r>
              <a:rPr lang="en-US" dirty="0" smtClean="0"/>
              <a:t>221-222</a:t>
            </a:r>
            <a:endParaRPr lang="en-US" dirty="0"/>
          </a:p>
          <a:p>
            <a:pPr lvl="0"/>
            <a:r>
              <a:rPr lang="en-US" dirty="0"/>
              <a:t>September 21</a:t>
            </a:r>
            <a:r>
              <a:rPr lang="en-US" baseline="30000" dirty="0"/>
              <a:t>st</a:t>
            </a:r>
            <a:r>
              <a:rPr lang="en-US" dirty="0"/>
              <a:t>, 2001, </a:t>
            </a:r>
            <a:r>
              <a:rPr lang="en-US" dirty="0" smtClean="0"/>
              <a:t>morning</a:t>
            </a:r>
          </a:p>
          <a:p>
            <a:pPr lvl="1"/>
            <a:r>
              <a:rPr lang="en-US" dirty="0" smtClean="0"/>
              <a:t>Ammonium </a:t>
            </a:r>
            <a:r>
              <a:rPr lang="en-US" dirty="0"/>
              <a:t>Nitrate packing products were moved into </a:t>
            </a:r>
            <a:r>
              <a:rPr lang="en-US" dirty="0" smtClean="0"/>
              <a:t>the building</a:t>
            </a:r>
            <a:endParaRPr lang="en-US" dirty="0"/>
          </a:p>
          <a:p>
            <a:pPr lvl="0"/>
            <a:r>
              <a:rPr lang="en-US" dirty="0"/>
              <a:t>September 21</a:t>
            </a:r>
            <a:r>
              <a:rPr lang="en-US" baseline="30000" dirty="0"/>
              <a:t>st</a:t>
            </a:r>
            <a:r>
              <a:rPr lang="en-US" dirty="0"/>
              <a:t>, 2001, 10:12 </a:t>
            </a:r>
            <a:r>
              <a:rPr lang="en-US" dirty="0" smtClean="0"/>
              <a:t>AM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Grand </a:t>
            </a:r>
            <a:r>
              <a:rPr lang="en-US" dirty="0" err="1"/>
              <a:t>Paroisse</a:t>
            </a:r>
            <a:r>
              <a:rPr lang="en-US" dirty="0"/>
              <a:t> employee left </a:t>
            </a:r>
            <a:r>
              <a:rPr lang="en-US" dirty="0" smtClean="0"/>
              <a:t>an adjacent, sack-filling building.  </a:t>
            </a:r>
            <a:r>
              <a:rPr lang="en-US" dirty="0"/>
              <a:t>He reported that nothing </a:t>
            </a:r>
            <a:r>
              <a:rPr lang="en-US" dirty="0" smtClean="0"/>
              <a:t>was </a:t>
            </a:r>
            <a:r>
              <a:rPr lang="en-US" dirty="0"/>
              <a:t>out of the </a:t>
            </a:r>
            <a:r>
              <a:rPr lang="en-US" dirty="0" smtClean="0"/>
              <a:t>ordinary</a:t>
            </a:r>
            <a:endParaRPr lang="en-US" dirty="0"/>
          </a:p>
          <a:p>
            <a:pPr lvl="0"/>
            <a:r>
              <a:rPr lang="en-US" dirty="0"/>
              <a:t>September 21</a:t>
            </a:r>
            <a:r>
              <a:rPr lang="en-US" baseline="30000" dirty="0"/>
              <a:t>st</a:t>
            </a:r>
            <a:r>
              <a:rPr lang="en-US" dirty="0"/>
              <a:t>, 2001, 10:17 </a:t>
            </a:r>
            <a:r>
              <a:rPr lang="en-US" dirty="0" smtClean="0"/>
              <a:t>AM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explosion occurred in building 221 when 40 to 80 metric tons of Ammonium Nitrate exploded killing 30 and injuring </a:t>
            </a:r>
            <a:r>
              <a:rPr lang="en-US" dirty="0" smtClean="0"/>
              <a:t>2200</a:t>
            </a:r>
            <a:r>
              <a:rPr lang="en-US" dirty="0"/>
              <a:t>.  The explosion left a crater that was about 60 meters in diameter and 7 meters deep.  A number of nearby tanks containing Ammonium Nitrate were also damaged by the explosion, but did not </a:t>
            </a:r>
            <a:r>
              <a:rPr lang="en-US" dirty="0" smtClean="0"/>
              <a:t>detonate</a:t>
            </a:r>
            <a:endParaRPr lang="en-US" dirty="0"/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33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September 22, </a:t>
            </a:r>
            <a:r>
              <a:rPr lang="en-US" dirty="0" smtClean="0"/>
              <a:t>2001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Total G</a:t>
            </a:r>
            <a:r>
              <a:rPr lang="en-US" dirty="0" smtClean="0"/>
              <a:t>roup </a:t>
            </a:r>
            <a:r>
              <a:rPr lang="en-US" dirty="0"/>
              <a:t>set up an emergency relief fund for accident </a:t>
            </a:r>
            <a:r>
              <a:rPr lang="en-US" dirty="0" smtClean="0"/>
              <a:t>victims</a:t>
            </a:r>
            <a:endParaRPr lang="en-US" dirty="0"/>
          </a:p>
          <a:p>
            <a:pPr lvl="0"/>
            <a:r>
              <a:rPr lang="en-US" dirty="0"/>
              <a:t>October 24</a:t>
            </a:r>
            <a:r>
              <a:rPr lang="en-US" baseline="30000" dirty="0"/>
              <a:t>th</a:t>
            </a:r>
            <a:r>
              <a:rPr lang="en-US" dirty="0"/>
              <a:t>, </a:t>
            </a:r>
            <a:r>
              <a:rPr lang="en-US" dirty="0" smtClean="0"/>
              <a:t>2001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Inspection </a:t>
            </a:r>
            <a:r>
              <a:rPr lang="en-US" dirty="0" err="1"/>
              <a:t>Générale</a:t>
            </a:r>
            <a:r>
              <a:rPr lang="en-US" dirty="0"/>
              <a:t> de </a:t>
            </a:r>
            <a:r>
              <a:rPr lang="en-US" dirty="0" err="1"/>
              <a:t>l’Environnement</a:t>
            </a:r>
            <a:r>
              <a:rPr lang="en-US" dirty="0"/>
              <a:t> released their public report on the </a:t>
            </a:r>
            <a:r>
              <a:rPr lang="en-US" dirty="0" smtClean="0"/>
              <a:t>accident</a:t>
            </a:r>
            <a:endParaRPr lang="en-US" dirty="0"/>
          </a:p>
          <a:p>
            <a:pPr lvl="0"/>
            <a:r>
              <a:rPr lang="en-US" dirty="0"/>
              <a:t>February </a:t>
            </a:r>
            <a:r>
              <a:rPr lang="en-US" dirty="0" smtClean="0"/>
              <a:t>2002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parliament commission released their public report of the </a:t>
            </a:r>
            <a:r>
              <a:rPr lang="en-US" dirty="0" smtClean="0"/>
              <a:t>incident</a:t>
            </a:r>
            <a:endParaRPr lang="en-US" dirty="0"/>
          </a:p>
          <a:p>
            <a:pPr lvl="0"/>
            <a:r>
              <a:rPr lang="en-US" dirty="0"/>
              <a:t>March, </a:t>
            </a:r>
            <a:r>
              <a:rPr lang="en-US" dirty="0" smtClean="0"/>
              <a:t>2002</a:t>
            </a:r>
          </a:p>
          <a:p>
            <a:pPr lvl="1"/>
            <a:r>
              <a:rPr lang="en-US" dirty="0" smtClean="0"/>
              <a:t>The Total </a:t>
            </a:r>
            <a:r>
              <a:rPr lang="en-US" dirty="0"/>
              <a:t>G</a:t>
            </a:r>
            <a:r>
              <a:rPr lang="en-US" dirty="0" smtClean="0"/>
              <a:t>roup </a:t>
            </a:r>
            <a:r>
              <a:rPr lang="en-US" dirty="0"/>
              <a:t>reported their investigation of the </a:t>
            </a:r>
            <a:r>
              <a:rPr lang="en-US" dirty="0" smtClean="0"/>
              <a:t>incident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0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April, </a:t>
            </a:r>
            <a:r>
              <a:rPr lang="en-US" dirty="0" smtClean="0"/>
              <a:t>2002</a:t>
            </a:r>
          </a:p>
          <a:p>
            <a:pPr lvl="1"/>
            <a:r>
              <a:rPr lang="en-US" dirty="0" smtClean="0"/>
              <a:t>The Total Group </a:t>
            </a:r>
            <a:r>
              <a:rPr lang="en-US" dirty="0"/>
              <a:t>closed down the AZF plant.</a:t>
            </a:r>
          </a:p>
          <a:p>
            <a:pPr lvl="0"/>
            <a:r>
              <a:rPr lang="en-US" dirty="0"/>
              <a:t>June 11</a:t>
            </a:r>
            <a:r>
              <a:rPr lang="en-US" baseline="30000" dirty="0"/>
              <a:t>th</a:t>
            </a:r>
            <a:r>
              <a:rPr lang="en-US" dirty="0"/>
              <a:t>-14</a:t>
            </a:r>
            <a:r>
              <a:rPr lang="en-US" baseline="30000" dirty="0"/>
              <a:t>th</a:t>
            </a:r>
            <a:r>
              <a:rPr lang="en-US" dirty="0"/>
              <a:t>, </a:t>
            </a:r>
            <a:r>
              <a:rPr lang="en-US" dirty="0" smtClean="0"/>
              <a:t>2002	</a:t>
            </a:r>
          </a:p>
          <a:p>
            <a:pPr lvl="1"/>
            <a:r>
              <a:rPr lang="en-US" dirty="0" smtClean="0"/>
              <a:t>Several </a:t>
            </a:r>
            <a:r>
              <a:rPr lang="en-US" dirty="0"/>
              <a:t>Grand </a:t>
            </a:r>
            <a:r>
              <a:rPr lang="en-US" dirty="0" err="1"/>
              <a:t>Paroisse</a:t>
            </a:r>
            <a:r>
              <a:rPr lang="en-US" dirty="0"/>
              <a:t> employees were taken into custody.  All but one, the plant’s general manager, were eventually </a:t>
            </a:r>
            <a:r>
              <a:rPr lang="en-US" dirty="0" smtClean="0"/>
              <a:t>exonerated</a:t>
            </a:r>
            <a:endParaRPr lang="en-US" dirty="0"/>
          </a:p>
          <a:p>
            <a:pPr lvl="0"/>
            <a:r>
              <a:rPr lang="en-US" dirty="0"/>
              <a:t>June 15</a:t>
            </a:r>
            <a:r>
              <a:rPr lang="en-US" baseline="30000" dirty="0"/>
              <a:t>th</a:t>
            </a:r>
            <a:r>
              <a:rPr lang="en-US" dirty="0"/>
              <a:t>, </a:t>
            </a:r>
            <a:r>
              <a:rPr lang="en-US" dirty="0" smtClean="0"/>
              <a:t>2002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police released a press report on the incident.  Experts believed the cause of the explosion was a mixture of Chlorine and </a:t>
            </a:r>
            <a:r>
              <a:rPr lang="en-US" dirty="0" smtClean="0"/>
              <a:t>Nitrates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65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804</TotalTime>
  <Words>828</Words>
  <Application>Microsoft Office PowerPoint</Application>
  <PresentationFormat>On-screen Show (4:3)</PresentationFormat>
  <Paragraphs>182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Technic</vt:lpstr>
      <vt:lpstr>AZF Ammonium Nitrate Explosion</vt:lpstr>
      <vt:lpstr>Outline of Presentation</vt:lpstr>
      <vt:lpstr>Introduction</vt:lpstr>
      <vt:lpstr>Introduction</vt:lpstr>
      <vt:lpstr>Process Description</vt:lpstr>
      <vt:lpstr>Process Description</vt:lpstr>
      <vt:lpstr>Timeline</vt:lpstr>
      <vt:lpstr>Timeline</vt:lpstr>
      <vt:lpstr>Timeline</vt:lpstr>
      <vt:lpstr>Results</vt:lpstr>
      <vt:lpstr>Results</vt:lpstr>
      <vt:lpstr>Results </vt:lpstr>
      <vt:lpstr>Results</vt:lpstr>
      <vt:lpstr>Results</vt:lpstr>
      <vt:lpstr>Root Causes</vt:lpstr>
      <vt:lpstr>Root Causes</vt:lpstr>
      <vt:lpstr>Lessons Learned</vt:lpstr>
      <vt:lpstr>Civilian Encroachment</vt:lpstr>
      <vt:lpstr>Lessons Learned</vt:lpstr>
      <vt:lpstr>Summary</vt:lpstr>
      <vt:lpstr>References</vt:lpstr>
      <vt:lpstr>QUESTIONS?</vt:lpstr>
    </vt:vector>
  </TitlesOfParts>
  <Company>Missouri University of Science and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AZF Ammonium Nitrate Explosion</dc:title>
  <dc:creator>ttg2n8</dc:creator>
  <cp:lastModifiedBy>ttg2n8</cp:lastModifiedBy>
  <cp:revision>29</cp:revision>
  <dcterms:created xsi:type="dcterms:W3CDTF">2012-04-25T23:41:30Z</dcterms:created>
  <dcterms:modified xsi:type="dcterms:W3CDTF">2012-04-27T15:46:12Z</dcterms:modified>
</cp:coreProperties>
</file>