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7" r:id="rId8"/>
    <p:sldId id="263" r:id="rId9"/>
    <p:sldId id="262" r:id="rId10"/>
    <p:sldId id="268" r:id="rId11"/>
    <p:sldId id="264"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9833" autoAdjust="0"/>
  </p:normalViewPr>
  <p:slideViewPr>
    <p:cSldViewPr>
      <p:cViewPr varScale="1">
        <p:scale>
          <a:sx n="79" d="100"/>
          <a:sy n="79" d="100"/>
        </p:scale>
        <p:origin x="-149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2AAE56-25D8-4A88-899D-2E496EE8FA1D}" type="datetimeFigureOut">
              <a:rPr lang="en-US" smtClean="0"/>
              <a:pPr/>
              <a:t>5/20/2010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AE56-25D8-4A88-899D-2E496EE8FA1D}" type="datetimeFigureOut">
              <a:rPr lang="en-US" smtClean="0"/>
              <a:pPr/>
              <a:t>5/20/2010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AE56-25D8-4A88-899D-2E496EE8FA1D}" type="datetimeFigureOut">
              <a:rPr lang="en-US" smtClean="0"/>
              <a:pPr/>
              <a:t>5/20/2010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2AAE56-25D8-4A88-899D-2E496EE8FA1D}" type="datetimeFigureOut">
              <a:rPr lang="en-US" smtClean="0"/>
              <a:pPr/>
              <a:t>5/20/2010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2AAE56-25D8-4A88-899D-2E496EE8FA1D}" type="datetimeFigureOut">
              <a:rPr lang="en-US" smtClean="0"/>
              <a:pPr/>
              <a:t>5/20/2010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2AAE56-25D8-4A88-899D-2E496EE8FA1D}" type="datetimeFigureOut">
              <a:rPr lang="en-US" smtClean="0"/>
              <a:pPr/>
              <a:t>5/20/2010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2AAE56-25D8-4A88-899D-2E496EE8FA1D}" type="datetimeFigureOut">
              <a:rPr lang="en-US" smtClean="0"/>
              <a:pPr/>
              <a:t>5/20/2010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2AAE56-25D8-4A88-899D-2E496EE8FA1D}" type="datetimeFigureOut">
              <a:rPr lang="en-US" smtClean="0"/>
              <a:pPr/>
              <a:t>5/20/2010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2AAE56-25D8-4A88-899D-2E496EE8FA1D}" type="datetimeFigureOut">
              <a:rPr lang="en-US" smtClean="0"/>
              <a:pPr/>
              <a:t>5/20/2010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AE56-25D8-4A88-899D-2E496EE8FA1D}" type="datetimeFigureOut">
              <a:rPr lang="en-US" smtClean="0"/>
              <a:pPr/>
              <a:t>5/20/2010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2AAE56-25D8-4A88-899D-2E496EE8FA1D}" type="datetimeFigureOut">
              <a:rPr lang="en-US" smtClean="0"/>
              <a:pPr/>
              <a:t>5/20/2010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29E8C-EFD3-4DC7-9A34-31C64428008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AAE56-25D8-4A88-899D-2E496EE8FA1D}" type="datetimeFigureOut">
              <a:rPr lang="en-US" smtClean="0"/>
              <a:pPr/>
              <a:t>5/20/2010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29E8C-EFD3-4DC7-9A34-31C64428008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oleObject" Target="../embeddings/oleObject1.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11" Type="http://schemas.openxmlformats.org/officeDocument/2006/relationships/image" Target="../media/image12.jpeg"/><Relationship Id="rId5" Type="http://schemas.openxmlformats.org/officeDocument/2006/relationships/oleObject" Target="../embeddings/oleObject2.bin"/><Relationship Id="rId10" Type="http://schemas.openxmlformats.org/officeDocument/2006/relationships/image" Target="../media/image11.jpeg"/><Relationship Id="rId4" Type="http://schemas.openxmlformats.org/officeDocument/2006/relationships/image" Target="../media/image8.pn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rmAutofit fontScale="90000"/>
          </a:bodyPr>
          <a:lstStyle/>
          <a:p>
            <a:r>
              <a:rPr lang="en-US" dirty="0" smtClean="0"/>
              <a:t/>
            </a:r>
            <a:br>
              <a:rPr lang="en-US" dirty="0" smtClean="0"/>
            </a:br>
            <a:r>
              <a:rPr lang="en-US" dirty="0" smtClean="0"/>
              <a:t> </a:t>
            </a:r>
            <a:r>
              <a:rPr lang="en-US" b="1" dirty="0" smtClean="0">
                <a:solidFill>
                  <a:srgbClr val="002060"/>
                </a:solidFill>
              </a:rPr>
              <a:t>Context-based Information Sharing and Authorization in Mobile Ad Hoc Networks Incorporating </a:t>
            </a:r>
            <a:r>
              <a:rPr lang="en-US" b="1" dirty="0" err="1" smtClean="0">
                <a:solidFill>
                  <a:srgbClr val="002060"/>
                </a:solidFill>
              </a:rPr>
              <a:t>QoS</a:t>
            </a:r>
            <a:r>
              <a:rPr lang="en-US" b="1" dirty="0" smtClean="0">
                <a:solidFill>
                  <a:srgbClr val="002060"/>
                </a:solidFill>
              </a:rPr>
              <a:t> Constraints</a:t>
            </a:r>
            <a:br>
              <a:rPr lang="en-US" b="1" dirty="0" smtClean="0">
                <a:solidFill>
                  <a:srgbClr val="002060"/>
                </a:solidFill>
              </a:rPr>
            </a:br>
            <a:r>
              <a:rPr lang="en-US" b="1" dirty="0" smtClean="0">
                <a:solidFill>
                  <a:srgbClr val="002060"/>
                </a:solidFill>
              </a:rPr>
              <a:t> </a:t>
            </a:r>
            <a:endParaRPr lang="en-US" dirty="0">
              <a:solidFill>
                <a:srgbClr val="002060"/>
              </a:solidFill>
            </a:endParaRPr>
          </a:p>
        </p:txBody>
      </p:sp>
      <p:sp>
        <p:nvSpPr>
          <p:cNvPr id="3" name="Subtitle 2"/>
          <p:cNvSpPr>
            <a:spLocks noGrp="1"/>
          </p:cNvSpPr>
          <p:nvPr>
            <p:ph type="subTitle" idx="1"/>
          </p:nvPr>
        </p:nvSpPr>
        <p:spPr>
          <a:xfrm>
            <a:off x="1295400" y="3200400"/>
            <a:ext cx="6400800" cy="2209800"/>
          </a:xfrm>
        </p:spPr>
        <p:txBody>
          <a:bodyPr>
            <a:normAutofit lnSpcReduction="10000"/>
          </a:bodyPr>
          <a:lstStyle/>
          <a:p>
            <a:r>
              <a:rPr lang="en-US" dirty="0" smtClean="0">
                <a:solidFill>
                  <a:srgbClr val="C00000"/>
                </a:solidFill>
              </a:rPr>
              <a:t>Sanjay Madria, Missouri University of Science and Technology, Rolla, MO </a:t>
            </a:r>
          </a:p>
          <a:p>
            <a:r>
              <a:rPr lang="en-US" dirty="0" smtClean="0">
                <a:solidFill>
                  <a:srgbClr val="C00000"/>
                </a:solidFill>
              </a:rPr>
              <a:t>&amp;</a:t>
            </a:r>
          </a:p>
          <a:p>
            <a:r>
              <a:rPr lang="en-US" dirty="0" smtClean="0">
                <a:solidFill>
                  <a:srgbClr val="C00000"/>
                </a:solidFill>
              </a:rPr>
              <a:t>Mark Linderman, AFRL, Rome, NY</a:t>
            </a:r>
            <a:endParaRPr lang="en-US"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DOD Application in a Distributed Fashion</a:t>
            </a:r>
            <a:endParaRPr lang="en-US" dirty="0">
              <a:solidFill>
                <a:srgbClr val="002060"/>
              </a:solidFill>
            </a:endParaRPr>
          </a:p>
        </p:txBody>
      </p:sp>
      <p:pic>
        <p:nvPicPr>
          <p:cNvPr id="27650" name="Picture 2"/>
          <p:cNvPicPr>
            <a:picLocks noGrp="1" noChangeAspect="1" noChangeArrowheads="1"/>
          </p:cNvPicPr>
          <p:nvPr>
            <p:ph idx="1"/>
          </p:nvPr>
        </p:nvPicPr>
        <p:blipFill>
          <a:blip r:embed="rId2"/>
          <a:srcRect/>
          <a:stretch>
            <a:fillRect/>
          </a:stretch>
        </p:blipFill>
        <p:spPr bwMode="auto">
          <a:xfrm>
            <a:off x="685800" y="1577687"/>
            <a:ext cx="7467600" cy="49074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u="sng" dirty="0" smtClean="0">
                <a:solidFill>
                  <a:srgbClr val="0000FF"/>
                </a:solidFill>
              </a:rPr>
              <a:t>DISCUSSION</a:t>
            </a:r>
            <a:br>
              <a:rPr lang="en-US" b="1" u="sng" dirty="0" smtClean="0">
                <a:solidFill>
                  <a:srgbClr val="0000FF"/>
                </a:solidFill>
              </a:rPr>
            </a:br>
            <a:endParaRPr lang="en-US" dirty="0"/>
          </a:p>
        </p:txBody>
      </p:sp>
      <p:sp>
        <p:nvSpPr>
          <p:cNvPr id="4" name="Rectangle 1431"/>
          <p:cNvSpPr>
            <a:spLocks noGrp="1" noChangeArrowheads="1"/>
          </p:cNvSpPr>
          <p:nvPr>
            <p:ph idx="1"/>
          </p:nvPr>
        </p:nvSpPr>
        <p:spPr bwMode="auto">
          <a:xfrm>
            <a:off x="228600" y="762000"/>
            <a:ext cx="8458200" cy="5791200"/>
          </a:xfrm>
          <a:prstGeom prst="rect">
            <a:avLst/>
          </a:prstGeom>
          <a:noFill/>
          <a:ln w="9525">
            <a:solidFill>
              <a:schemeClr val="tx1"/>
            </a:solidFill>
            <a:miter lim="800000"/>
            <a:headEnd/>
            <a:tailEnd/>
          </a:ln>
          <a:effectLst/>
        </p:spPr>
        <p:txBody>
          <a:bodyPr lIns="95408" tIns="47704" rIns="95408" bIns="47704">
            <a:normAutofit fontScale="62500" lnSpcReduction="20000"/>
          </a:bodyPr>
          <a:lstStyle/>
          <a:p>
            <a:pPr marL="685800" indent="-495300" defTabSz="785813">
              <a:spcBef>
                <a:spcPct val="50000"/>
              </a:spcBef>
              <a:buFontTx/>
              <a:buChar char="•"/>
            </a:pPr>
            <a:endParaRPr lang="en-US" b="1" dirty="0" smtClean="0">
              <a:solidFill>
                <a:srgbClr val="0070C0"/>
              </a:solidFill>
            </a:endParaRPr>
          </a:p>
          <a:p>
            <a:pPr marL="685800" indent="-495300" defTabSz="785813">
              <a:spcBef>
                <a:spcPct val="50000"/>
              </a:spcBef>
              <a:buFontTx/>
              <a:buChar char="•"/>
            </a:pPr>
            <a:r>
              <a:rPr lang="en-US" b="1" dirty="0" smtClean="0">
                <a:solidFill>
                  <a:srgbClr val="0070C0"/>
                </a:solidFill>
              </a:rPr>
              <a:t>If </a:t>
            </a:r>
            <a:r>
              <a:rPr lang="en-US" b="1" dirty="0">
                <a:solidFill>
                  <a:srgbClr val="0070C0"/>
                </a:solidFill>
              </a:rPr>
              <a:t>system on HAMVEE1 wants to know the landmine locations in its path, it creates a MA specifying the task type and dispatches  them to the first set of neighbor systems which it believes can have the capability to perform the given task type.</a:t>
            </a:r>
          </a:p>
          <a:p>
            <a:pPr marL="685800" indent="-495300" defTabSz="785813">
              <a:spcBef>
                <a:spcPct val="50000"/>
              </a:spcBef>
              <a:buFontTx/>
              <a:buChar char="•"/>
            </a:pPr>
            <a:r>
              <a:rPr lang="en-US" b="1" dirty="0">
                <a:solidFill>
                  <a:srgbClr val="0070C0"/>
                </a:solidFill>
              </a:rPr>
              <a:t>MAs land at the respective systems they utilize the resources on that system and compute the system idle processing time , network band width with the origin , and the projected task processing cost . These three values combined  generates the capability value of the system and this value is sent to the origin as a remote message</a:t>
            </a:r>
            <a:r>
              <a:rPr lang="en-US" b="1" dirty="0" smtClean="0">
                <a:solidFill>
                  <a:srgbClr val="0070C0"/>
                </a:solidFill>
              </a:rPr>
              <a:t>.</a:t>
            </a:r>
          </a:p>
          <a:p>
            <a:pPr marL="685800" indent="-495300" defTabSz="785813">
              <a:spcBef>
                <a:spcPct val="50000"/>
              </a:spcBef>
              <a:buFontTx/>
              <a:buChar char="•"/>
            </a:pPr>
            <a:r>
              <a:rPr lang="en-US" b="1" dirty="0" smtClean="0">
                <a:solidFill>
                  <a:srgbClr val="0070C0"/>
                </a:solidFill>
              </a:rPr>
              <a:t>If any system need to access the data remotely, it send agents to its neighbor hood systems enquiring which can serve the data. Among the available systems it will access the data from a high band width system to reduce the overhead of low bandwidth.</a:t>
            </a:r>
          </a:p>
          <a:p>
            <a:pPr marL="685800" indent="-495300" defTabSz="785813">
              <a:spcBef>
                <a:spcPct val="50000"/>
              </a:spcBef>
              <a:buFontTx/>
              <a:buChar char="•"/>
            </a:pPr>
            <a:r>
              <a:rPr lang="en-US" b="1" dirty="0" smtClean="0">
                <a:solidFill>
                  <a:srgbClr val="0070C0"/>
                </a:solidFill>
              </a:rPr>
              <a:t>System on HAMVEE1</a:t>
            </a:r>
            <a:r>
              <a:rPr lang="en-US" dirty="0" smtClean="0">
                <a:solidFill>
                  <a:srgbClr val="0070C0"/>
                </a:solidFill>
              </a:rPr>
              <a:t> </a:t>
            </a:r>
            <a:r>
              <a:rPr lang="en-US" b="1" dirty="0" smtClean="0">
                <a:solidFill>
                  <a:srgbClr val="0070C0"/>
                </a:solidFill>
              </a:rPr>
              <a:t>keep receiving the incoming messages with the capability value of the systems and compares with a viable capability value it created for that task. Once  any systems capability value satisfies viable value of origin, it sends an MA passing the necessary input for computation and gets the locations of the mines as the result reply.</a:t>
            </a:r>
          </a:p>
          <a:p>
            <a:pPr marL="685800" indent="-495300" defTabSz="785813">
              <a:spcBef>
                <a:spcPct val="50000"/>
              </a:spcBef>
              <a:buFontTx/>
              <a:buChar char="•"/>
            </a:pPr>
            <a:endParaRPr lang="en-US" sz="2800" b="1" u="sng" dirty="0">
              <a:solidFill>
                <a:srgbClr val="0000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00FF"/>
                </a:solidFill>
              </a:rPr>
              <a:t>CONCLUDING REMARKS</a:t>
            </a:r>
            <a:r>
              <a:rPr lang="en-US" sz="3600" b="1" dirty="0" smtClean="0"/>
              <a:t/>
            </a:r>
            <a:br>
              <a:rPr lang="en-US" sz="3600" b="1" dirty="0" smtClean="0"/>
            </a:br>
            <a:endParaRPr lang="en-US" dirty="0"/>
          </a:p>
        </p:txBody>
      </p:sp>
      <p:grpSp>
        <p:nvGrpSpPr>
          <p:cNvPr id="90" name="Group 1432"/>
          <p:cNvGrpSpPr>
            <a:grpSpLocks/>
          </p:cNvGrpSpPr>
          <p:nvPr/>
        </p:nvGrpSpPr>
        <p:grpSpPr bwMode="auto">
          <a:xfrm>
            <a:off x="25494442" y="4120753"/>
            <a:ext cx="4733319" cy="2526209"/>
            <a:chOff x="288" y="672"/>
            <a:chExt cx="5206" cy="2952"/>
          </a:xfrm>
        </p:grpSpPr>
        <p:graphicFrame>
          <p:nvGraphicFramePr>
            <p:cNvPr id="91" name="Object 1433"/>
            <p:cNvGraphicFramePr>
              <a:graphicFrameLocks noChangeAspect="1"/>
            </p:cNvGraphicFramePr>
            <p:nvPr/>
          </p:nvGraphicFramePr>
          <p:xfrm>
            <a:off x="288" y="1270"/>
            <a:ext cx="390" cy="198"/>
          </p:xfrm>
          <a:graphic>
            <a:graphicData uri="http://schemas.openxmlformats.org/presentationml/2006/ole">
              <p:oleObj spid="_x0000_s4106" name="Photo Editor Photo" r:id="rId3" imgW="2381582" imgH="1552792" progId="">
                <p:embed/>
              </p:oleObj>
            </a:graphicData>
          </a:graphic>
        </p:graphicFrame>
        <p:pic>
          <p:nvPicPr>
            <p:cNvPr id="92" name="Picture 1434"/>
            <p:cNvPicPr>
              <a:picLocks noChangeAspect="1" noChangeArrowheads="1"/>
            </p:cNvPicPr>
            <p:nvPr/>
          </p:nvPicPr>
          <p:blipFill>
            <a:blip r:embed="rId4" cstate="print"/>
            <a:srcRect/>
            <a:stretch>
              <a:fillRect/>
            </a:stretch>
          </p:blipFill>
          <p:spPr bwMode="auto">
            <a:xfrm>
              <a:off x="2688" y="1644"/>
              <a:ext cx="571" cy="560"/>
            </a:xfrm>
            <a:prstGeom prst="rect">
              <a:avLst/>
            </a:prstGeom>
            <a:noFill/>
            <a:ln w="9525">
              <a:noFill/>
              <a:miter lim="800000"/>
              <a:headEnd/>
              <a:tailEnd/>
            </a:ln>
          </p:spPr>
        </p:pic>
        <p:grpSp>
          <p:nvGrpSpPr>
            <p:cNvPr id="93" name="Group 1435"/>
            <p:cNvGrpSpPr>
              <a:grpSpLocks/>
            </p:cNvGrpSpPr>
            <p:nvPr/>
          </p:nvGrpSpPr>
          <p:grpSpPr bwMode="auto">
            <a:xfrm>
              <a:off x="816" y="3138"/>
              <a:ext cx="872" cy="439"/>
              <a:chOff x="816" y="1632"/>
              <a:chExt cx="872" cy="564"/>
            </a:xfrm>
          </p:grpSpPr>
          <p:graphicFrame>
            <p:nvGraphicFramePr>
              <p:cNvPr id="131" name="Object 1436"/>
              <p:cNvGraphicFramePr>
                <a:graphicFrameLocks noChangeAspect="1"/>
              </p:cNvGraphicFramePr>
              <p:nvPr/>
            </p:nvGraphicFramePr>
            <p:xfrm>
              <a:off x="816" y="1632"/>
              <a:ext cx="872" cy="564"/>
            </p:xfrm>
            <a:graphic>
              <a:graphicData uri="http://schemas.openxmlformats.org/presentationml/2006/ole">
                <p:oleObj spid="_x0000_s4107" name="Image" r:id="rId5" imgW="1383912" imgH="896038" progId="">
                  <p:embed/>
                </p:oleObj>
              </a:graphicData>
            </a:graphic>
          </p:graphicFrame>
          <p:sp>
            <p:nvSpPr>
              <p:cNvPr id="132" name="Rectangle 1437"/>
              <p:cNvSpPr>
                <a:spLocks noChangeArrowheads="1"/>
              </p:cNvSpPr>
              <p:nvPr/>
            </p:nvSpPr>
            <p:spPr bwMode="auto">
              <a:xfrm>
                <a:off x="864" y="1776"/>
                <a:ext cx="576" cy="192"/>
              </a:xfrm>
              <a:prstGeom prst="rect">
                <a:avLst/>
              </a:prstGeom>
              <a:noFill/>
              <a:ln w="9525" algn="ctr">
                <a:noFill/>
                <a:miter lim="800000"/>
                <a:headEnd/>
                <a:tailEnd/>
              </a:ln>
              <a:effectLst/>
            </p:spPr>
            <p:txBody>
              <a:bodyPr wrap="none" anchor="ctr"/>
              <a:lstStyle/>
              <a:p>
                <a:pPr algn="ctr"/>
                <a:r>
                  <a:rPr lang="en-US" sz="1200">
                    <a:solidFill>
                      <a:srgbClr val="FF0000"/>
                    </a:solidFill>
                  </a:rPr>
                  <a:t>HAMVEE-1</a:t>
                </a:r>
              </a:p>
            </p:txBody>
          </p:sp>
        </p:grpSp>
        <p:grpSp>
          <p:nvGrpSpPr>
            <p:cNvPr id="94" name="Group 1438"/>
            <p:cNvGrpSpPr>
              <a:grpSpLocks/>
            </p:cNvGrpSpPr>
            <p:nvPr/>
          </p:nvGrpSpPr>
          <p:grpSpPr bwMode="auto">
            <a:xfrm>
              <a:off x="768" y="1830"/>
              <a:ext cx="872" cy="439"/>
              <a:chOff x="1584" y="816"/>
              <a:chExt cx="872" cy="564"/>
            </a:xfrm>
          </p:grpSpPr>
          <p:graphicFrame>
            <p:nvGraphicFramePr>
              <p:cNvPr id="129" name="Object 1439"/>
              <p:cNvGraphicFramePr>
                <a:graphicFrameLocks noChangeAspect="1"/>
              </p:cNvGraphicFramePr>
              <p:nvPr/>
            </p:nvGraphicFramePr>
            <p:xfrm>
              <a:off x="1584" y="816"/>
              <a:ext cx="872" cy="564"/>
            </p:xfrm>
            <a:graphic>
              <a:graphicData uri="http://schemas.openxmlformats.org/presentationml/2006/ole">
                <p:oleObj spid="_x0000_s4108" name="Image" r:id="rId6" imgW="1383912" imgH="896038" progId="">
                  <p:embed/>
                </p:oleObj>
              </a:graphicData>
            </a:graphic>
          </p:graphicFrame>
          <p:sp>
            <p:nvSpPr>
              <p:cNvPr id="130" name="Rectangle 1440"/>
              <p:cNvSpPr>
                <a:spLocks noChangeArrowheads="1"/>
              </p:cNvSpPr>
              <p:nvPr/>
            </p:nvSpPr>
            <p:spPr bwMode="auto">
              <a:xfrm>
                <a:off x="1584" y="960"/>
                <a:ext cx="576" cy="192"/>
              </a:xfrm>
              <a:prstGeom prst="rect">
                <a:avLst/>
              </a:prstGeom>
              <a:noFill/>
              <a:ln w="9525" algn="ctr">
                <a:noFill/>
                <a:miter lim="800000"/>
                <a:headEnd/>
                <a:tailEnd/>
              </a:ln>
              <a:effectLst/>
            </p:spPr>
            <p:txBody>
              <a:bodyPr wrap="none" anchor="ctr"/>
              <a:lstStyle/>
              <a:p>
                <a:pPr algn="ctr"/>
                <a:r>
                  <a:rPr lang="en-US" sz="1200">
                    <a:solidFill>
                      <a:srgbClr val="FF0000"/>
                    </a:solidFill>
                  </a:rPr>
                  <a:t>HAMVEE-2</a:t>
                </a:r>
              </a:p>
            </p:txBody>
          </p:sp>
        </p:grpSp>
        <p:sp>
          <p:nvSpPr>
            <p:cNvPr id="95" name="Rectangle 1441"/>
            <p:cNvSpPr>
              <a:spLocks noChangeArrowheads="1"/>
            </p:cNvSpPr>
            <p:nvPr/>
          </p:nvSpPr>
          <p:spPr bwMode="auto">
            <a:xfrm>
              <a:off x="3072" y="1681"/>
              <a:ext cx="336" cy="149"/>
            </a:xfrm>
            <a:prstGeom prst="rect">
              <a:avLst/>
            </a:prstGeom>
            <a:noFill/>
            <a:ln w="9525" algn="ctr">
              <a:noFill/>
              <a:miter lim="800000"/>
              <a:headEnd/>
              <a:tailEnd/>
            </a:ln>
            <a:effectLst/>
          </p:spPr>
          <p:txBody>
            <a:bodyPr wrap="none" anchor="ctr"/>
            <a:lstStyle/>
            <a:p>
              <a:pPr algn="ctr"/>
              <a:r>
                <a:rPr lang="en-US" sz="1200">
                  <a:solidFill>
                    <a:srgbClr val="FF0000"/>
                  </a:solidFill>
                </a:rPr>
                <a:t>UAV</a:t>
              </a:r>
            </a:p>
          </p:txBody>
        </p:sp>
        <p:graphicFrame>
          <p:nvGraphicFramePr>
            <p:cNvPr id="96" name="Object 1442"/>
            <p:cNvGraphicFramePr>
              <a:graphicFrameLocks noChangeAspect="1"/>
            </p:cNvGraphicFramePr>
            <p:nvPr/>
          </p:nvGraphicFramePr>
          <p:xfrm>
            <a:off x="3600" y="1756"/>
            <a:ext cx="651" cy="406"/>
          </p:xfrm>
          <a:graphic>
            <a:graphicData uri="http://schemas.openxmlformats.org/presentationml/2006/ole">
              <p:oleObj spid="_x0000_s4109" name="Bitmap Image" r:id="rId7" imgW="3134162" imgH="2514286" progId="PBrush">
                <p:embed/>
              </p:oleObj>
            </a:graphicData>
          </a:graphic>
        </p:graphicFrame>
        <p:pic>
          <p:nvPicPr>
            <p:cNvPr id="97" name="Picture 1443" descr="images"/>
            <p:cNvPicPr>
              <a:picLocks noChangeAspect="1" noChangeArrowheads="1"/>
            </p:cNvPicPr>
            <p:nvPr/>
          </p:nvPicPr>
          <p:blipFill>
            <a:blip r:embed="rId8"/>
            <a:srcRect/>
            <a:stretch>
              <a:fillRect/>
            </a:stretch>
          </p:blipFill>
          <p:spPr bwMode="auto">
            <a:xfrm>
              <a:off x="3984" y="672"/>
              <a:ext cx="714" cy="589"/>
            </a:xfrm>
            <a:prstGeom prst="rect">
              <a:avLst/>
            </a:prstGeom>
            <a:noFill/>
          </p:spPr>
        </p:pic>
        <p:sp>
          <p:nvSpPr>
            <p:cNvPr id="98" name="Line 1444"/>
            <p:cNvSpPr>
              <a:spLocks noChangeShapeType="1"/>
            </p:cNvSpPr>
            <p:nvPr/>
          </p:nvSpPr>
          <p:spPr bwMode="auto">
            <a:xfrm flipH="1">
              <a:off x="3886" y="744"/>
              <a:ext cx="242" cy="260"/>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99" name="Line 1445"/>
            <p:cNvSpPr>
              <a:spLocks noChangeShapeType="1"/>
            </p:cNvSpPr>
            <p:nvPr/>
          </p:nvSpPr>
          <p:spPr bwMode="auto">
            <a:xfrm flipH="1">
              <a:off x="3984" y="896"/>
              <a:ext cx="144" cy="187"/>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0" name="Line 1446"/>
            <p:cNvSpPr>
              <a:spLocks noChangeShapeType="1"/>
            </p:cNvSpPr>
            <p:nvPr/>
          </p:nvSpPr>
          <p:spPr bwMode="auto">
            <a:xfrm flipH="1">
              <a:off x="4176" y="971"/>
              <a:ext cx="96" cy="299"/>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1" name="Line 1447"/>
            <p:cNvSpPr>
              <a:spLocks noChangeShapeType="1"/>
            </p:cNvSpPr>
            <p:nvPr/>
          </p:nvSpPr>
          <p:spPr bwMode="auto">
            <a:xfrm flipH="1">
              <a:off x="4032" y="971"/>
              <a:ext cx="192" cy="224"/>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2" name="Line 1448"/>
            <p:cNvSpPr>
              <a:spLocks noChangeShapeType="1"/>
            </p:cNvSpPr>
            <p:nvPr/>
          </p:nvSpPr>
          <p:spPr bwMode="auto">
            <a:xfrm>
              <a:off x="4608" y="971"/>
              <a:ext cx="240" cy="224"/>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3" name="Line 1449"/>
            <p:cNvSpPr>
              <a:spLocks noChangeShapeType="1"/>
            </p:cNvSpPr>
            <p:nvPr/>
          </p:nvSpPr>
          <p:spPr bwMode="auto">
            <a:xfrm>
              <a:off x="4560" y="1008"/>
              <a:ext cx="192" cy="225"/>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4" name="Line 1450"/>
            <p:cNvSpPr>
              <a:spLocks noChangeShapeType="1"/>
            </p:cNvSpPr>
            <p:nvPr/>
          </p:nvSpPr>
          <p:spPr bwMode="auto">
            <a:xfrm>
              <a:off x="4512" y="971"/>
              <a:ext cx="0" cy="299"/>
            </a:xfrm>
            <a:prstGeom prst="line">
              <a:avLst/>
            </a:prstGeom>
            <a:noFill/>
            <a:ln w="9525" cap="rnd">
              <a:solidFill>
                <a:srgbClr val="000000"/>
              </a:solidFill>
              <a:prstDash val="sysDot"/>
              <a:round/>
              <a:headEnd/>
              <a:tailEnd type="arrow" w="med" len="med"/>
            </a:ln>
            <a:effectLst/>
          </p:spPr>
          <p:txBody>
            <a:bodyPr/>
            <a:lstStyle/>
            <a:p>
              <a:endParaRPr lang="en-US"/>
            </a:p>
          </p:txBody>
        </p:sp>
        <p:pic>
          <p:nvPicPr>
            <p:cNvPr id="105" name="Picture 1451" descr="GroundStation"/>
            <p:cNvPicPr>
              <a:picLocks noChangeAspect="1" noChangeArrowheads="1"/>
            </p:cNvPicPr>
            <p:nvPr/>
          </p:nvPicPr>
          <p:blipFill>
            <a:blip r:embed="rId9"/>
            <a:srcRect/>
            <a:stretch>
              <a:fillRect/>
            </a:stretch>
          </p:blipFill>
          <p:spPr bwMode="auto">
            <a:xfrm>
              <a:off x="4752" y="2615"/>
              <a:ext cx="742" cy="747"/>
            </a:xfrm>
            <a:prstGeom prst="rect">
              <a:avLst/>
            </a:prstGeom>
            <a:noFill/>
          </p:spPr>
        </p:pic>
        <p:sp>
          <p:nvSpPr>
            <p:cNvPr id="106" name="Line 1452"/>
            <p:cNvSpPr>
              <a:spLocks noChangeShapeType="1"/>
            </p:cNvSpPr>
            <p:nvPr/>
          </p:nvSpPr>
          <p:spPr bwMode="auto">
            <a:xfrm>
              <a:off x="4368" y="1008"/>
              <a:ext cx="0" cy="299"/>
            </a:xfrm>
            <a:prstGeom prst="line">
              <a:avLst/>
            </a:prstGeom>
            <a:noFill/>
            <a:ln w="9525" cap="rnd">
              <a:solidFill>
                <a:srgbClr val="000000"/>
              </a:solidFill>
              <a:prstDash val="sysDot"/>
              <a:round/>
              <a:headEnd/>
              <a:tailEnd type="arrow" w="med" len="med"/>
            </a:ln>
            <a:effectLst/>
          </p:spPr>
          <p:txBody>
            <a:bodyPr/>
            <a:lstStyle/>
            <a:p>
              <a:endParaRPr lang="en-US"/>
            </a:p>
          </p:txBody>
        </p:sp>
        <p:sp>
          <p:nvSpPr>
            <p:cNvPr id="107" name="Freeform 1453"/>
            <p:cNvSpPr>
              <a:spLocks/>
            </p:cNvSpPr>
            <p:nvPr/>
          </p:nvSpPr>
          <p:spPr bwMode="auto">
            <a:xfrm>
              <a:off x="1152" y="2167"/>
              <a:ext cx="119" cy="1121"/>
            </a:xfrm>
            <a:custGeom>
              <a:avLst/>
              <a:gdLst/>
              <a:ahLst/>
              <a:cxnLst>
                <a:cxn ang="0">
                  <a:pos x="0" y="0"/>
                </a:cxn>
                <a:cxn ang="0">
                  <a:pos x="1" y="916"/>
                </a:cxn>
                <a:cxn ang="0">
                  <a:pos x="119" y="267"/>
                </a:cxn>
                <a:cxn ang="0">
                  <a:pos x="96" y="1440"/>
                </a:cxn>
              </a:cxnLst>
              <a:rect l="0" t="0" r="r" b="b"/>
              <a:pathLst>
                <a:path w="119" h="1440">
                  <a:moveTo>
                    <a:pt x="0" y="0"/>
                  </a:moveTo>
                  <a:lnTo>
                    <a:pt x="1" y="916"/>
                  </a:lnTo>
                  <a:lnTo>
                    <a:pt x="119" y="267"/>
                  </a:lnTo>
                  <a:lnTo>
                    <a:pt x="96" y="1440"/>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08" name="Freeform 1454"/>
            <p:cNvSpPr>
              <a:spLocks/>
            </p:cNvSpPr>
            <p:nvPr/>
          </p:nvSpPr>
          <p:spPr bwMode="auto">
            <a:xfrm>
              <a:off x="1440" y="1345"/>
              <a:ext cx="240" cy="560"/>
            </a:xfrm>
            <a:custGeom>
              <a:avLst/>
              <a:gdLst/>
              <a:ahLst/>
              <a:cxnLst>
                <a:cxn ang="0">
                  <a:pos x="336" y="0"/>
                </a:cxn>
                <a:cxn ang="0">
                  <a:pos x="138" y="304"/>
                </a:cxn>
                <a:cxn ang="0">
                  <a:pos x="127" y="109"/>
                </a:cxn>
                <a:cxn ang="0">
                  <a:pos x="0" y="576"/>
                </a:cxn>
              </a:cxnLst>
              <a:rect l="0" t="0" r="r" b="b"/>
              <a:pathLst>
                <a:path w="336" h="576">
                  <a:moveTo>
                    <a:pt x="336" y="0"/>
                  </a:moveTo>
                  <a:lnTo>
                    <a:pt x="138" y="304"/>
                  </a:lnTo>
                  <a:lnTo>
                    <a:pt x="127" y="109"/>
                  </a:lnTo>
                  <a:lnTo>
                    <a:pt x="0" y="576"/>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09" name="Freeform 1455"/>
            <p:cNvSpPr>
              <a:spLocks/>
            </p:cNvSpPr>
            <p:nvPr/>
          </p:nvSpPr>
          <p:spPr bwMode="auto">
            <a:xfrm>
              <a:off x="576" y="1457"/>
              <a:ext cx="624" cy="448"/>
            </a:xfrm>
            <a:custGeom>
              <a:avLst/>
              <a:gdLst/>
              <a:ahLst/>
              <a:cxnLst>
                <a:cxn ang="0">
                  <a:pos x="0" y="0"/>
                </a:cxn>
                <a:cxn ang="0">
                  <a:pos x="309" y="323"/>
                </a:cxn>
                <a:cxn ang="0">
                  <a:pos x="281" y="83"/>
                </a:cxn>
                <a:cxn ang="0">
                  <a:pos x="624" y="576"/>
                </a:cxn>
              </a:cxnLst>
              <a:rect l="0" t="0" r="r" b="b"/>
              <a:pathLst>
                <a:path w="624" h="576">
                  <a:moveTo>
                    <a:pt x="0" y="0"/>
                  </a:moveTo>
                  <a:lnTo>
                    <a:pt x="309" y="323"/>
                  </a:lnTo>
                  <a:lnTo>
                    <a:pt x="281" y="83"/>
                  </a:lnTo>
                  <a:lnTo>
                    <a:pt x="624" y="576"/>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10" name="Rectangle 1456"/>
            <p:cNvSpPr>
              <a:spLocks noChangeArrowheads="1"/>
            </p:cNvSpPr>
            <p:nvPr/>
          </p:nvSpPr>
          <p:spPr bwMode="auto">
            <a:xfrm>
              <a:off x="1344" y="821"/>
              <a:ext cx="576" cy="150"/>
            </a:xfrm>
            <a:prstGeom prst="rect">
              <a:avLst/>
            </a:prstGeom>
            <a:noFill/>
            <a:ln w="9525" algn="ctr">
              <a:noFill/>
              <a:miter lim="800000"/>
              <a:headEnd/>
              <a:tailEnd/>
            </a:ln>
            <a:effectLst/>
          </p:spPr>
          <p:txBody>
            <a:bodyPr wrap="none" anchor="ctr"/>
            <a:lstStyle/>
            <a:p>
              <a:pPr algn="r"/>
              <a:r>
                <a:rPr lang="en-US" sz="1200">
                  <a:solidFill>
                    <a:srgbClr val="FF0000"/>
                  </a:solidFill>
                </a:rPr>
                <a:t>ROBOT</a:t>
              </a:r>
            </a:p>
          </p:txBody>
        </p:sp>
        <p:sp>
          <p:nvSpPr>
            <p:cNvPr id="111" name="Rectangle 1457"/>
            <p:cNvSpPr>
              <a:spLocks noChangeArrowheads="1"/>
            </p:cNvSpPr>
            <p:nvPr/>
          </p:nvSpPr>
          <p:spPr bwMode="auto">
            <a:xfrm>
              <a:off x="336" y="1104"/>
              <a:ext cx="816" cy="112"/>
            </a:xfrm>
            <a:prstGeom prst="rect">
              <a:avLst/>
            </a:prstGeom>
            <a:noFill/>
            <a:ln w="9525" algn="ctr">
              <a:noFill/>
              <a:miter lim="800000"/>
              <a:headEnd/>
              <a:tailEnd/>
            </a:ln>
            <a:effectLst/>
          </p:spPr>
          <p:txBody>
            <a:bodyPr wrap="none" anchor="ctr"/>
            <a:lstStyle/>
            <a:p>
              <a:pPr algn="ctr"/>
              <a:r>
                <a:rPr lang="en-US" sz="800">
                  <a:solidFill>
                    <a:srgbClr val="FF0000"/>
                  </a:solidFill>
                </a:rPr>
                <a:t>Dismounted Soldier</a:t>
              </a:r>
            </a:p>
            <a:p>
              <a:pPr algn="ctr"/>
              <a:r>
                <a:rPr lang="en-US" sz="800">
                  <a:solidFill>
                    <a:srgbClr val="FF0000"/>
                  </a:solidFill>
                </a:rPr>
                <a:t> with PDA</a:t>
              </a:r>
            </a:p>
          </p:txBody>
        </p:sp>
        <p:sp>
          <p:nvSpPr>
            <p:cNvPr id="112" name="Rectangle 1458"/>
            <p:cNvSpPr>
              <a:spLocks noChangeArrowheads="1"/>
            </p:cNvSpPr>
            <p:nvPr/>
          </p:nvSpPr>
          <p:spPr bwMode="auto">
            <a:xfrm>
              <a:off x="4368" y="2503"/>
              <a:ext cx="816" cy="112"/>
            </a:xfrm>
            <a:prstGeom prst="rect">
              <a:avLst/>
            </a:prstGeom>
            <a:noFill/>
            <a:ln w="9525" algn="ctr">
              <a:noFill/>
              <a:miter lim="800000"/>
              <a:headEnd/>
              <a:tailEnd/>
            </a:ln>
            <a:effectLst/>
          </p:spPr>
          <p:txBody>
            <a:bodyPr wrap="none" anchor="ctr"/>
            <a:lstStyle/>
            <a:p>
              <a:pPr algn="ctr"/>
              <a:r>
                <a:rPr lang="en-US" sz="1200">
                  <a:solidFill>
                    <a:srgbClr val="FF0000"/>
                  </a:solidFill>
                </a:rPr>
                <a:t>Head quarters</a:t>
              </a:r>
            </a:p>
          </p:txBody>
        </p:sp>
        <p:sp>
          <p:nvSpPr>
            <p:cNvPr id="113" name="Line 1459"/>
            <p:cNvSpPr>
              <a:spLocks noChangeShapeType="1"/>
            </p:cNvSpPr>
            <p:nvPr/>
          </p:nvSpPr>
          <p:spPr bwMode="auto">
            <a:xfrm>
              <a:off x="4032" y="2727"/>
              <a:ext cx="720" cy="0"/>
            </a:xfrm>
            <a:prstGeom prst="line">
              <a:avLst/>
            </a:prstGeom>
            <a:noFill/>
            <a:ln w="9525">
              <a:solidFill>
                <a:srgbClr val="000000"/>
              </a:solidFill>
              <a:round/>
              <a:headEnd type="triangle" w="med" len="med"/>
              <a:tailEnd type="triangle" w="med" len="med"/>
            </a:ln>
            <a:effectLst/>
          </p:spPr>
          <p:txBody>
            <a:bodyPr/>
            <a:lstStyle/>
            <a:p>
              <a:endParaRPr lang="en-US"/>
            </a:p>
          </p:txBody>
        </p:sp>
        <p:pic>
          <p:nvPicPr>
            <p:cNvPr id="114" name="Picture 1460" descr="ActualGS"/>
            <p:cNvPicPr>
              <a:picLocks noChangeAspect="1" noChangeArrowheads="1"/>
            </p:cNvPicPr>
            <p:nvPr/>
          </p:nvPicPr>
          <p:blipFill>
            <a:blip r:embed="rId10"/>
            <a:srcRect/>
            <a:stretch>
              <a:fillRect/>
            </a:stretch>
          </p:blipFill>
          <p:spPr bwMode="auto">
            <a:xfrm>
              <a:off x="3120" y="2503"/>
              <a:ext cx="900" cy="374"/>
            </a:xfrm>
            <a:prstGeom prst="rect">
              <a:avLst/>
            </a:prstGeom>
            <a:noFill/>
          </p:spPr>
        </p:pic>
        <p:pic>
          <p:nvPicPr>
            <p:cNvPr id="115" name="Picture 1461" descr="ActualGS"/>
            <p:cNvPicPr>
              <a:picLocks noChangeAspect="1" noChangeArrowheads="1"/>
            </p:cNvPicPr>
            <p:nvPr/>
          </p:nvPicPr>
          <p:blipFill>
            <a:blip r:embed="rId10"/>
            <a:srcRect/>
            <a:stretch>
              <a:fillRect/>
            </a:stretch>
          </p:blipFill>
          <p:spPr bwMode="auto">
            <a:xfrm>
              <a:off x="3168" y="3138"/>
              <a:ext cx="900" cy="374"/>
            </a:xfrm>
            <a:prstGeom prst="rect">
              <a:avLst/>
            </a:prstGeom>
            <a:noFill/>
          </p:spPr>
        </p:pic>
        <p:sp>
          <p:nvSpPr>
            <p:cNvPr id="116" name="Line 1462"/>
            <p:cNvSpPr>
              <a:spLocks noChangeShapeType="1"/>
            </p:cNvSpPr>
            <p:nvPr/>
          </p:nvSpPr>
          <p:spPr bwMode="auto">
            <a:xfrm>
              <a:off x="4032" y="3288"/>
              <a:ext cx="720" cy="0"/>
            </a:xfrm>
            <a:prstGeom prst="line">
              <a:avLst/>
            </a:prstGeom>
            <a:noFill/>
            <a:ln w="9525">
              <a:solidFill>
                <a:srgbClr val="000000"/>
              </a:solidFill>
              <a:round/>
              <a:headEnd type="triangle" w="med" len="med"/>
              <a:tailEnd type="triangle" w="med" len="med"/>
            </a:ln>
            <a:effectLst/>
          </p:spPr>
          <p:txBody>
            <a:bodyPr/>
            <a:lstStyle/>
            <a:p>
              <a:endParaRPr lang="en-US"/>
            </a:p>
          </p:txBody>
        </p:sp>
        <p:sp>
          <p:nvSpPr>
            <p:cNvPr id="117" name="Line 1463"/>
            <p:cNvSpPr>
              <a:spLocks noChangeShapeType="1"/>
            </p:cNvSpPr>
            <p:nvPr/>
          </p:nvSpPr>
          <p:spPr bwMode="auto">
            <a:xfrm>
              <a:off x="3600" y="2877"/>
              <a:ext cx="0" cy="261"/>
            </a:xfrm>
            <a:prstGeom prst="line">
              <a:avLst/>
            </a:prstGeom>
            <a:noFill/>
            <a:ln w="9525">
              <a:solidFill>
                <a:srgbClr val="000000"/>
              </a:solidFill>
              <a:round/>
              <a:headEnd type="triangle" w="med" len="med"/>
              <a:tailEnd type="triangle" w="med" len="med"/>
            </a:ln>
            <a:effectLst/>
          </p:spPr>
          <p:txBody>
            <a:bodyPr/>
            <a:lstStyle/>
            <a:p>
              <a:endParaRPr lang="en-US"/>
            </a:p>
          </p:txBody>
        </p:sp>
        <p:sp>
          <p:nvSpPr>
            <p:cNvPr id="118" name="Freeform 1464"/>
            <p:cNvSpPr>
              <a:spLocks/>
            </p:cNvSpPr>
            <p:nvPr/>
          </p:nvSpPr>
          <p:spPr bwMode="auto">
            <a:xfrm>
              <a:off x="3120" y="2167"/>
              <a:ext cx="288" cy="336"/>
            </a:xfrm>
            <a:custGeom>
              <a:avLst/>
              <a:gdLst/>
              <a:ahLst/>
              <a:cxnLst>
                <a:cxn ang="0">
                  <a:pos x="0" y="0"/>
                </a:cxn>
                <a:cxn ang="0">
                  <a:pos x="91" y="329"/>
                </a:cxn>
                <a:cxn ang="0">
                  <a:pos x="103" y="66"/>
                </a:cxn>
                <a:cxn ang="0">
                  <a:pos x="288" y="432"/>
                </a:cxn>
              </a:cxnLst>
              <a:rect l="0" t="0" r="r" b="b"/>
              <a:pathLst>
                <a:path w="288" h="432">
                  <a:moveTo>
                    <a:pt x="0" y="0"/>
                  </a:moveTo>
                  <a:lnTo>
                    <a:pt x="91" y="329"/>
                  </a:lnTo>
                  <a:lnTo>
                    <a:pt x="103" y="66"/>
                  </a:lnTo>
                  <a:lnTo>
                    <a:pt x="288" y="432"/>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19" name="Rectangle 1465"/>
            <p:cNvSpPr>
              <a:spLocks noChangeArrowheads="1"/>
            </p:cNvSpPr>
            <p:nvPr/>
          </p:nvSpPr>
          <p:spPr bwMode="auto">
            <a:xfrm>
              <a:off x="3408" y="747"/>
              <a:ext cx="816" cy="112"/>
            </a:xfrm>
            <a:prstGeom prst="rect">
              <a:avLst/>
            </a:prstGeom>
            <a:noFill/>
            <a:ln w="9525" algn="ctr">
              <a:noFill/>
              <a:miter lim="800000"/>
              <a:headEnd/>
              <a:tailEnd/>
            </a:ln>
            <a:effectLst/>
          </p:spPr>
          <p:txBody>
            <a:bodyPr wrap="none" anchor="ctr"/>
            <a:lstStyle/>
            <a:p>
              <a:pPr algn="ctr"/>
              <a:r>
                <a:rPr lang="en-US" sz="1200">
                  <a:solidFill>
                    <a:srgbClr val="FF0000"/>
                  </a:solidFill>
                </a:rPr>
                <a:t>Satellite</a:t>
              </a:r>
            </a:p>
          </p:txBody>
        </p:sp>
        <p:sp>
          <p:nvSpPr>
            <p:cNvPr id="120" name="Freeform 1466"/>
            <p:cNvSpPr>
              <a:spLocks/>
            </p:cNvSpPr>
            <p:nvPr/>
          </p:nvSpPr>
          <p:spPr bwMode="auto">
            <a:xfrm>
              <a:off x="1440" y="2055"/>
              <a:ext cx="1776" cy="635"/>
            </a:xfrm>
            <a:custGeom>
              <a:avLst/>
              <a:gdLst/>
              <a:ahLst/>
              <a:cxnLst>
                <a:cxn ang="0">
                  <a:pos x="0" y="0"/>
                </a:cxn>
                <a:cxn ang="0">
                  <a:pos x="854" y="528"/>
                </a:cxn>
                <a:cxn ang="0">
                  <a:pos x="513" y="187"/>
                </a:cxn>
                <a:cxn ang="0">
                  <a:pos x="1776" y="816"/>
                </a:cxn>
              </a:cxnLst>
              <a:rect l="0" t="0" r="r" b="b"/>
              <a:pathLst>
                <a:path w="1776" h="816">
                  <a:moveTo>
                    <a:pt x="0" y="0"/>
                  </a:moveTo>
                  <a:lnTo>
                    <a:pt x="854" y="528"/>
                  </a:lnTo>
                  <a:lnTo>
                    <a:pt x="513" y="187"/>
                  </a:lnTo>
                  <a:lnTo>
                    <a:pt x="1776" y="816"/>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21" name="Freeform 1467"/>
            <p:cNvSpPr>
              <a:spLocks/>
            </p:cNvSpPr>
            <p:nvPr/>
          </p:nvSpPr>
          <p:spPr bwMode="auto">
            <a:xfrm>
              <a:off x="1344" y="2129"/>
              <a:ext cx="1824" cy="1196"/>
            </a:xfrm>
            <a:custGeom>
              <a:avLst/>
              <a:gdLst/>
              <a:ahLst/>
              <a:cxnLst>
                <a:cxn ang="0">
                  <a:pos x="0" y="0"/>
                </a:cxn>
                <a:cxn ang="0">
                  <a:pos x="850" y="852"/>
                </a:cxn>
                <a:cxn ang="0">
                  <a:pos x="631" y="494"/>
                </a:cxn>
                <a:cxn ang="0">
                  <a:pos x="1824" y="1536"/>
                </a:cxn>
              </a:cxnLst>
              <a:rect l="0" t="0" r="r" b="b"/>
              <a:pathLst>
                <a:path w="1824" h="1536">
                  <a:moveTo>
                    <a:pt x="0" y="0"/>
                  </a:moveTo>
                  <a:lnTo>
                    <a:pt x="850" y="852"/>
                  </a:lnTo>
                  <a:lnTo>
                    <a:pt x="631" y="494"/>
                  </a:lnTo>
                  <a:lnTo>
                    <a:pt x="1824" y="1536"/>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22" name="Freeform 1468"/>
            <p:cNvSpPr>
              <a:spLocks/>
            </p:cNvSpPr>
            <p:nvPr/>
          </p:nvSpPr>
          <p:spPr bwMode="auto">
            <a:xfrm>
              <a:off x="4416" y="1120"/>
              <a:ext cx="720" cy="1495"/>
            </a:xfrm>
            <a:custGeom>
              <a:avLst/>
              <a:gdLst/>
              <a:ahLst/>
              <a:cxnLst>
                <a:cxn ang="0">
                  <a:pos x="0" y="0"/>
                </a:cxn>
                <a:cxn ang="0">
                  <a:pos x="363" y="1303"/>
                </a:cxn>
                <a:cxn ang="0">
                  <a:pos x="369" y="906"/>
                </a:cxn>
                <a:cxn ang="0">
                  <a:pos x="720" y="1968"/>
                </a:cxn>
              </a:cxnLst>
              <a:rect l="0" t="0" r="r" b="b"/>
              <a:pathLst>
                <a:path w="720" h="1968">
                  <a:moveTo>
                    <a:pt x="0" y="0"/>
                  </a:moveTo>
                  <a:lnTo>
                    <a:pt x="363" y="1303"/>
                  </a:lnTo>
                  <a:lnTo>
                    <a:pt x="369" y="906"/>
                  </a:lnTo>
                  <a:lnTo>
                    <a:pt x="720" y="1968"/>
                  </a:lnTo>
                </a:path>
              </a:pathLst>
            </a:custGeom>
            <a:noFill/>
            <a:ln w="9525" cap="rnd" cmpd="sng">
              <a:solidFill>
                <a:srgbClr val="000000"/>
              </a:solidFill>
              <a:prstDash val="sysDot"/>
              <a:round/>
              <a:headEnd type="none" w="med" len="med"/>
              <a:tailEnd type="none" w="med" len="med"/>
            </a:ln>
            <a:effectLst/>
          </p:spPr>
          <p:txBody>
            <a:bodyPr/>
            <a:lstStyle/>
            <a:p>
              <a:endParaRPr lang="en-US"/>
            </a:p>
          </p:txBody>
        </p:sp>
        <p:sp>
          <p:nvSpPr>
            <p:cNvPr id="123" name="Rectangle 1469"/>
            <p:cNvSpPr>
              <a:spLocks noChangeArrowheads="1"/>
            </p:cNvSpPr>
            <p:nvPr/>
          </p:nvSpPr>
          <p:spPr bwMode="auto">
            <a:xfrm>
              <a:off x="3408" y="2391"/>
              <a:ext cx="816" cy="149"/>
            </a:xfrm>
            <a:prstGeom prst="rect">
              <a:avLst/>
            </a:prstGeom>
            <a:noFill/>
            <a:ln w="9525" algn="ctr">
              <a:noFill/>
              <a:miter lim="800000"/>
              <a:headEnd/>
              <a:tailEnd/>
            </a:ln>
            <a:effectLst/>
          </p:spPr>
          <p:txBody>
            <a:bodyPr wrap="none" anchor="ctr"/>
            <a:lstStyle/>
            <a:p>
              <a:pPr algn="ctr"/>
              <a:r>
                <a:rPr lang="en-US" sz="1200">
                  <a:solidFill>
                    <a:srgbClr val="FF0000"/>
                  </a:solidFill>
                </a:rPr>
                <a:t>Ground Station 1</a:t>
              </a:r>
            </a:p>
          </p:txBody>
        </p:sp>
        <p:sp>
          <p:nvSpPr>
            <p:cNvPr id="124" name="Rectangle 1470"/>
            <p:cNvSpPr>
              <a:spLocks noChangeArrowheads="1"/>
            </p:cNvSpPr>
            <p:nvPr/>
          </p:nvSpPr>
          <p:spPr bwMode="auto">
            <a:xfrm>
              <a:off x="2928" y="3475"/>
              <a:ext cx="816" cy="149"/>
            </a:xfrm>
            <a:prstGeom prst="rect">
              <a:avLst/>
            </a:prstGeom>
            <a:noFill/>
            <a:ln w="9525" algn="ctr">
              <a:noFill/>
              <a:miter lim="800000"/>
              <a:headEnd/>
              <a:tailEnd/>
            </a:ln>
            <a:effectLst/>
          </p:spPr>
          <p:txBody>
            <a:bodyPr wrap="none" anchor="ctr"/>
            <a:lstStyle/>
            <a:p>
              <a:pPr algn="ctr"/>
              <a:r>
                <a:rPr lang="en-US" sz="1200">
                  <a:solidFill>
                    <a:srgbClr val="FF0000"/>
                  </a:solidFill>
                </a:rPr>
                <a:t>Ground Station 2</a:t>
              </a:r>
            </a:p>
          </p:txBody>
        </p:sp>
        <p:sp>
          <p:nvSpPr>
            <p:cNvPr id="125" name="Rectangle 1471"/>
            <p:cNvSpPr>
              <a:spLocks noChangeArrowheads="1"/>
            </p:cNvSpPr>
            <p:nvPr/>
          </p:nvSpPr>
          <p:spPr bwMode="auto">
            <a:xfrm>
              <a:off x="3936" y="1644"/>
              <a:ext cx="576" cy="149"/>
            </a:xfrm>
            <a:prstGeom prst="rect">
              <a:avLst/>
            </a:prstGeom>
            <a:noFill/>
            <a:ln w="9525" algn="ctr">
              <a:noFill/>
              <a:miter lim="800000"/>
              <a:headEnd/>
              <a:tailEnd/>
            </a:ln>
            <a:effectLst/>
          </p:spPr>
          <p:txBody>
            <a:bodyPr wrap="none" anchor="ctr"/>
            <a:lstStyle/>
            <a:p>
              <a:pPr algn="r"/>
              <a:r>
                <a:rPr lang="en-US" sz="1200">
                  <a:solidFill>
                    <a:srgbClr val="FF0000"/>
                  </a:solidFill>
                </a:rPr>
                <a:t>Intelligent Sources</a:t>
              </a:r>
            </a:p>
          </p:txBody>
        </p:sp>
        <p:sp>
          <p:nvSpPr>
            <p:cNvPr id="126" name="Line 1472"/>
            <p:cNvSpPr>
              <a:spLocks noChangeShapeType="1"/>
            </p:cNvSpPr>
            <p:nvPr/>
          </p:nvSpPr>
          <p:spPr bwMode="auto">
            <a:xfrm>
              <a:off x="3888" y="2167"/>
              <a:ext cx="0" cy="336"/>
            </a:xfrm>
            <a:prstGeom prst="line">
              <a:avLst/>
            </a:prstGeom>
            <a:noFill/>
            <a:ln w="9525">
              <a:solidFill>
                <a:srgbClr val="000000"/>
              </a:solidFill>
              <a:round/>
              <a:headEnd/>
              <a:tailEnd type="triangle" w="med" len="med"/>
            </a:ln>
            <a:effectLst/>
          </p:spPr>
          <p:txBody>
            <a:bodyPr/>
            <a:lstStyle/>
            <a:p>
              <a:endParaRPr lang="en-US"/>
            </a:p>
          </p:txBody>
        </p:sp>
        <p:pic>
          <p:nvPicPr>
            <p:cNvPr id="127" name="Picture 1473" descr="BattleField Robot"/>
            <p:cNvPicPr>
              <a:picLocks noChangeAspect="1" noChangeArrowheads="1"/>
            </p:cNvPicPr>
            <p:nvPr/>
          </p:nvPicPr>
          <p:blipFill>
            <a:blip r:embed="rId11" cstate="print"/>
            <a:srcRect/>
            <a:stretch>
              <a:fillRect/>
            </a:stretch>
          </p:blipFill>
          <p:spPr bwMode="auto">
            <a:xfrm>
              <a:off x="1392" y="934"/>
              <a:ext cx="744" cy="485"/>
            </a:xfrm>
            <a:prstGeom prst="rect">
              <a:avLst/>
            </a:prstGeom>
            <a:noFill/>
          </p:spPr>
        </p:pic>
      </p:grpSp>
      <p:sp>
        <p:nvSpPr>
          <p:cNvPr id="133" name="Rectangle 499"/>
          <p:cNvSpPr>
            <a:spLocks noGrp="1" noChangeArrowheads="1"/>
          </p:cNvSpPr>
          <p:nvPr>
            <p:ph idx="1"/>
          </p:nvPr>
        </p:nvSpPr>
        <p:spPr bwMode="auto">
          <a:xfrm>
            <a:off x="457200" y="1219200"/>
            <a:ext cx="8229600" cy="4906963"/>
          </a:xfrm>
          <a:prstGeom prst="rect">
            <a:avLst/>
          </a:prstGeom>
          <a:noFill/>
          <a:ln w="9525">
            <a:solidFill>
              <a:schemeClr val="tx1"/>
            </a:solidFill>
            <a:miter lim="800000"/>
            <a:headEnd/>
            <a:tailEnd/>
          </a:ln>
          <a:effectLst/>
        </p:spPr>
        <p:txBody>
          <a:bodyPr lIns="95408" tIns="47704" rIns="95408" bIns="47704">
            <a:normAutofit/>
          </a:bodyPr>
          <a:lstStyle/>
          <a:p>
            <a:pPr marL="685800" indent="-495300" defTabSz="785813">
              <a:spcBef>
                <a:spcPct val="50000"/>
              </a:spcBef>
              <a:buFontTx/>
              <a:buChar char="•"/>
            </a:pPr>
            <a:r>
              <a:rPr lang="en-US" sz="2400" b="1" dirty="0" smtClean="0">
                <a:solidFill>
                  <a:srgbClr val="002060"/>
                </a:solidFill>
              </a:rPr>
              <a:t>In </a:t>
            </a:r>
            <a:r>
              <a:rPr lang="en-US" sz="2400" b="1" dirty="0">
                <a:solidFill>
                  <a:srgbClr val="002060"/>
                </a:solidFill>
              </a:rPr>
              <a:t>the heterogeneous network environment of software and hardware, mobile agent computing model effectively reduces the network loading, enhances communication efficiency, and adapt dynamically to the changing network environment in distributed computing.</a:t>
            </a:r>
          </a:p>
          <a:p>
            <a:pPr marL="685800" indent="-495300" defTabSz="785813">
              <a:spcBef>
                <a:spcPct val="50000"/>
              </a:spcBef>
              <a:buFontTx/>
              <a:buChar char="•"/>
            </a:pPr>
            <a:r>
              <a:rPr lang="en-US" sz="2400" b="1" dirty="0">
                <a:solidFill>
                  <a:srgbClr val="002060"/>
                </a:solidFill>
              </a:rPr>
              <a:t>In a complete wireless environment this MA based distributed computing model becomes most suitable choice for computation</a:t>
            </a:r>
            <a:r>
              <a:rPr lang="en-US" sz="2400" b="1" dirty="0" smtClean="0">
                <a:solidFill>
                  <a:srgbClr val="002060"/>
                </a:solidFill>
              </a:rPr>
              <a:t>.</a:t>
            </a:r>
          </a:p>
          <a:p>
            <a:pPr marL="685800" indent="-495300" defTabSz="785813">
              <a:spcBef>
                <a:spcPct val="50000"/>
              </a:spcBef>
              <a:buFontTx/>
              <a:buChar char="•"/>
            </a:pPr>
            <a:r>
              <a:rPr lang="en-US" sz="2400" b="1" dirty="0" smtClean="0">
                <a:solidFill>
                  <a:srgbClr val="002060"/>
                </a:solidFill>
              </a:rPr>
              <a:t>It has to deal with time, space, and constantly changing  environment</a:t>
            </a:r>
            <a:endParaRPr lang="en-US" sz="2400" b="1"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sz="3100" b="1" u="sng" dirty="0" smtClean="0">
                <a:solidFill>
                  <a:srgbClr val="002060"/>
                </a:solidFill>
                <a:latin typeface="Arial Black" pitchFamily="34" charset="0"/>
              </a:rPr>
              <a:t>OBJECTIVE</a:t>
            </a:r>
            <a:r>
              <a:rPr lang="en-US" sz="3100" b="1" u="sng" dirty="0" smtClean="0">
                <a:solidFill>
                  <a:srgbClr val="0000FF"/>
                </a:solidFill>
                <a:latin typeface="Arial Black" pitchFamily="34" charset="0"/>
              </a:rPr>
              <a:t> and </a:t>
            </a:r>
            <a:r>
              <a:rPr lang="en-US" sz="3100" b="1" u="sng" dirty="0" smtClean="0">
                <a:solidFill>
                  <a:srgbClr val="0070C0"/>
                </a:solidFill>
                <a:latin typeface="Arial Black" pitchFamily="34" charset="0"/>
              </a:rPr>
              <a:t>MOTIVATION</a:t>
            </a:r>
            <a:r>
              <a:rPr lang="en-US" sz="3600" b="1" dirty="0" smtClean="0"/>
              <a:t/>
            </a:r>
            <a:br>
              <a:rPr lang="en-US" sz="3600" b="1" dirty="0" smtClean="0"/>
            </a:br>
            <a:r>
              <a:rPr lang="en-US" sz="3600" b="1" u="sng" dirty="0" smtClean="0">
                <a:solidFill>
                  <a:srgbClr val="0000FF"/>
                </a:solidFill>
              </a:rPr>
              <a:t/>
            </a:r>
            <a:br>
              <a:rPr lang="en-US" sz="3600" b="1" u="sng" dirty="0" smtClean="0">
                <a:solidFill>
                  <a:srgbClr val="0000FF"/>
                </a:solidFill>
              </a:rPr>
            </a:br>
            <a:endParaRPr lang="en-US" dirty="0"/>
          </a:p>
        </p:txBody>
      </p:sp>
      <p:sp>
        <p:nvSpPr>
          <p:cNvPr id="4" name="Rectangle 851"/>
          <p:cNvSpPr>
            <a:spLocks noGrp="1" noChangeArrowheads="1"/>
          </p:cNvSpPr>
          <p:nvPr>
            <p:ph idx="1"/>
          </p:nvPr>
        </p:nvSpPr>
        <p:spPr bwMode="auto">
          <a:xfrm>
            <a:off x="228600" y="1143000"/>
            <a:ext cx="8458200" cy="4983163"/>
          </a:xfrm>
          <a:prstGeom prst="rect">
            <a:avLst/>
          </a:prstGeom>
          <a:noFill/>
          <a:ln w="9525">
            <a:solidFill>
              <a:schemeClr val="tx1"/>
            </a:solidFill>
            <a:miter lim="800000"/>
            <a:headEnd/>
            <a:tailEnd/>
          </a:ln>
          <a:effectLst/>
        </p:spPr>
        <p:txBody>
          <a:bodyPr lIns="95408" tIns="47704" rIns="95408" bIns="47704">
            <a:normAutofit fontScale="85000" lnSpcReduction="10000"/>
          </a:bodyPr>
          <a:lstStyle/>
          <a:p>
            <a:pPr marL="685800" indent="-495300" defTabSz="785813">
              <a:spcBef>
                <a:spcPct val="50000"/>
              </a:spcBef>
            </a:pPr>
            <a:r>
              <a:rPr lang="en-US" sz="2400" b="1" i="1" dirty="0" smtClean="0">
                <a:solidFill>
                  <a:srgbClr val="002060"/>
                </a:solidFill>
              </a:rPr>
              <a:t>Developing </a:t>
            </a:r>
            <a:r>
              <a:rPr lang="en-US" sz="2400" b="1" i="1" dirty="0">
                <a:solidFill>
                  <a:srgbClr val="002060"/>
                </a:solidFill>
              </a:rPr>
              <a:t>a mobile agent (MA) based distributed computing framework  for  network  centric  information processing  and </a:t>
            </a:r>
            <a:r>
              <a:rPr lang="en-US" sz="2400" b="1" i="1" dirty="0" smtClean="0">
                <a:solidFill>
                  <a:srgbClr val="002060"/>
                </a:solidFill>
              </a:rPr>
              <a:t>collaboration in a wireless computing environment.  </a:t>
            </a:r>
            <a:endParaRPr lang="en-US" sz="2400" b="1" i="1" dirty="0">
              <a:solidFill>
                <a:srgbClr val="002060"/>
              </a:solidFill>
            </a:endParaRPr>
          </a:p>
          <a:p>
            <a:pPr marL="685800" indent="-495300" defTabSz="785813">
              <a:spcBef>
                <a:spcPct val="50000"/>
              </a:spcBef>
            </a:pPr>
            <a:r>
              <a:rPr lang="en-US" sz="2400" b="1" dirty="0" smtClean="0">
                <a:solidFill>
                  <a:srgbClr val="FF0000"/>
                </a:solidFill>
              </a:rPr>
              <a:t>Challenge </a:t>
            </a:r>
            <a:r>
              <a:rPr lang="en-US" sz="2400" b="1" dirty="0">
                <a:solidFill>
                  <a:srgbClr val="FF0000"/>
                </a:solidFill>
              </a:rPr>
              <a:t>: Satisfying multiple </a:t>
            </a:r>
            <a:r>
              <a:rPr lang="en-US" sz="2400" b="1" dirty="0" smtClean="0">
                <a:solidFill>
                  <a:srgbClr val="FF0000"/>
                </a:solidFill>
              </a:rPr>
              <a:t>constraints of application as well as of the environment, this includes spatial and temporal constraints, security, privacy, context dependency (i.e., </a:t>
            </a:r>
            <a:r>
              <a:rPr lang="en-US" sz="2400" b="1" dirty="0" err="1" smtClean="0">
                <a:solidFill>
                  <a:srgbClr val="FF0000"/>
                </a:solidFill>
              </a:rPr>
              <a:t>QoS</a:t>
            </a:r>
            <a:r>
              <a:rPr lang="en-US" sz="2400" b="1" dirty="0" smtClean="0">
                <a:solidFill>
                  <a:srgbClr val="FF0000"/>
                </a:solidFill>
              </a:rPr>
              <a:t>)</a:t>
            </a:r>
            <a:endParaRPr lang="en-US" sz="2400" b="1" dirty="0">
              <a:solidFill>
                <a:srgbClr val="FF0000"/>
              </a:solidFill>
            </a:endParaRPr>
          </a:p>
          <a:p>
            <a:pPr marL="685800" indent="-495300" defTabSz="785813">
              <a:spcBef>
                <a:spcPct val="50000"/>
              </a:spcBef>
              <a:buFontTx/>
              <a:buChar char="•"/>
            </a:pPr>
            <a:r>
              <a:rPr lang="en-US" sz="2400" b="1" dirty="0" smtClean="0">
                <a:solidFill>
                  <a:srgbClr val="0070C0"/>
                </a:solidFill>
              </a:rPr>
              <a:t>Internal </a:t>
            </a:r>
            <a:r>
              <a:rPr lang="en-US" sz="2400" b="1" dirty="0">
                <a:solidFill>
                  <a:srgbClr val="0070C0"/>
                </a:solidFill>
              </a:rPr>
              <a:t>collaborative processing over a distributed network of heterogeneous platform is adapted in many DOD and civil applications. </a:t>
            </a:r>
            <a:endParaRPr lang="en-US" sz="2400" b="1" dirty="0" smtClean="0">
              <a:solidFill>
                <a:srgbClr val="0070C0"/>
              </a:solidFill>
            </a:endParaRPr>
          </a:p>
          <a:p>
            <a:pPr marL="685800" indent="-495300" defTabSz="785813">
              <a:spcBef>
                <a:spcPct val="50000"/>
              </a:spcBef>
              <a:buFontTx/>
              <a:buChar char="•"/>
            </a:pPr>
            <a:r>
              <a:rPr lang="en-US" sz="2400" b="1" dirty="0" smtClean="0">
                <a:solidFill>
                  <a:srgbClr val="0070C0"/>
                </a:solidFill>
              </a:rPr>
              <a:t>The wireless network </a:t>
            </a:r>
            <a:r>
              <a:rPr lang="en-US" sz="2400" b="1" dirty="0">
                <a:solidFill>
                  <a:srgbClr val="0070C0"/>
                </a:solidFill>
              </a:rPr>
              <a:t>continually under goes reconfiguration and application programs must constantly adapt  to the changes in the network and process  requirements  </a:t>
            </a:r>
            <a:r>
              <a:rPr lang="en-US" sz="2400" b="1" dirty="0" smtClean="0">
                <a:solidFill>
                  <a:srgbClr val="0070C0"/>
                </a:solidFill>
              </a:rPr>
              <a:t>while </a:t>
            </a:r>
            <a:r>
              <a:rPr lang="en-US" sz="2400" b="1" dirty="0">
                <a:solidFill>
                  <a:srgbClr val="0070C0"/>
                </a:solidFill>
              </a:rPr>
              <a:t>maintaining operational efficiency.</a:t>
            </a:r>
          </a:p>
          <a:p>
            <a:pPr marL="685800" indent="-495300" defTabSz="785813">
              <a:spcBef>
                <a:spcPct val="50000"/>
              </a:spcBef>
              <a:buFontTx/>
              <a:buChar char="•"/>
            </a:pPr>
            <a:r>
              <a:rPr lang="en-US" sz="2400" b="1" dirty="0">
                <a:solidFill>
                  <a:srgbClr val="0070C0"/>
                </a:solidFill>
              </a:rPr>
              <a:t>Software mobile agents (MA) can be used to overcome this problem. </a:t>
            </a:r>
            <a:endParaRPr lang="en-US" sz="2400" b="1" dirty="0" smtClean="0">
              <a:solidFill>
                <a:srgbClr val="0070C0"/>
              </a:solidFill>
            </a:endParaRPr>
          </a:p>
          <a:p>
            <a:pPr marL="685800" indent="-495300" defTabSz="785813">
              <a:spcBef>
                <a:spcPct val="50000"/>
              </a:spcBef>
              <a:buFontTx/>
              <a:buChar char="•"/>
            </a:pPr>
            <a:r>
              <a:rPr lang="en-US" sz="2400" b="1" dirty="0" smtClean="0">
                <a:solidFill>
                  <a:srgbClr val="0070C0"/>
                </a:solidFill>
              </a:rPr>
              <a:t>MAs </a:t>
            </a:r>
            <a:r>
              <a:rPr lang="en-US" sz="2400" b="1" dirty="0">
                <a:solidFill>
                  <a:srgbClr val="0070C0"/>
                </a:solidFill>
              </a:rPr>
              <a:t>adapt to a dynamic environment and gives much flexibility in operations processing and collaboration.</a:t>
            </a:r>
          </a:p>
          <a:p>
            <a:pPr marL="685800" indent="-495300" defTabSz="785813">
              <a:spcBef>
                <a:spcPct val="50000"/>
              </a:spcBef>
            </a:pPr>
            <a:endParaRPr lang="en-US"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00FF"/>
                </a:solidFill>
              </a:rPr>
              <a:t>BACKGROUND</a:t>
            </a:r>
            <a:br>
              <a:rPr lang="en-US" b="1" u="sng" dirty="0" smtClean="0">
                <a:solidFill>
                  <a:srgbClr val="0000FF"/>
                </a:solidFill>
              </a:rPr>
            </a:br>
            <a:endParaRPr lang="en-US" dirty="0"/>
          </a:p>
        </p:txBody>
      </p:sp>
      <p:sp>
        <p:nvSpPr>
          <p:cNvPr id="4" name="Rectangle 848"/>
          <p:cNvSpPr>
            <a:spLocks noGrp="1" noChangeArrowheads="1"/>
          </p:cNvSpPr>
          <p:nvPr>
            <p:ph idx="1"/>
          </p:nvPr>
        </p:nvSpPr>
        <p:spPr bwMode="auto">
          <a:xfrm>
            <a:off x="304800" y="990600"/>
            <a:ext cx="8610600" cy="5135563"/>
          </a:xfrm>
          <a:prstGeom prst="rect">
            <a:avLst/>
          </a:prstGeom>
          <a:noFill/>
          <a:ln w="9525">
            <a:solidFill>
              <a:schemeClr val="tx1"/>
            </a:solidFill>
            <a:miter lim="800000"/>
            <a:headEnd/>
            <a:tailEnd/>
          </a:ln>
          <a:effectLst/>
        </p:spPr>
        <p:txBody>
          <a:bodyPr lIns="95408" tIns="47704" rIns="95408" bIns="47704">
            <a:normAutofit fontScale="92500" lnSpcReduction="10000"/>
          </a:bodyPr>
          <a:lstStyle/>
          <a:p>
            <a:pPr marL="685800" indent="-495300" defTabSz="785813">
              <a:spcBef>
                <a:spcPct val="50000"/>
              </a:spcBef>
              <a:buFontTx/>
              <a:buChar char="•"/>
            </a:pPr>
            <a:r>
              <a:rPr lang="en-US" sz="2400" b="1" dirty="0" smtClean="0">
                <a:solidFill>
                  <a:srgbClr val="0070C0"/>
                </a:solidFill>
              </a:rPr>
              <a:t>Systems  </a:t>
            </a:r>
            <a:r>
              <a:rPr lang="en-US" sz="2400" b="1" dirty="0">
                <a:solidFill>
                  <a:srgbClr val="0070C0"/>
                </a:solidFill>
              </a:rPr>
              <a:t>with process migration were supported for distributed computing but  this mechanism did not allow returning data back without entire process return as well. </a:t>
            </a:r>
          </a:p>
          <a:p>
            <a:pPr marL="685800" indent="-495300" defTabSz="785813">
              <a:spcBef>
                <a:spcPct val="50000"/>
              </a:spcBef>
              <a:buFontTx/>
              <a:buChar char="•"/>
            </a:pPr>
            <a:r>
              <a:rPr lang="en-US" sz="2400" b="1" dirty="0" smtClean="0">
                <a:solidFill>
                  <a:srgbClr val="0070C0"/>
                </a:solidFill>
              </a:rPr>
              <a:t>Client </a:t>
            </a:r>
            <a:r>
              <a:rPr lang="en-US" sz="2400" b="1" dirty="0">
                <a:solidFill>
                  <a:srgbClr val="0070C0"/>
                </a:solidFill>
              </a:rPr>
              <a:t>Server Model ( RMI and CORBA)  assume  high bandwidth between the systems to pass the data  and are not fault tolerant as it involves lots of low level interactions in the form of  request and replies making overall computation distributed. Any of the low level interactions can fail and the task of recovering from fault is heavily complicated.</a:t>
            </a:r>
          </a:p>
          <a:p>
            <a:pPr marL="685800" indent="-495300" defTabSz="785813">
              <a:spcBef>
                <a:spcPct val="50000"/>
              </a:spcBef>
              <a:buFontTx/>
              <a:buChar char="•"/>
            </a:pPr>
            <a:r>
              <a:rPr lang="en-US" sz="2400" b="1" dirty="0" smtClean="0">
                <a:solidFill>
                  <a:srgbClr val="0070C0"/>
                </a:solidFill>
              </a:rPr>
              <a:t>Preserving </a:t>
            </a:r>
            <a:r>
              <a:rPr lang="en-US" sz="2400" b="1" dirty="0">
                <a:solidFill>
                  <a:srgbClr val="0070C0"/>
                </a:solidFill>
              </a:rPr>
              <a:t>state information improve processing time of computation. </a:t>
            </a:r>
            <a:endParaRPr lang="en-US" sz="2400" b="1" dirty="0" smtClean="0">
              <a:solidFill>
                <a:srgbClr val="0070C0"/>
              </a:solidFill>
            </a:endParaRPr>
          </a:p>
          <a:p>
            <a:pPr marL="685800" indent="-495300" defTabSz="785813">
              <a:spcBef>
                <a:spcPct val="50000"/>
              </a:spcBef>
              <a:buFontTx/>
              <a:buChar char="•"/>
            </a:pPr>
            <a:r>
              <a:rPr lang="en-US" sz="2400" b="1" dirty="0" smtClean="0">
                <a:solidFill>
                  <a:srgbClr val="0070C0"/>
                </a:solidFill>
              </a:rPr>
              <a:t>Since </a:t>
            </a:r>
            <a:r>
              <a:rPr lang="en-US" sz="2400" b="1" dirty="0">
                <a:solidFill>
                  <a:srgbClr val="0070C0"/>
                </a:solidFill>
              </a:rPr>
              <a:t>C/S model lacks the ability to encapsulate state information in the executable program at the remote system  there is need to develop  new model which addresses this problem.</a:t>
            </a:r>
            <a:endParaRPr lang="en-US" sz="2400" b="1" u="sng"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u="sng" dirty="0" smtClean="0">
                <a:solidFill>
                  <a:srgbClr val="0000FF"/>
                </a:solidFill>
              </a:rPr>
              <a:t>Why Mobile Agents…?</a:t>
            </a:r>
            <a:br>
              <a:rPr lang="en-US" b="1" u="sng" dirty="0" smtClean="0">
                <a:solidFill>
                  <a:srgbClr val="0000FF"/>
                </a:solidFill>
              </a:rPr>
            </a:br>
            <a:endParaRPr lang="en-US" dirty="0"/>
          </a:p>
        </p:txBody>
      </p:sp>
      <p:sp>
        <p:nvSpPr>
          <p:cNvPr id="4" name="Rectangle 849"/>
          <p:cNvSpPr>
            <a:spLocks noGrp="1" noChangeArrowheads="1"/>
          </p:cNvSpPr>
          <p:nvPr>
            <p:ph idx="1"/>
          </p:nvPr>
        </p:nvSpPr>
        <p:spPr bwMode="auto">
          <a:xfrm>
            <a:off x="457200" y="1066800"/>
            <a:ext cx="8229600" cy="5059363"/>
          </a:xfrm>
          <a:prstGeom prst="rect">
            <a:avLst/>
          </a:prstGeom>
          <a:noFill/>
          <a:ln w="9525">
            <a:solidFill>
              <a:schemeClr val="tx1"/>
            </a:solidFill>
            <a:miter lim="800000"/>
            <a:headEnd/>
            <a:tailEnd/>
          </a:ln>
          <a:effectLst/>
        </p:spPr>
        <p:txBody>
          <a:bodyPr lIns="95408" tIns="47704" rIns="95408" bIns="47704">
            <a:normAutofit fontScale="92500" lnSpcReduction="10000"/>
          </a:bodyPr>
          <a:lstStyle/>
          <a:p>
            <a:pPr marL="685800" indent="-495300" defTabSz="785813">
              <a:spcBef>
                <a:spcPct val="50000"/>
              </a:spcBef>
              <a:buFontTx/>
              <a:buChar char="•"/>
            </a:pPr>
            <a:r>
              <a:rPr lang="en-US" sz="2400" b="1" dirty="0" smtClean="0">
                <a:solidFill>
                  <a:srgbClr val="0070C0"/>
                </a:solidFill>
              </a:rPr>
              <a:t>Inbuilt </a:t>
            </a:r>
            <a:r>
              <a:rPr lang="en-US" sz="2400" b="1" dirty="0">
                <a:solidFill>
                  <a:srgbClr val="0070C0"/>
                </a:solidFill>
              </a:rPr>
              <a:t>with distributed computing capability. Extend the client server mechanism for accessing and analyzing information to distributed systems.</a:t>
            </a:r>
          </a:p>
          <a:p>
            <a:pPr marL="685800" indent="-495300" defTabSz="785813">
              <a:spcBef>
                <a:spcPct val="50000"/>
              </a:spcBef>
              <a:buFontTx/>
              <a:buChar char="•"/>
            </a:pPr>
            <a:r>
              <a:rPr lang="en-US" sz="2400" b="1" dirty="0">
                <a:solidFill>
                  <a:srgbClr val="0070C0"/>
                </a:solidFill>
              </a:rPr>
              <a:t>Move with their code and computation execution state from one system to another system in network. </a:t>
            </a:r>
          </a:p>
          <a:p>
            <a:pPr marL="685800" indent="-495300" defTabSz="785813">
              <a:spcBef>
                <a:spcPct val="50000"/>
              </a:spcBef>
              <a:buFontTx/>
              <a:buChar char="•"/>
            </a:pPr>
            <a:r>
              <a:rPr lang="en-US" sz="2400" b="1" dirty="0">
                <a:solidFill>
                  <a:srgbClr val="0070C0"/>
                </a:solidFill>
              </a:rPr>
              <a:t>Support  disconnected operations and remote interaction.</a:t>
            </a:r>
          </a:p>
          <a:p>
            <a:pPr marL="685800" indent="-495300" defTabSz="785813">
              <a:spcBef>
                <a:spcPct val="50000"/>
              </a:spcBef>
              <a:buFontTx/>
              <a:buChar char="•"/>
            </a:pPr>
            <a:r>
              <a:rPr lang="en-US" sz="2400" b="1" dirty="0">
                <a:solidFill>
                  <a:srgbClr val="0070C0"/>
                </a:solidFill>
              </a:rPr>
              <a:t>Communicate asynchronously with other mobile agents</a:t>
            </a:r>
            <a:r>
              <a:rPr lang="en-US" sz="2400" dirty="0">
                <a:solidFill>
                  <a:srgbClr val="0070C0"/>
                </a:solidFill>
              </a:rPr>
              <a:t>.</a:t>
            </a:r>
          </a:p>
          <a:p>
            <a:pPr marL="685800" indent="-495300" defTabSz="785813">
              <a:spcBef>
                <a:spcPct val="50000"/>
              </a:spcBef>
              <a:buFontTx/>
              <a:buChar char="•"/>
            </a:pPr>
            <a:r>
              <a:rPr lang="en-US" sz="2400" b="1" dirty="0">
                <a:solidFill>
                  <a:srgbClr val="0070C0"/>
                </a:solidFill>
              </a:rPr>
              <a:t>Operate independently and move autonomously. </a:t>
            </a:r>
          </a:p>
          <a:p>
            <a:pPr marL="685800" indent="-495300" defTabSz="785813">
              <a:spcBef>
                <a:spcPct val="50000"/>
              </a:spcBef>
              <a:buFontTx/>
              <a:buChar char="•"/>
            </a:pPr>
            <a:r>
              <a:rPr lang="en-US" sz="2400" b="1" dirty="0">
                <a:solidFill>
                  <a:srgbClr val="0070C0"/>
                </a:solidFill>
              </a:rPr>
              <a:t>Facilitates parallel processing that help increase efficiency and reduce processing time.</a:t>
            </a:r>
          </a:p>
          <a:p>
            <a:pPr marL="685800" indent="-495300" defTabSz="785813">
              <a:spcBef>
                <a:spcPct val="50000"/>
              </a:spcBef>
              <a:buFontTx/>
              <a:buChar char="•"/>
            </a:pPr>
            <a:r>
              <a:rPr lang="en-US" sz="2400" b="1" dirty="0">
                <a:solidFill>
                  <a:srgbClr val="0070C0"/>
                </a:solidFill>
              </a:rPr>
              <a:t>Available Platforms : IBM Aglets, Grasshopper, Voyage, Odyssey,  </a:t>
            </a:r>
            <a:r>
              <a:rPr lang="en-US" sz="2400" b="1" dirty="0" smtClean="0">
                <a:solidFill>
                  <a:srgbClr val="0070C0"/>
                </a:solidFill>
              </a:rPr>
              <a:t>Concordia</a:t>
            </a:r>
            <a:r>
              <a:rPr lang="en-US" sz="2400" b="1" dirty="0">
                <a:solidFill>
                  <a:srgbClr val="0070C0"/>
                </a:solidFill>
              </a:rPr>
              <a:t>, KYMA </a:t>
            </a:r>
            <a:r>
              <a:rPr lang="en-US" sz="2400" b="1" dirty="0" err="1">
                <a:solidFill>
                  <a:srgbClr val="0070C0"/>
                </a:solidFill>
              </a:rPr>
              <a:t>Atalntis</a:t>
            </a:r>
            <a:r>
              <a:rPr lang="en-US" sz="2400" b="1" dirty="0">
                <a:solidFill>
                  <a:srgbClr val="0070C0"/>
                </a:solidFill>
              </a:rPr>
              <a:t>.</a:t>
            </a:r>
          </a:p>
          <a:p>
            <a:pPr marL="685800" indent="-495300" defTabSz="785813">
              <a:spcBef>
                <a:spcPct val="50000"/>
              </a:spcBef>
              <a:buFontTx/>
              <a:buChar char="•"/>
            </a:pPr>
            <a:endParaRPr lang="en-US"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smtClean="0">
                <a:solidFill>
                  <a:srgbClr val="002060"/>
                </a:solidFill>
              </a:rPr>
              <a:t>Approach</a:t>
            </a:r>
            <a:endParaRPr lang="en-US" dirty="0">
              <a:solidFill>
                <a:srgbClr val="002060"/>
              </a:solidFill>
            </a:endParaRPr>
          </a:p>
        </p:txBody>
      </p:sp>
      <p:sp>
        <p:nvSpPr>
          <p:cNvPr id="17" name="Rectangle 16"/>
          <p:cNvSpPr/>
          <p:nvPr/>
        </p:nvSpPr>
        <p:spPr>
          <a:xfrm>
            <a:off x="4038600" y="990600"/>
            <a:ext cx="4953000" cy="4893647"/>
          </a:xfrm>
          <a:prstGeom prst="rect">
            <a:avLst/>
          </a:prstGeom>
        </p:spPr>
        <p:txBody>
          <a:bodyPr wrap="square">
            <a:spAutoFit/>
          </a:bodyPr>
          <a:lstStyle/>
          <a:p>
            <a:pPr>
              <a:buFontTx/>
              <a:buChar char="•"/>
            </a:pPr>
            <a:r>
              <a:rPr lang="en-US" sz="2400" b="1" dirty="0" smtClean="0"/>
              <a:t> </a:t>
            </a:r>
            <a:r>
              <a:rPr lang="en-US" b="1" dirty="0" smtClean="0">
                <a:solidFill>
                  <a:srgbClr val="0070C0"/>
                </a:solidFill>
              </a:rPr>
              <a:t>If a system in the network does not  have  </a:t>
            </a:r>
          </a:p>
          <a:p>
            <a:r>
              <a:rPr lang="en-US" b="1" dirty="0" smtClean="0">
                <a:solidFill>
                  <a:srgbClr val="0070C0"/>
                </a:solidFill>
              </a:rPr>
              <a:t>   the resources to accomplish the tasks or if </a:t>
            </a:r>
          </a:p>
          <a:p>
            <a:r>
              <a:rPr lang="en-US" b="1" dirty="0" smtClean="0">
                <a:solidFill>
                  <a:srgbClr val="0070C0"/>
                </a:solidFill>
              </a:rPr>
              <a:t>   it does not have the data residing at its</a:t>
            </a:r>
          </a:p>
          <a:p>
            <a:r>
              <a:rPr lang="en-US" b="1" dirty="0" smtClean="0">
                <a:solidFill>
                  <a:srgbClr val="0070C0"/>
                </a:solidFill>
              </a:rPr>
              <a:t>   location to process or if it has no privileges</a:t>
            </a:r>
          </a:p>
          <a:p>
            <a:r>
              <a:rPr lang="en-US" b="1" dirty="0" smtClean="0">
                <a:solidFill>
                  <a:srgbClr val="0070C0"/>
                </a:solidFill>
              </a:rPr>
              <a:t>   to access information the proposed framework  should provide a mechanism to find another  system in the  network which can access the  data and make computations.</a:t>
            </a:r>
          </a:p>
          <a:p>
            <a:r>
              <a:rPr lang="en-US" b="1" dirty="0" smtClean="0">
                <a:solidFill>
                  <a:srgbClr val="0070C0"/>
                </a:solidFill>
              </a:rPr>
              <a:t>   </a:t>
            </a:r>
          </a:p>
          <a:p>
            <a:pPr>
              <a:buFontTx/>
              <a:buChar char="•"/>
            </a:pPr>
            <a:r>
              <a:rPr lang="en-US" b="1" dirty="0" smtClean="0">
                <a:solidFill>
                  <a:srgbClr val="0070C0"/>
                </a:solidFill>
              </a:rPr>
              <a:t>  System should find a viable machine in the </a:t>
            </a:r>
          </a:p>
          <a:p>
            <a:r>
              <a:rPr lang="en-US" b="1" dirty="0" smtClean="0">
                <a:solidFill>
                  <a:srgbClr val="0070C0"/>
                </a:solidFill>
              </a:rPr>
              <a:t>   network, which can compute the task taking</a:t>
            </a:r>
          </a:p>
          <a:p>
            <a:r>
              <a:rPr lang="en-US" b="1" dirty="0" smtClean="0">
                <a:solidFill>
                  <a:srgbClr val="0070C0"/>
                </a:solidFill>
              </a:rPr>
              <a:t>   into account the data access cost and transfer the job to that system and get the   results back.</a:t>
            </a:r>
          </a:p>
          <a:p>
            <a:endParaRPr lang="en-US" b="1" dirty="0" smtClean="0">
              <a:solidFill>
                <a:srgbClr val="0070C0"/>
              </a:solidFill>
            </a:endParaRPr>
          </a:p>
          <a:p>
            <a:pPr>
              <a:buFontTx/>
              <a:buChar char="•"/>
            </a:pPr>
            <a:r>
              <a:rPr lang="en-US" b="1" dirty="0" smtClean="0">
                <a:solidFill>
                  <a:srgbClr val="0070C0"/>
                </a:solidFill>
              </a:rPr>
              <a:t>  The aim of mobile agents is to  provide</a:t>
            </a:r>
          </a:p>
          <a:p>
            <a:r>
              <a:rPr lang="en-US" b="1" dirty="0" smtClean="0">
                <a:solidFill>
                  <a:srgbClr val="0070C0"/>
                </a:solidFill>
              </a:rPr>
              <a:t>    a mechanism to bridge the resource </a:t>
            </a:r>
          </a:p>
          <a:p>
            <a:r>
              <a:rPr lang="en-US" b="1" dirty="0" smtClean="0">
                <a:solidFill>
                  <a:srgbClr val="0070C0"/>
                </a:solidFill>
              </a:rPr>
              <a:t>    and data gaps in a distributed environment.</a:t>
            </a:r>
            <a:endParaRPr lang="en-US" dirty="0">
              <a:solidFill>
                <a:srgbClr val="0070C0"/>
              </a:solidFill>
            </a:endParaRPr>
          </a:p>
        </p:txBody>
      </p:sp>
      <p:pic>
        <p:nvPicPr>
          <p:cNvPr id="6146" name="Picture 2"/>
          <p:cNvPicPr>
            <a:picLocks noChangeAspect="1" noChangeArrowheads="1"/>
          </p:cNvPicPr>
          <p:nvPr/>
        </p:nvPicPr>
        <p:blipFill>
          <a:blip r:embed="rId2"/>
          <a:srcRect/>
          <a:stretch>
            <a:fillRect/>
          </a:stretch>
        </p:blipFill>
        <p:spPr bwMode="auto">
          <a:xfrm>
            <a:off x="152400" y="1600200"/>
            <a:ext cx="3733800"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00FF"/>
                </a:solidFill>
              </a:rPr>
              <a:t>MA Communication Mechanism</a:t>
            </a:r>
            <a:r>
              <a:rPr lang="en-US" sz="4800" b="1" u="sng" dirty="0" smtClean="0">
                <a:solidFill>
                  <a:srgbClr val="0000FF"/>
                </a:solidFill>
              </a:rPr>
              <a:t/>
            </a:r>
            <a:br>
              <a:rPr lang="en-US" sz="4800" b="1" u="sng" dirty="0" smtClean="0">
                <a:solidFill>
                  <a:srgbClr val="0000FF"/>
                </a:solidFill>
              </a:rPr>
            </a:br>
            <a:endParaRPr lang="en-US" dirty="0"/>
          </a:p>
        </p:txBody>
      </p:sp>
      <p:sp>
        <p:nvSpPr>
          <p:cNvPr id="4" name="Rectangle 1296"/>
          <p:cNvSpPr>
            <a:spLocks noGrp="1" noChangeArrowheads="1"/>
          </p:cNvSpPr>
          <p:nvPr>
            <p:ph idx="1"/>
          </p:nvPr>
        </p:nvSpPr>
        <p:spPr bwMode="auto">
          <a:xfrm>
            <a:off x="457200" y="4038600"/>
            <a:ext cx="8229600" cy="2590800"/>
          </a:xfrm>
          <a:prstGeom prst="rect">
            <a:avLst/>
          </a:prstGeom>
          <a:noFill/>
          <a:ln w="9525">
            <a:solidFill>
              <a:schemeClr val="tx1"/>
            </a:solidFill>
            <a:miter lim="800000"/>
            <a:headEnd/>
            <a:tailEnd/>
          </a:ln>
          <a:effectLst/>
        </p:spPr>
        <p:txBody>
          <a:bodyPr lIns="95408" tIns="47704" rIns="95408" bIns="47704">
            <a:normAutofit fontScale="92500" lnSpcReduction="20000"/>
          </a:bodyPr>
          <a:lstStyle/>
          <a:p>
            <a:pPr marL="685800" indent="-495300" defTabSz="785813"/>
            <a:r>
              <a:rPr lang="en-US" sz="2400" b="1" dirty="0" smtClean="0">
                <a:solidFill>
                  <a:srgbClr val="C00000"/>
                </a:solidFill>
              </a:rPr>
              <a:t>Step1</a:t>
            </a:r>
            <a:r>
              <a:rPr lang="en-US" sz="2400" b="1" dirty="0">
                <a:solidFill>
                  <a:srgbClr val="C00000"/>
                </a:solidFill>
              </a:rPr>
              <a:t>:</a:t>
            </a:r>
            <a:r>
              <a:rPr lang="en-US" sz="2400" b="1" dirty="0"/>
              <a:t> </a:t>
            </a:r>
            <a:r>
              <a:rPr lang="en-US" sz="2400" b="1" dirty="0">
                <a:solidFill>
                  <a:srgbClr val="00B050"/>
                </a:solidFill>
              </a:rPr>
              <a:t>Origin system sends mobile agents with task info to its neighbor systems  for the  </a:t>
            </a:r>
            <a:r>
              <a:rPr lang="en-US" sz="2400" b="1" dirty="0" smtClean="0">
                <a:solidFill>
                  <a:srgbClr val="00B050"/>
                </a:solidFill>
              </a:rPr>
              <a:t>processing </a:t>
            </a:r>
            <a:r>
              <a:rPr lang="en-US" sz="2400" b="1" dirty="0">
                <a:solidFill>
                  <a:srgbClr val="00B050"/>
                </a:solidFill>
              </a:rPr>
              <a:t>capacity estimation. Mobile agents does the estimation on the remote  </a:t>
            </a:r>
            <a:r>
              <a:rPr lang="en-US" sz="2400" b="1" dirty="0" smtClean="0">
                <a:solidFill>
                  <a:srgbClr val="00B050"/>
                </a:solidFill>
              </a:rPr>
              <a:t>machine </a:t>
            </a:r>
            <a:r>
              <a:rPr lang="en-US" sz="2400" b="1" dirty="0">
                <a:solidFill>
                  <a:srgbClr val="00B050"/>
                </a:solidFill>
              </a:rPr>
              <a:t>and  send a message to the origin with the result. </a:t>
            </a:r>
          </a:p>
          <a:p>
            <a:pPr marL="685800" indent="-495300" defTabSz="785813"/>
            <a:endParaRPr lang="en-US" sz="2400" b="1" dirty="0"/>
          </a:p>
          <a:p>
            <a:pPr marL="685800" indent="-495300" defTabSz="785813"/>
            <a:r>
              <a:rPr lang="en-US" sz="2400" b="1" dirty="0">
                <a:solidFill>
                  <a:srgbClr val="C00000"/>
                </a:solidFill>
              </a:rPr>
              <a:t>Step2:</a:t>
            </a:r>
            <a:r>
              <a:rPr lang="en-US" sz="2400" b="1" dirty="0"/>
              <a:t> </a:t>
            </a:r>
            <a:r>
              <a:rPr lang="en-US" sz="2400" b="1" dirty="0">
                <a:solidFill>
                  <a:srgbClr val="00B050"/>
                </a:solidFill>
              </a:rPr>
              <a:t>Origin decides what is the viable system for computation and sends another MA for </a:t>
            </a:r>
            <a:r>
              <a:rPr lang="en-US" sz="2400" b="1" dirty="0" smtClean="0">
                <a:solidFill>
                  <a:srgbClr val="00B050"/>
                </a:solidFill>
              </a:rPr>
              <a:t>actual </a:t>
            </a:r>
            <a:r>
              <a:rPr lang="en-US" sz="2400" b="1" dirty="0">
                <a:solidFill>
                  <a:srgbClr val="00B050"/>
                </a:solidFill>
              </a:rPr>
              <a:t>job processing to the viable system and  get the result back</a:t>
            </a:r>
            <a:r>
              <a:rPr lang="en-US" sz="2400" b="1" dirty="0"/>
              <a:t>.</a:t>
            </a:r>
            <a:endParaRPr lang="en-US" sz="2400" b="1" u="sng" dirty="0">
              <a:solidFill>
                <a:srgbClr val="0000FF"/>
              </a:solidFill>
            </a:endParaRPr>
          </a:p>
        </p:txBody>
      </p:sp>
      <p:pic>
        <p:nvPicPr>
          <p:cNvPr id="5127" name="Picture 7"/>
          <p:cNvPicPr>
            <a:picLocks noChangeAspect="1" noChangeArrowheads="1"/>
          </p:cNvPicPr>
          <p:nvPr/>
        </p:nvPicPr>
        <p:blipFill>
          <a:blip r:embed="rId2"/>
          <a:srcRect/>
          <a:stretch>
            <a:fillRect/>
          </a:stretch>
        </p:blipFill>
        <p:spPr bwMode="auto">
          <a:xfrm>
            <a:off x="1600200" y="1219200"/>
            <a:ext cx="5524500" cy="2638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Proposed Architecture</a:t>
            </a:r>
            <a:endParaRPr lang="en-US" dirty="0">
              <a:solidFill>
                <a:srgbClr val="002060"/>
              </a:solidFill>
            </a:endParaRPr>
          </a:p>
        </p:txBody>
      </p:sp>
      <p:pic>
        <p:nvPicPr>
          <p:cNvPr id="7170" name="Picture 2"/>
          <p:cNvPicPr>
            <a:picLocks noGrp="1" noChangeAspect="1" noChangeArrowheads="1"/>
          </p:cNvPicPr>
          <p:nvPr>
            <p:ph idx="1"/>
          </p:nvPr>
        </p:nvPicPr>
        <p:blipFill>
          <a:blip r:embed="rId2"/>
          <a:srcRect/>
          <a:stretch>
            <a:fillRect/>
          </a:stretch>
        </p:blipFill>
        <p:spPr bwMode="auto">
          <a:xfrm>
            <a:off x="609600" y="1828800"/>
            <a:ext cx="7848600" cy="40386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00FF"/>
                </a:solidFill>
              </a:rPr>
              <a:t>Application to Military Scenario</a:t>
            </a:r>
            <a:r>
              <a:rPr lang="en-US" sz="3600" b="1" dirty="0" smtClean="0"/>
              <a:t/>
            </a:r>
            <a:br>
              <a:rPr lang="en-US" sz="3600" b="1" dirty="0" smtClean="0"/>
            </a:br>
            <a:endParaRPr lang="en-US" dirty="0"/>
          </a:p>
        </p:txBody>
      </p:sp>
      <p:sp>
        <p:nvSpPr>
          <p:cNvPr id="4" name="Rectangle 1297"/>
          <p:cNvSpPr>
            <a:spLocks noGrp="1" noChangeArrowheads="1"/>
          </p:cNvSpPr>
          <p:nvPr>
            <p:ph idx="1"/>
          </p:nvPr>
        </p:nvSpPr>
        <p:spPr bwMode="auto">
          <a:xfrm>
            <a:off x="457200" y="1371600"/>
            <a:ext cx="8229600" cy="4754563"/>
          </a:xfrm>
          <a:prstGeom prst="rect">
            <a:avLst/>
          </a:prstGeom>
          <a:noFill/>
          <a:ln w="9525">
            <a:solidFill>
              <a:schemeClr val="tx1"/>
            </a:solidFill>
            <a:miter lim="800000"/>
            <a:headEnd/>
            <a:tailEnd/>
          </a:ln>
          <a:effectLst/>
        </p:spPr>
        <p:txBody>
          <a:bodyPr lIns="95408" tIns="47704" rIns="95408" bIns="47704">
            <a:noAutofit/>
          </a:bodyPr>
          <a:lstStyle/>
          <a:p>
            <a:pPr marL="685800" indent="-495300" defTabSz="785813">
              <a:spcBef>
                <a:spcPct val="50000"/>
              </a:spcBef>
              <a:buFontTx/>
              <a:buChar char="•"/>
            </a:pPr>
            <a:r>
              <a:rPr lang="en-US" sz="2400" b="1" dirty="0" smtClean="0">
                <a:solidFill>
                  <a:srgbClr val="7030A0"/>
                </a:solidFill>
              </a:rPr>
              <a:t>Soldier </a:t>
            </a:r>
            <a:r>
              <a:rPr lang="en-US" sz="2400" b="1" dirty="0">
                <a:solidFill>
                  <a:srgbClr val="7030A0"/>
                </a:solidFill>
              </a:rPr>
              <a:t>in a battle field wants to move from  point A to point B on his HAMVEE.</a:t>
            </a:r>
          </a:p>
          <a:p>
            <a:pPr marL="685800" indent="-495300" defTabSz="785813">
              <a:spcBef>
                <a:spcPct val="50000"/>
              </a:spcBef>
              <a:buFontTx/>
              <a:buChar char="•"/>
            </a:pPr>
            <a:r>
              <a:rPr lang="en-US" sz="2400" b="1" dirty="0">
                <a:solidFill>
                  <a:srgbClr val="7030A0"/>
                </a:solidFill>
              </a:rPr>
              <a:t>For a safe move, system on his HAMVEE should be able to provide him guidance    </a:t>
            </a:r>
            <a:r>
              <a:rPr lang="en-US" sz="2400" b="1" dirty="0" smtClean="0">
                <a:solidFill>
                  <a:srgbClr val="7030A0"/>
                </a:solidFill>
              </a:rPr>
              <a:t>and  </a:t>
            </a:r>
            <a:r>
              <a:rPr lang="en-US" sz="2400" b="1" dirty="0">
                <a:solidFill>
                  <a:srgbClr val="7030A0"/>
                </a:solidFill>
              </a:rPr>
              <a:t>feasible route indicating the possible obstacles while moving.</a:t>
            </a:r>
          </a:p>
          <a:p>
            <a:pPr marL="685800" indent="-495300" defTabSz="785813">
              <a:spcBef>
                <a:spcPct val="50000"/>
              </a:spcBef>
              <a:buFontTx/>
              <a:buChar char="•"/>
            </a:pPr>
            <a:r>
              <a:rPr lang="en-US" sz="2400" b="1" dirty="0">
                <a:solidFill>
                  <a:srgbClr val="7030A0"/>
                </a:solidFill>
              </a:rPr>
              <a:t>System should take the start and destination information and analyze the route. </a:t>
            </a:r>
          </a:p>
          <a:p>
            <a:pPr marL="685800" indent="-495300" defTabSz="785813">
              <a:spcBef>
                <a:spcPct val="50000"/>
              </a:spcBef>
              <a:buFontTx/>
              <a:buChar char="•"/>
            </a:pPr>
            <a:r>
              <a:rPr lang="en-US" sz="2400" b="1" dirty="0">
                <a:solidFill>
                  <a:srgbClr val="7030A0"/>
                </a:solidFill>
              </a:rPr>
              <a:t>It need to access other systems that provide the information directly or those that contain data about the route and have the capability to process the data for needed</a:t>
            </a:r>
            <a:r>
              <a:rPr lang="en-US" sz="2400" dirty="0">
                <a:solidFill>
                  <a:srgbClr val="7030A0"/>
                </a:solidFill>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b="1" dirty="0" smtClean="0">
                <a:solidFill>
                  <a:srgbClr val="7030A0"/>
                </a:solidFill>
              </a:rPr>
              <a:t>Application scenario where the proposed framework can be used</a:t>
            </a:r>
            <a:endParaRPr lang="en-US" dirty="0"/>
          </a:p>
        </p:txBody>
      </p:sp>
      <p:grpSp>
        <p:nvGrpSpPr>
          <p:cNvPr id="4" name="Group 1298"/>
          <p:cNvGrpSpPr>
            <a:grpSpLocks noGrp="1"/>
          </p:cNvGrpSpPr>
          <p:nvPr>
            <p:ph idx="1"/>
          </p:nvPr>
        </p:nvGrpSpPr>
        <p:grpSpPr bwMode="auto">
          <a:xfrm>
            <a:off x="457200" y="1600200"/>
            <a:ext cx="8229600" cy="4525963"/>
            <a:chOff x="288" y="528"/>
            <a:chExt cx="4800" cy="2352"/>
          </a:xfrm>
        </p:grpSpPr>
        <p:grpSp>
          <p:nvGrpSpPr>
            <p:cNvPr id="5" name="Group 1299"/>
            <p:cNvGrpSpPr>
              <a:grpSpLocks/>
            </p:cNvGrpSpPr>
            <p:nvPr/>
          </p:nvGrpSpPr>
          <p:grpSpPr bwMode="auto">
            <a:xfrm>
              <a:off x="288" y="864"/>
              <a:ext cx="4800" cy="2016"/>
              <a:chOff x="480" y="624"/>
              <a:chExt cx="5040" cy="2845"/>
            </a:xfrm>
          </p:grpSpPr>
          <p:sp>
            <p:nvSpPr>
              <p:cNvPr id="7" name="AutoShape 1300"/>
              <p:cNvSpPr>
                <a:spLocks noChangeAspect="1" noChangeArrowheads="1"/>
              </p:cNvSpPr>
              <p:nvPr/>
            </p:nvSpPr>
            <p:spPr bwMode="auto">
              <a:xfrm>
                <a:off x="480" y="624"/>
                <a:ext cx="5040" cy="2845"/>
              </a:xfrm>
              <a:prstGeom prst="rect">
                <a:avLst/>
              </a:prstGeom>
              <a:noFill/>
              <a:ln w="9525">
                <a:solidFill>
                  <a:srgbClr val="000000"/>
                </a:solidFill>
                <a:miter lim="800000"/>
                <a:headEnd/>
                <a:tailEnd/>
              </a:ln>
            </p:spPr>
            <p:txBody>
              <a:bodyPr/>
              <a:lstStyle/>
              <a:p>
                <a:endParaRPr lang="en-US"/>
              </a:p>
            </p:txBody>
          </p:sp>
          <p:sp>
            <p:nvSpPr>
              <p:cNvPr id="8" name="Freeform 1301"/>
              <p:cNvSpPr>
                <a:spLocks/>
              </p:cNvSpPr>
              <p:nvPr/>
            </p:nvSpPr>
            <p:spPr bwMode="auto">
              <a:xfrm>
                <a:off x="1158" y="909"/>
                <a:ext cx="3684" cy="2370"/>
              </a:xfrm>
              <a:custGeom>
                <a:avLst/>
                <a:gdLst/>
                <a:ahLst/>
                <a:cxnLst>
                  <a:cxn ang="0">
                    <a:pos x="90" y="0"/>
                  </a:cxn>
                  <a:cxn ang="0">
                    <a:pos x="90" y="900"/>
                  </a:cxn>
                  <a:cxn ang="0">
                    <a:pos x="630" y="1260"/>
                  </a:cxn>
                  <a:cxn ang="0">
                    <a:pos x="2070" y="1620"/>
                  </a:cxn>
                  <a:cxn ang="0">
                    <a:pos x="2970" y="1440"/>
                  </a:cxn>
                  <a:cxn ang="0">
                    <a:pos x="3690" y="1620"/>
                  </a:cxn>
                  <a:cxn ang="0">
                    <a:pos x="4050" y="2160"/>
                  </a:cxn>
                  <a:cxn ang="0">
                    <a:pos x="3690" y="2880"/>
                  </a:cxn>
                  <a:cxn ang="0">
                    <a:pos x="3870" y="3600"/>
                  </a:cxn>
                  <a:cxn ang="0">
                    <a:pos x="6750" y="4680"/>
                  </a:cxn>
                </a:cxnLst>
                <a:rect l="0" t="0" r="r" b="b"/>
                <a:pathLst>
                  <a:path w="6750" h="4680">
                    <a:moveTo>
                      <a:pt x="90" y="0"/>
                    </a:moveTo>
                    <a:cubicBezTo>
                      <a:pt x="45" y="345"/>
                      <a:pt x="0" y="690"/>
                      <a:pt x="90" y="900"/>
                    </a:cubicBezTo>
                    <a:cubicBezTo>
                      <a:pt x="180" y="1110"/>
                      <a:pt x="300" y="1140"/>
                      <a:pt x="630" y="1260"/>
                    </a:cubicBezTo>
                    <a:cubicBezTo>
                      <a:pt x="960" y="1380"/>
                      <a:pt x="1680" y="1590"/>
                      <a:pt x="2070" y="1620"/>
                    </a:cubicBezTo>
                    <a:cubicBezTo>
                      <a:pt x="2460" y="1650"/>
                      <a:pt x="2700" y="1440"/>
                      <a:pt x="2970" y="1440"/>
                    </a:cubicBezTo>
                    <a:cubicBezTo>
                      <a:pt x="3240" y="1440"/>
                      <a:pt x="3510" y="1500"/>
                      <a:pt x="3690" y="1620"/>
                    </a:cubicBezTo>
                    <a:cubicBezTo>
                      <a:pt x="3870" y="1740"/>
                      <a:pt x="4050" y="1950"/>
                      <a:pt x="4050" y="2160"/>
                    </a:cubicBezTo>
                    <a:cubicBezTo>
                      <a:pt x="4050" y="2370"/>
                      <a:pt x="3720" y="2640"/>
                      <a:pt x="3690" y="2880"/>
                    </a:cubicBezTo>
                    <a:cubicBezTo>
                      <a:pt x="3660" y="3120"/>
                      <a:pt x="3360" y="3300"/>
                      <a:pt x="3870" y="3600"/>
                    </a:cubicBezTo>
                    <a:cubicBezTo>
                      <a:pt x="4380" y="3900"/>
                      <a:pt x="5565" y="4290"/>
                      <a:pt x="6750" y="4680"/>
                    </a:cubicBezTo>
                  </a:path>
                </a:pathLst>
              </a:custGeom>
              <a:noFill/>
              <a:ln w="9525">
                <a:solidFill>
                  <a:srgbClr val="000000"/>
                </a:solidFill>
                <a:round/>
                <a:headEnd/>
                <a:tailEnd/>
              </a:ln>
            </p:spPr>
            <p:txBody>
              <a:bodyPr/>
              <a:lstStyle/>
              <a:p>
                <a:endParaRPr lang="en-US"/>
              </a:p>
            </p:txBody>
          </p:sp>
          <p:sp>
            <p:nvSpPr>
              <p:cNvPr id="9" name="Text Box 1302"/>
              <p:cNvSpPr txBox="1">
                <a:spLocks noChangeArrowheads="1"/>
              </p:cNvSpPr>
              <p:nvPr/>
            </p:nvSpPr>
            <p:spPr bwMode="auto">
              <a:xfrm>
                <a:off x="964" y="719"/>
                <a:ext cx="291" cy="379"/>
              </a:xfrm>
              <a:prstGeom prst="rect">
                <a:avLst/>
              </a:prstGeom>
              <a:noFill/>
              <a:ln w="9525">
                <a:noFill/>
                <a:miter lim="800000"/>
                <a:headEnd/>
                <a:tailEnd/>
              </a:ln>
            </p:spPr>
            <p:txBody>
              <a:bodyPr/>
              <a:lstStyle/>
              <a:p>
                <a:pPr eaLnBrk="0" hangingPunct="0"/>
                <a:r>
                  <a:rPr lang="en-US" sz="1400" b="1">
                    <a:solidFill>
                      <a:srgbClr val="000000"/>
                    </a:solidFill>
                    <a:latin typeface="Times" charset="0"/>
                    <a:cs typeface="Times" charset="0"/>
                  </a:rPr>
                  <a:t>A</a:t>
                </a:r>
                <a:endParaRPr lang="en-US" sz="2400">
                  <a:latin typeface="Times" charset="0"/>
                  <a:cs typeface="Times" charset="0"/>
                </a:endParaRPr>
              </a:p>
            </p:txBody>
          </p:sp>
          <p:sp>
            <p:nvSpPr>
              <p:cNvPr id="10" name="Text Box 1303"/>
              <p:cNvSpPr txBox="1">
                <a:spLocks noChangeArrowheads="1"/>
              </p:cNvSpPr>
              <p:nvPr/>
            </p:nvSpPr>
            <p:spPr bwMode="auto">
              <a:xfrm>
                <a:off x="4938" y="3185"/>
                <a:ext cx="291" cy="284"/>
              </a:xfrm>
              <a:prstGeom prst="rect">
                <a:avLst/>
              </a:prstGeom>
              <a:noFill/>
              <a:ln w="9525">
                <a:noFill/>
                <a:miter lim="800000"/>
                <a:headEnd/>
                <a:tailEnd/>
              </a:ln>
            </p:spPr>
            <p:txBody>
              <a:bodyPr/>
              <a:lstStyle/>
              <a:p>
                <a:pPr eaLnBrk="0" hangingPunct="0"/>
                <a:r>
                  <a:rPr lang="en-US" sz="1400" b="1">
                    <a:solidFill>
                      <a:srgbClr val="000000"/>
                    </a:solidFill>
                    <a:latin typeface="Times" charset="0"/>
                    <a:cs typeface="Times" charset="0"/>
                  </a:rPr>
                  <a:t>B</a:t>
                </a:r>
                <a:endParaRPr lang="en-US" sz="2400">
                  <a:latin typeface="Times" charset="0"/>
                  <a:cs typeface="Times" charset="0"/>
                </a:endParaRPr>
              </a:p>
            </p:txBody>
          </p:sp>
          <p:sp>
            <p:nvSpPr>
              <p:cNvPr id="11" name="Oval 1304"/>
              <p:cNvSpPr>
                <a:spLocks noChangeArrowheads="1"/>
              </p:cNvSpPr>
              <p:nvPr/>
            </p:nvSpPr>
            <p:spPr bwMode="auto">
              <a:xfrm>
                <a:off x="1158" y="814"/>
                <a:ext cx="97" cy="95"/>
              </a:xfrm>
              <a:prstGeom prst="ellipse">
                <a:avLst/>
              </a:prstGeom>
              <a:solidFill>
                <a:srgbClr val="333300"/>
              </a:solidFill>
              <a:ln w="9525">
                <a:solidFill>
                  <a:srgbClr val="000000"/>
                </a:solidFill>
                <a:round/>
                <a:headEnd/>
                <a:tailEnd/>
              </a:ln>
            </p:spPr>
            <p:txBody>
              <a:bodyPr/>
              <a:lstStyle/>
              <a:p>
                <a:endParaRPr lang="en-US"/>
              </a:p>
            </p:txBody>
          </p:sp>
          <p:sp>
            <p:nvSpPr>
              <p:cNvPr id="12" name="Oval 1305"/>
              <p:cNvSpPr>
                <a:spLocks noChangeArrowheads="1"/>
              </p:cNvSpPr>
              <p:nvPr/>
            </p:nvSpPr>
            <p:spPr bwMode="auto">
              <a:xfrm>
                <a:off x="4842" y="3279"/>
                <a:ext cx="96" cy="95"/>
              </a:xfrm>
              <a:prstGeom prst="ellipse">
                <a:avLst/>
              </a:prstGeom>
              <a:solidFill>
                <a:srgbClr val="333300"/>
              </a:solidFill>
              <a:ln w="9525">
                <a:solidFill>
                  <a:srgbClr val="000000"/>
                </a:solidFill>
                <a:round/>
                <a:headEnd/>
                <a:tailEnd/>
              </a:ln>
            </p:spPr>
            <p:txBody>
              <a:bodyPr/>
              <a:lstStyle/>
              <a:p>
                <a:endParaRPr lang="en-US"/>
              </a:p>
            </p:txBody>
          </p:sp>
          <p:sp>
            <p:nvSpPr>
              <p:cNvPr id="13" name="Oval 1306"/>
              <p:cNvSpPr>
                <a:spLocks noChangeArrowheads="1"/>
              </p:cNvSpPr>
              <p:nvPr/>
            </p:nvSpPr>
            <p:spPr bwMode="auto">
              <a:xfrm>
                <a:off x="2031" y="1857"/>
                <a:ext cx="969" cy="664"/>
              </a:xfrm>
              <a:prstGeom prst="ellipse">
                <a:avLst/>
              </a:prstGeom>
              <a:gradFill rotWithShape="1">
                <a:gsLst>
                  <a:gs pos="0">
                    <a:srgbClr val="000000">
                      <a:alpha val="70000"/>
                    </a:srgbClr>
                  </a:gs>
                  <a:gs pos="100000">
                    <a:srgbClr val="C0C0C0"/>
                  </a:gs>
                </a:gsLst>
                <a:path path="shape">
                  <a:fillToRect l="50000" t="50000" r="50000" b="50000"/>
                </a:path>
              </a:gradFill>
              <a:ln w="9525">
                <a:noFill/>
                <a:round/>
                <a:headEnd/>
                <a:tailEnd/>
              </a:ln>
            </p:spPr>
            <p:txBody>
              <a:bodyPr/>
              <a:lstStyle/>
              <a:p>
                <a:pPr algn="ctr" eaLnBrk="0" hangingPunct="0"/>
                <a:r>
                  <a:rPr lang="en-US" sz="1200">
                    <a:solidFill>
                      <a:srgbClr val="000000"/>
                    </a:solidFill>
                    <a:latin typeface="Times" charset="0"/>
                    <a:cs typeface="Times" charset="0"/>
                  </a:rPr>
                  <a:t>Suspected ambush area</a:t>
                </a:r>
                <a:endParaRPr lang="en-US" sz="2400">
                  <a:latin typeface="Times" charset="0"/>
                  <a:cs typeface="Times" charset="0"/>
                </a:endParaRPr>
              </a:p>
            </p:txBody>
          </p:sp>
          <p:sp>
            <p:nvSpPr>
              <p:cNvPr id="14" name="Line 1307"/>
              <p:cNvSpPr>
                <a:spLocks noChangeShapeType="1"/>
              </p:cNvSpPr>
              <p:nvPr/>
            </p:nvSpPr>
            <p:spPr bwMode="auto">
              <a:xfrm flipV="1">
                <a:off x="2515" y="1572"/>
                <a:ext cx="873" cy="95"/>
              </a:xfrm>
              <a:prstGeom prst="line">
                <a:avLst/>
              </a:prstGeom>
              <a:noFill/>
              <a:ln w="9525">
                <a:solidFill>
                  <a:srgbClr val="000000"/>
                </a:solidFill>
                <a:prstDash val="lgDashDotDot"/>
                <a:round/>
                <a:headEnd/>
                <a:tailEnd/>
              </a:ln>
            </p:spPr>
            <p:txBody>
              <a:bodyPr/>
              <a:lstStyle/>
              <a:p>
                <a:endParaRPr lang="en-US"/>
              </a:p>
            </p:txBody>
          </p:sp>
          <p:sp>
            <p:nvSpPr>
              <p:cNvPr id="15" name="Line 1308"/>
              <p:cNvSpPr>
                <a:spLocks noChangeShapeType="1"/>
              </p:cNvSpPr>
              <p:nvPr/>
            </p:nvSpPr>
            <p:spPr bwMode="auto">
              <a:xfrm flipH="1" flipV="1">
                <a:off x="3291" y="1857"/>
                <a:ext cx="484" cy="664"/>
              </a:xfrm>
              <a:prstGeom prst="line">
                <a:avLst/>
              </a:prstGeom>
              <a:noFill/>
              <a:ln w="9525">
                <a:solidFill>
                  <a:srgbClr val="000000"/>
                </a:solidFill>
                <a:prstDash val="lgDashDotDot"/>
                <a:round/>
                <a:headEnd/>
                <a:tailEnd/>
              </a:ln>
            </p:spPr>
            <p:txBody>
              <a:bodyPr/>
              <a:lstStyle/>
              <a:p>
                <a:endParaRPr lang="en-US"/>
              </a:p>
            </p:txBody>
          </p:sp>
          <p:sp>
            <p:nvSpPr>
              <p:cNvPr id="16" name="Line 1309"/>
              <p:cNvSpPr>
                <a:spLocks noChangeShapeType="1"/>
              </p:cNvSpPr>
              <p:nvPr/>
            </p:nvSpPr>
            <p:spPr bwMode="auto">
              <a:xfrm flipH="1">
                <a:off x="1158" y="909"/>
                <a:ext cx="1" cy="853"/>
              </a:xfrm>
              <a:prstGeom prst="line">
                <a:avLst/>
              </a:prstGeom>
              <a:noFill/>
              <a:ln w="19050">
                <a:solidFill>
                  <a:srgbClr val="000000"/>
                </a:solidFill>
                <a:round/>
                <a:headEnd/>
                <a:tailEnd/>
              </a:ln>
            </p:spPr>
            <p:txBody>
              <a:bodyPr/>
              <a:lstStyle/>
              <a:p>
                <a:endParaRPr lang="en-US"/>
              </a:p>
            </p:txBody>
          </p:sp>
          <p:sp>
            <p:nvSpPr>
              <p:cNvPr id="17" name="Line 1310"/>
              <p:cNvSpPr>
                <a:spLocks noChangeShapeType="1"/>
              </p:cNvSpPr>
              <p:nvPr/>
            </p:nvSpPr>
            <p:spPr bwMode="auto">
              <a:xfrm>
                <a:off x="1158" y="1762"/>
                <a:ext cx="2424" cy="759"/>
              </a:xfrm>
              <a:prstGeom prst="line">
                <a:avLst/>
              </a:prstGeom>
              <a:noFill/>
              <a:ln w="19050">
                <a:solidFill>
                  <a:srgbClr val="000000"/>
                </a:solidFill>
                <a:round/>
                <a:headEnd/>
                <a:tailEnd/>
              </a:ln>
            </p:spPr>
            <p:txBody>
              <a:bodyPr/>
              <a:lstStyle/>
              <a:p>
                <a:endParaRPr lang="en-US"/>
              </a:p>
            </p:txBody>
          </p:sp>
          <p:sp>
            <p:nvSpPr>
              <p:cNvPr id="18" name="Line 1311"/>
              <p:cNvSpPr>
                <a:spLocks noChangeShapeType="1"/>
              </p:cNvSpPr>
              <p:nvPr/>
            </p:nvSpPr>
            <p:spPr bwMode="auto">
              <a:xfrm>
                <a:off x="3582" y="2521"/>
                <a:ext cx="1260" cy="758"/>
              </a:xfrm>
              <a:prstGeom prst="line">
                <a:avLst/>
              </a:prstGeom>
              <a:noFill/>
              <a:ln w="19050">
                <a:solidFill>
                  <a:srgbClr val="000000"/>
                </a:solidFill>
                <a:round/>
                <a:headEnd/>
                <a:tailEnd/>
              </a:ln>
            </p:spPr>
            <p:txBody>
              <a:bodyPr/>
              <a:lstStyle/>
              <a:p>
                <a:endParaRPr lang="en-US"/>
              </a:p>
            </p:txBody>
          </p:sp>
          <p:sp>
            <p:nvSpPr>
              <p:cNvPr id="19" name="Text Box 1312"/>
              <p:cNvSpPr txBox="1">
                <a:spLocks noChangeArrowheads="1"/>
              </p:cNvSpPr>
              <p:nvPr/>
            </p:nvSpPr>
            <p:spPr bwMode="auto">
              <a:xfrm>
                <a:off x="1296" y="864"/>
                <a:ext cx="1163" cy="433"/>
              </a:xfrm>
              <a:prstGeom prst="rect">
                <a:avLst/>
              </a:prstGeom>
              <a:noFill/>
              <a:ln w="9525">
                <a:noFill/>
                <a:miter lim="800000"/>
                <a:headEnd/>
                <a:tailEnd/>
              </a:ln>
            </p:spPr>
            <p:txBody>
              <a:bodyPr/>
              <a:lstStyle/>
              <a:p>
                <a:pPr algn="ctr" eaLnBrk="0" hangingPunct="0"/>
                <a:r>
                  <a:rPr lang="en-US" sz="1200" b="1">
                    <a:solidFill>
                      <a:srgbClr val="0000FF"/>
                    </a:solidFill>
                    <a:latin typeface="Times" charset="0"/>
                    <a:cs typeface="Times" charset="0"/>
                  </a:rPr>
                  <a:t>System</a:t>
                </a:r>
                <a:r>
                  <a:rPr lang="en-US" sz="1200">
                    <a:solidFill>
                      <a:srgbClr val="0000FF"/>
                    </a:solidFill>
                    <a:latin typeface="Times" charset="0"/>
                    <a:cs typeface="Times" charset="0"/>
                  </a:rPr>
                  <a:t>: Look ahead for enemy for obstacles and road conditions</a:t>
                </a:r>
                <a:endParaRPr lang="en-US" sz="2400">
                  <a:solidFill>
                    <a:srgbClr val="0000FF"/>
                  </a:solidFill>
                  <a:latin typeface="Times" charset="0"/>
                  <a:cs typeface="Times" charset="0"/>
                </a:endParaRPr>
              </a:p>
            </p:txBody>
          </p:sp>
          <p:sp>
            <p:nvSpPr>
              <p:cNvPr id="20" name="Freeform 1313" descr="70%"/>
              <p:cNvSpPr>
                <a:spLocks/>
              </p:cNvSpPr>
              <p:nvPr/>
            </p:nvSpPr>
            <p:spPr bwMode="auto">
              <a:xfrm>
                <a:off x="3504" y="768"/>
                <a:ext cx="1647" cy="1138"/>
              </a:xfrm>
              <a:custGeom>
                <a:avLst/>
                <a:gdLst/>
                <a:ahLst/>
                <a:cxnLst>
                  <a:cxn ang="0">
                    <a:pos x="1080" y="540"/>
                  </a:cxn>
                  <a:cxn ang="0">
                    <a:pos x="720" y="720"/>
                  </a:cxn>
                  <a:cxn ang="0">
                    <a:pos x="360" y="720"/>
                  </a:cxn>
                  <a:cxn ang="0">
                    <a:pos x="180" y="720"/>
                  </a:cxn>
                  <a:cxn ang="0">
                    <a:pos x="180" y="900"/>
                  </a:cxn>
                  <a:cxn ang="0">
                    <a:pos x="0" y="1260"/>
                  </a:cxn>
                  <a:cxn ang="0">
                    <a:pos x="0" y="1620"/>
                  </a:cxn>
                  <a:cxn ang="0">
                    <a:pos x="180" y="1980"/>
                  </a:cxn>
                  <a:cxn ang="0">
                    <a:pos x="180" y="2160"/>
                  </a:cxn>
                  <a:cxn ang="0">
                    <a:pos x="0" y="2160"/>
                  </a:cxn>
                  <a:cxn ang="0">
                    <a:pos x="0" y="2520"/>
                  </a:cxn>
                  <a:cxn ang="0">
                    <a:pos x="720" y="2700"/>
                  </a:cxn>
                  <a:cxn ang="0">
                    <a:pos x="1260" y="2880"/>
                  </a:cxn>
                  <a:cxn ang="0">
                    <a:pos x="1620" y="2700"/>
                  </a:cxn>
                  <a:cxn ang="0">
                    <a:pos x="2520" y="2700"/>
                  </a:cxn>
                  <a:cxn ang="0">
                    <a:pos x="2520" y="540"/>
                  </a:cxn>
                  <a:cxn ang="0">
                    <a:pos x="2160" y="0"/>
                  </a:cxn>
                  <a:cxn ang="0">
                    <a:pos x="1800" y="0"/>
                  </a:cxn>
                  <a:cxn ang="0">
                    <a:pos x="1080" y="360"/>
                  </a:cxn>
                  <a:cxn ang="0">
                    <a:pos x="1080" y="540"/>
                  </a:cxn>
                </a:cxnLst>
                <a:rect l="0" t="0" r="r" b="b"/>
                <a:pathLst>
                  <a:path w="2520" h="2880">
                    <a:moveTo>
                      <a:pt x="1080" y="540"/>
                    </a:moveTo>
                    <a:lnTo>
                      <a:pt x="720" y="720"/>
                    </a:lnTo>
                    <a:lnTo>
                      <a:pt x="360" y="720"/>
                    </a:lnTo>
                    <a:lnTo>
                      <a:pt x="180" y="720"/>
                    </a:lnTo>
                    <a:lnTo>
                      <a:pt x="180" y="900"/>
                    </a:lnTo>
                    <a:lnTo>
                      <a:pt x="0" y="1260"/>
                    </a:lnTo>
                    <a:lnTo>
                      <a:pt x="0" y="1620"/>
                    </a:lnTo>
                    <a:lnTo>
                      <a:pt x="180" y="1980"/>
                    </a:lnTo>
                    <a:lnTo>
                      <a:pt x="180" y="2160"/>
                    </a:lnTo>
                    <a:lnTo>
                      <a:pt x="0" y="2160"/>
                    </a:lnTo>
                    <a:lnTo>
                      <a:pt x="0" y="2520"/>
                    </a:lnTo>
                    <a:lnTo>
                      <a:pt x="720" y="2700"/>
                    </a:lnTo>
                    <a:lnTo>
                      <a:pt x="1260" y="2880"/>
                    </a:lnTo>
                    <a:lnTo>
                      <a:pt x="1620" y="2700"/>
                    </a:lnTo>
                    <a:lnTo>
                      <a:pt x="2520" y="2700"/>
                    </a:lnTo>
                    <a:lnTo>
                      <a:pt x="2520" y="540"/>
                    </a:lnTo>
                    <a:lnTo>
                      <a:pt x="2160" y="0"/>
                    </a:lnTo>
                    <a:lnTo>
                      <a:pt x="1800" y="0"/>
                    </a:lnTo>
                    <a:lnTo>
                      <a:pt x="1080" y="360"/>
                    </a:lnTo>
                    <a:lnTo>
                      <a:pt x="1080" y="540"/>
                    </a:lnTo>
                    <a:close/>
                  </a:path>
                </a:pathLst>
              </a:custGeom>
              <a:pattFill prst="pct70">
                <a:fgClr>
                  <a:schemeClr val="accent1"/>
                </a:fgClr>
                <a:bgClr>
                  <a:srgbClr val="FFFFFF"/>
                </a:bgClr>
              </a:pattFill>
              <a:ln w="9525">
                <a:noFill/>
                <a:round/>
                <a:headEnd/>
                <a:tailEnd/>
              </a:ln>
            </p:spPr>
            <p:txBody>
              <a:bodyPr/>
              <a:lstStyle/>
              <a:p>
                <a:endParaRPr lang="en-US"/>
              </a:p>
            </p:txBody>
          </p:sp>
          <p:sp>
            <p:nvSpPr>
              <p:cNvPr id="21" name="Text Box 1314"/>
              <p:cNvSpPr txBox="1">
                <a:spLocks noChangeArrowheads="1"/>
              </p:cNvSpPr>
              <p:nvPr/>
            </p:nvSpPr>
            <p:spPr bwMode="auto">
              <a:xfrm>
                <a:off x="674" y="1478"/>
                <a:ext cx="775" cy="379"/>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Primary route</a:t>
                </a:r>
                <a:endParaRPr lang="en-US" sz="2400">
                  <a:latin typeface="Times" charset="0"/>
                  <a:cs typeface="Times" charset="0"/>
                </a:endParaRPr>
              </a:p>
            </p:txBody>
          </p:sp>
          <p:sp>
            <p:nvSpPr>
              <p:cNvPr id="22" name="AutoShape 1315"/>
              <p:cNvSpPr>
                <a:spLocks noChangeArrowheads="1"/>
              </p:cNvSpPr>
              <p:nvPr/>
            </p:nvSpPr>
            <p:spPr bwMode="auto">
              <a:xfrm>
                <a:off x="3678" y="2521"/>
                <a:ext cx="194" cy="189"/>
              </a:xfrm>
              <a:prstGeom prst="plus">
                <a:avLst>
                  <a:gd name="adj" fmla="val 25000"/>
                </a:avLst>
              </a:prstGeom>
              <a:solidFill>
                <a:srgbClr val="FF0000"/>
              </a:solidFill>
              <a:ln w="9525">
                <a:solidFill>
                  <a:srgbClr val="000000"/>
                </a:solidFill>
                <a:miter lim="800000"/>
                <a:headEnd/>
                <a:tailEnd/>
              </a:ln>
            </p:spPr>
            <p:txBody>
              <a:bodyPr/>
              <a:lstStyle/>
              <a:p>
                <a:endParaRPr lang="en-US"/>
              </a:p>
            </p:txBody>
          </p:sp>
          <p:sp>
            <p:nvSpPr>
              <p:cNvPr id="23" name="Text Box 1316"/>
              <p:cNvSpPr txBox="1">
                <a:spLocks noChangeArrowheads="1"/>
              </p:cNvSpPr>
              <p:nvPr/>
            </p:nvSpPr>
            <p:spPr bwMode="auto">
              <a:xfrm>
                <a:off x="1094" y="1225"/>
                <a:ext cx="258" cy="253"/>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O</a:t>
                </a:r>
                <a:endParaRPr lang="en-US" sz="2400">
                  <a:latin typeface="Times" charset="0"/>
                  <a:cs typeface="Times" charset="0"/>
                </a:endParaRPr>
              </a:p>
            </p:txBody>
          </p:sp>
          <p:sp>
            <p:nvSpPr>
              <p:cNvPr id="24" name="Text Box 1317"/>
              <p:cNvSpPr txBox="1">
                <a:spLocks noChangeArrowheads="1"/>
              </p:cNvSpPr>
              <p:nvPr/>
            </p:nvSpPr>
            <p:spPr bwMode="auto">
              <a:xfrm>
                <a:off x="2418" y="1572"/>
                <a:ext cx="259" cy="253"/>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O</a:t>
                </a:r>
                <a:endParaRPr lang="en-US" sz="2400">
                  <a:latin typeface="Times" charset="0"/>
                  <a:cs typeface="Times" charset="0"/>
                </a:endParaRPr>
              </a:p>
            </p:txBody>
          </p:sp>
          <p:sp>
            <p:nvSpPr>
              <p:cNvPr id="25" name="Text Box 1318"/>
              <p:cNvSpPr txBox="1">
                <a:spLocks noChangeArrowheads="1"/>
              </p:cNvSpPr>
              <p:nvPr/>
            </p:nvSpPr>
            <p:spPr bwMode="auto">
              <a:xfrm>
                <a:off x="3194" y="1762"/>
                <a:ext cx="258" cy="253"/>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O</a:t>
                </a:r>
                <a:endParaRPr lang="en-US" sz="2400">
                  <a:latin typeface="Times" charset="0"/>
                  <a:cs typeface="Times" charset="0"/>
                </a:endParaRPr>
              </a:p>
            </p:txBody>
          </p:sp>
          <p:sp>
            <p:nvSpPr>
              <p:cNvPr id="26" name="Text Box 1319"/>
              <p:cNvSpPr txBox="1">
                <a:spLocks noChangeArrowheads="1"/>
              </p:cNvSpPr>
              <p:nvPr/>
            </p:nvSpPr>
            <p:spPr bwMode="auto">
              <a:xfrm>
                <a:off x="3000" y="2521"/>
                <a:ext cx="258" cy="253"/>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O</a:t>
                </a:r>
                <a:endParaRPr lang="en-US" sz="2400">
                  <a:latin typeface="Times" charset="0"/>
                  <a:cs typeface="Times" charset="0"/>
                </a:endParaRPr>
              </a:p>
            </p:txBody>
          </p:sp>
          <p:sp>
            <p:nvSpPr>
              <p:cNvPr id="27" name="Text Box 1320"/>
              <p:cNvSpPr txBox="1">
                <a:spLocks noChangeArrowheads="1"/>
              </p:cNvSpPr>
              <p:nvPr/>
            </p:nvSpPr>
            <p:spPr bwMode="auto">
              <a:xfrm>
                <a:off x="2515" y="814"/>
                <a:ext cx="1454" cy="664"/>
              </a:xfrm>
              <a:prstGeom prst="rect">
                <a:avLst/>
              </a:prstGeom>
              <a:noFill/>
              <a:ln w="9525">
                <a:noFill/>
                <a:miter lim="800000"/>
                <a:headEnd/>
                <a:tailEnd/>
              </a:ln>
            </p:spPr>
            <p:txBody>
              <a:bodyPr/>
              <a:lstStyle/>
              <a:p>
                <a:pPr eaLnBrk="0" hangingPunct="0"/>
                <a:r>
                  <a:rPr lang="en-US" sz="1200" b="1">
                    <a:solidFill>
                      <a:srgbClr val="0000FF"/>
                    </a:solidFill>
                    <a:latin typeface="Times" charset="0"/>
                    <a:cs typeface="Times" charset="0"/>
                  </a:rPr>
                  <a:t>System</a:t>
                </a:r>
                <a:r>
                  <a:rPr lang="en-US" sz="1200">
                    <a:solidFill>
                      <a:srgbClr val="0000FF"/>
                    </a:solidFill>
                    <a:latin typeface="Times" charset="0"/>
                    <a:cs typeface="Times" charset="0"/>
                  </a:rPr>
                  <a:t>: Terrain analysis shows obstacles. Get latest data to move between ambush area and obstacle</a:t>
                </a:r>
                <a:endParaRPr lang="en-US" sz="2400">
                  <a:solidFill>
                    <a:srgbClr val="0000FF"/>
                  </a:solidFill>
                  <a:latin typeface="Times" charset="0"/>
                  <a:cs typeface="Times" charset="0"/>
                </a:endParaRPr>
              </a:p>
            </p:txBody>
          </p:sp>
          <p:sp>
            <p:nvSpPr>
              <p:cNvPr id="28" name="Line 1321"/>
              <p:cNvSpPr>
                <a:spLocks noChangeShapeType="1"/>
              </p:cNvSpPr>
              <p:nvPr/>
            </p:nvSpPr>
            <p:spPr bwMode="auto">
              <a:xfrm flipH="1">
                <a:off x="2612" y="1383"/>
                <a:ext cx="194" cy="189"/>
              </a:xfrm>
              <a:prstGeom prst="line">
                <a:avLst/>
              </a:prstGeom>
              <a:noFill/>
              <a:ln w="9525">
                <a:solidFill>
                  <a:srgbClr val="000000"/>
                </a:solidFill>
                <a:round/>
                <a:headEnd/>
                <a:tailEnd type="triangle" w="med" len="med"/>
              </a:ln>
            </p:spPr>
            <p:txBody>
              <a:bodyPr/>
              <a:lstStyle/>
              <a:p>
                <a:endParaRPr lang="en-US"/>
              </a:p>
            </p:txBody>
          </p:sp>
          <p:sp>
            <p:nvSpPr>
              <p:cNvPr id="29" name="Line 1322"/>
              <p:cNvSpPr>
                <a:spLocks noChangeShapeType="1"/>
              </p:cNvSpPr>
              <p:nvPr/>
            </p:nvSpPr>
            <p:spPr bwMode="auto">
              <a:xfrm>
                <a:off x="3388" y="1383"/>
                <a:ext cx="194" cy="95"/>
              </a:xfrm>
              <a:prstGeom prst="line">
                <a:avLst/>
              </a:prstGeom>
              <a:noFill/>
              <a:ln w="9525">
                <a:solidFill>
                  <a:srgbClr val="000000"/>
                </a:solidFill>
                <a:round/>
                <a:headEnd/>
                <a:tailEnd type="triangle" w="med" len="med"/>
              </a:ln>
            </p:spPr>
            <p:txBody>
              <a:bodyPr/>
              <a:lstStyle/>
              <a:p>
                <a:endParaRPr lang="en-US"/>
              </a:p>
            </p:txBody>
          </p:sp>
          <p:sp>
            <p:nvSpPr>
              <p:cNvPr id="30" name="Line 1323"/>
              <p:cNvSpPr>
                <a:spLocks noChangeShapeType="1"/>
              </p:cNvSpPr>
              <p:nvPr/>
            </p:nvSpPr>
            <p:spPr bwMode="auto">
              <a:xfrm flipH="1" flipV="1">
                <a:off x="3388" y="1857"/>
                <a:ext cx="387" cy="0"/>
              </a:xfrm>
              <a:prstGeom prst="line">
                <a:avLst/>
              </a:prstGeom>
              <a:noFill/>
              <a:ln w="9525">
                <a:solidFill>
                  <a:srgbClr val="000000"/>
                </a:solidFill>
                <a:round/>
                <a:headEnd/>
                <a:tailEnd type="triangle" w="med" len="med"/>
              </a:ln>
            </p:spPr>
            <p:txBody>
              <a:bodyPr/>
              <a:lstStyle/>
              <a:p>
                <a:endParaRPr lang="en-US"/>
              </a:p>
            </p:txBody>
          </p:sp>
          <p:sp>
            <p:nvSpPr>
              <p:cNvPr id="31" name="Line 1324"/>
              <p:cNvSpPr>
                <a:spLocks noChangeShapeType="1"/>
              </p:cNvSpPr>
              <p:nvPr/>
            </p:nvSpPr>
            <p:spPr bwMode="auto">
              <a:xfrm flipH="1">
                <a:off x="3872" y="2141"/>
                <a:ext cx="194" cy="285"/>
              </a:xfrm>
              <a:prstGeom prst="line">
                <a:avLst/>
              </a:prstGeom>
              <a:noFill/>
              <a:ln w="9525">
                <a:solidFill>
                  <a:srgbClr val="000000"/>
                </a:solidFill>
                <a:round/>
                <a:headEnd/>
                <a:tailEnd type="triangle" w="med" len="med"/>
              </a:ln>
            </p:spPr>
            <p:txBody>
              <a:bodyPr/>
              <a:lstStyle/>
              <a:p>
                <a:endParaRPr lang="en-US"/>
              </a:p>
            </p:txBody>
          </p:sp>
          <p:sp>
            <p:nvSpPr>
              <p:cNvPr id="32" name="Text Box 1325"/>
              <p:cNvSpPr txBox="1">
                <a:spLocks noChangeArrowheads="1"/>
              </p:cNvSpPr>
              <p:nvPr/>
            </p:nvSpPr>
            <p:spPr bwMode="auto">
              <a:xfrm>
                <a:off x="4745" y="3090"/>
                <a:ext cx="775" cy="284"/>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Destination</a:t>
                </a:r>
                <a:endParaRPr lang="en-US" sz="2400">
                  <a:latin typeface="Times" charset="0"/>
                  <a:cs typeface="Times" charset="0"/>
                </a:endParaRPr>
              </a:p>
            </p:txBody>
          </p:sp>
          <p:sp>
            <p:nvSpPr>
              <p:cNvPr id="33" name="Text Box 1326"/>
              <p:cNvSpPr txBox="1">
                <a:spLocks noChangeArrowheads="1"/>
              </p:cNvSpPr>
              <p:nvPr/>
            </p:nvSpPr>
            <p:spPr bwMode="auto">
              <a:xfrm>
                <a:off x="771" y="624"/>
                <a:ext cx="646" cy="253"/>
              </a:xfrm>
              <a:prstGeom prst="rect">
                <a:avLst/>
              </a:prstGeom>
              <a:noFill/>
              <a:ln w="9525">
                <a:noFill/>
                <a:miter lim="800000"/>
                <a:headEnd/>
                <a:tailEnd/>
              </a:ln>
            </p:spPr>
            <p:txBody>
              <a:bodyPr/>
              <a:lstStyle/>
              <a:p>
                <a:pPr eaLnBrk="0" hangingPunct="0"/>
                <a:r>
                  <a:rPr lang="en-US" sz="1200">
                    <a:solidFill>
                      <a:srgbClr val="000000"/>
                    </a:solidFill>
                    <a:latin typeface="Times" charset="0"/>
                    <a:cs typeface="Times" charset="0"/>
                  </a:rPr>
                  <a:t>Start</a:t>
                </a:r>
                <a:endParaRPr lang="en-US" sz="2400">
                  <a:latin typeface="Times" charset="0"/>
                  <a:cs typeface="Times" charset="0"/>
                </a:endParaRPr>
              </a:p>
            </p:txBody>
          </p:sp>
          <p:sp>
            <p:nvSpPr>
              <p:cNvPr id="34" name="Line 1327"/>
              <p:cNvSpPr>
                <a:spLocks noChangeShapeType="1"/>
              </p:cNvSpPr>
              <p:nvPr/>
            </p:nvSpPr>
            <p:spPr bwMode="auto">
              <a:xfrm>
                <a:off x="2225" y="1288"/>
                <a:ext cx="193" cy="664"/>
              </a:xfrm>
              <a:prstGeom prst="line">
                <a:avLst/>
              </a:prstGeom>
              <a:noFill/>
              <a:ln w="9525">
                <a:solidFill>
                  <a:srgbClr val="000000"/>
                </a:solidFill>
                <a:round/>
                <a:headEnd/>
                <a:tailEnd type="triangle" w="med" len="med"/>
              </a:ln>
            </p:spPr>
            <p:txBody>
              <a:bodyPr/>
              <a:lstStyle/>
              <a:p>
                <a:endParaRPr lang="en-US"/>
              </a:p>
            </p:txBody>
          </p:sp>
          <p:sp>
            <p:nvSpPr>
              <p:cNvPr id="35" name="Freeform 1328" descr="40%"/>
              <p:cNvSpPr>
                <a:spLocks/>
              </p:cNvSpPr>
              <p:nvPr/>
            </p:nvSpPr>
            <p:spPr bwMode="auto">
              <a:xfrm>
                <a:off x="4260" y="1762"/>
                <a:ext cx="775" cy="1138"/>
              </a:xfrm>
              <a:custGeom>
                <a:avLst/>
                <a:gdLst/>
                <a:ahLst/>
                <a:cxnLst>
                  <a:cxn ang="0">
                    <a:pos x="1080" y="540"/>
                  </a:cxn>
                  <a:cxn ang="0">
                    <a:pos x="720" y="720"/>
                  </a:cxn>
                  <a:cxn ang="0">
                    <a:pos x="360" y="720"/>
                  </a:cxn>
                  <a:cxn ang="0">
                    <a:pos x="180" y="720"/>
                  </a:cxn>
                  <a:cxn ang="0">
                    <a:pos x="180" y="900"/>
                  </a:cxn>
                  <a:cxn ang="0">
                    <a:pos x="0" y="1260"/>
                  </a:cxn>
                  <a:cxn ang="0">
                    <a:pos x="0" y="1620"/>
                  </a:cxn>
                  <a:cxn ang="0">
                    <a:pos x="180" y="1980"/>
                  </a:cxn>
                  <a:cxn ang="0">
                    <a:pos x="180" y="2160"/>
                  </a:cxn>
                  <a:cxn ang="0">
                    <a:pos x="0" y="2160"/>
                  </a:cxn>
                  <a:cxn ang="0">
                    <a:pos x="0" y="2520"/>
                  </a:cxn>
                  <a:cxn ang="0">
                    <a:pos x="720" y="2700"/>
                  </a:cxn>
                  <a:cxn ang="0">
                    <a:pos x="1260" y="2880"/>
                  </a:cxn>
                  <a:cxn ang="0">
                    <a:pos x="1620" y="2700"/>
                  </a:cxn>
                  <a:cxn ang="0">
                    <a:pos x="2520" y="2700"/>
                  </a:cxn>
                  <a:cxn ang="0">
                    <a:pos x="2520" y="540"/>
                  </a:cxn>
                  <a:cxn ang="0">
                    <a:pos x="2160" y="0"/>
                  </a:cxn>
                  <a:cxn ang="0">
                    <a:pos x="1800" y="0"/>
                  </a:cxn>
                  <a:cxn ang="0">
                    <a:pos x="1080" y="360"/>
                  </a:cxn>
                  <a:cxn ang="0">
                    <a:pos x="1080" y="540"/>
                  </a:cxn>
                </a:cxnLst>
                <a:rect l="0" t="0" r="r" b="b"/>
                <a:pathLst>
                  <a:path w="2520" h="2880">
                    <a:moveTo>
                      <a:pt x="1080" y="540"/>
                    </a:moveTo>
                    <a:lnTo>
                      <a:pt x="720" y="720"/>
                    </a:lnTo>
                    <a:lnTo>
                      <a:pt x="360" y="720"/>
                    </a:lnTo>
                    <a:lnTo>
                      <a:pt x="180" y="720"/>
                    </a:lnTo>
                    <a:lnTo>
                      <a:pt x="180" y="900"/>
                    </a:lnTo>
                    <a:lnTo>
                      <a:pt x="0" y="1260"/>
                    </a:lnTo>
                    <a:lnTo>
                      <a:pt x="0" y="1620"/>
                    </a:lnTo>
                    <a:lnTo>
                      <a:pt x="180" y="1980"/>
                    </a:lnTo>
                    <a:lnTo>
                      <a:pt x="180" y="2160"/>
                    </a:lnTo>
                    <a:lnTo>
                      <a:pt x="0" y="2160"/>
                    </a:lnTo>
                    <a:lnTo>
                      <a:pt x="0" y="2520"/>
                    </a:lnTo>
                    <a:lnTo>
                      <a:pt x="720" y="2700"/>
                    </a:lnTo>
                    <a:lnTo>
                      <a:pt x="1260" y="2880"/>
                    </a:lnTo>
                    <a:lnTo>
                      <a:pt x="1620" y="2700"/>
                    </a:lnTo>
                    <a:lnTo>
                      <a:pt x="2520" y="2700"/>
                    </a:lnTo>
                    <a:lnTo>
                      <a:pt x="2520" y="540"/>
                    </a:lnTo>
                    <a:lnTo>
                      <a:pt x="2160" y="0"/>
                    </a:lnTo>
                    <a:lnTo>
                      <a:pt x="1800" y="0"/>
                    </a:lnTo>
                    <a:lnTo>
                      <a:pt x="1080" y="360"/>
                    </a:lnTo>
                    <a:lnTo>
                      <a:pt x="1080" y="540"/>
                    </a:lnTo>
                    <a:close/>
                  </a:path>
                </a:pathLst>
              </a:custGeom>
              <a:pattFill prst="pct40">
                <a:fgClr>
                  <a:srgbClr val="FFFFFF"/>
                </a:fgClr>
                <a:bgClr>
                  <a:srgbClr val="7F7F7F"/>
                </a:bgClr>
              </a:pattFill>
              <a:ln w="9525">
                <a:noFill/>
                <a:round/>
                <a:headEnd/>
                <a:tailEnd/>
              </a:ln>
            </p:spPr>
            <p:txBody>
              <a:bodyPr/>
              <a:lstStyle/>
              <a:p>
                <a:endParaRPr lang="en-US"/>
              </a:p>
            </p:txBody>
          </p:sp>
          <p:sp>
            <p:nvSpPr>
              <p:cNvPr id="36" name="Freeform 1329" descr="Wide downward diagonal"/>
              <p:cNvSpPr>
                <a:spLocks/>
              </p:cNvSpPr>
              <p:nvPr/>
            </p:nvSpPr>
            <p:spPr bwMode="auto">
              <a:xfrm>
                <a:off x="577" y="1857"/>
                <a:ext cx="1745" cy="1517"/>
              </a:xfrm>
              <a:custGeom>
                <a:avLst/>
                <a:gdLst/>
                <a:ahLst/>
                <a:cxnLst>
                  <a:cxn ang="0">
                    <a:pos x="0" y="360"/>
                  </a:cxn>
                  <a:cxn ang="0">
                    <a:pos x="540" y="0"/>
                  </a:cxn>
                  <a:cxn ang="0">
                    <a:pos x="720" y="0"/>
                  </a:cxn>
                  <a:cxn ang="0">
                    <a:pos x="900" y="0"/>
                  </a:cxn>
                  <a:cxn ang="0">
                    <a:pos x="1260" y="360"/>
                  </a:cxn>
                  <a:cxn ang="0">
                    <a:pos x="1620" y="720"/>
                  </a:cxn>
                  <a:cxn ang="0">
                    <a:pos x="1800" y="540"/>
                  </a:cxn>
                  <a:cxn ang="0">
                    <a:pos x="1980" y="1440"/>
                  </a:cxn>
                  <a:cxn ang="0">
                    <a:pos x="3060" y="1080"/>
                  </a:cxn>
                  <a:cxn ang="0">
                    <a:pos x="3240" y="1260"/>
                  </a:cxn>
                  <a:cxn ang="0">
                    <a:pos x="3240" y="1620"/>
                  </a:cxn>
                  <a:cxn ang="0">
                    <a:pos x="2880" y="2160"/>
                  </a:cxn>
                  <a:cxn ang="0">
                    <a:pos x="2700" y="2160"/>
                  </a:cxn>
                  <a:cxn ang="0">
                    <a:pos x="2700" y="2520"/>
                  </a:cxn>
                  <a:cxn ang="0">
                    <a:pos x="2700" y="2700"/>
                  </a:cxn>
                  <a:cxn ang="0">
                    <a:pos x="2700" y="2880"/>
                  </a:cxn>
                  <a:cxn ang="0">
                    <a:pos x="1440" y="2880"/>
                  </a:cxn>
                  <a:cxn ang="0">
                    <a:pos x="360" y="2700"/>
                  </a:cxn>
                  <a:cxn ang="0">
                    <a:pos x="0" y="2340"/>
                  </a:cxn>
                  <a:cxn ang="0">
                    <a:pos x="0" y="360"/>
                  </a:cxn>
                </a:cxnLst>
                <a:rect l="0" t="0" r="r" b="b"/>
                <a:pathLst>
                  <a:path w="3240" h="2880">
                    <a:moveTo>
                      <a:pt x="0" y="360"/>
                    </a:moveTo>
                    <a:lnTo>
                      <a:pt x="540" y="0"/>
                    </a:lnTo>
                    <a:lnTo>
                      <a:pt x="720" y="0"/>
                    </a:lnTo>
                    <a:lnTo>
                      <a:pt x="900" y="0"/>
                    </a:lnTo>
                    <a:lnTo>
                      <a:pt x="1260" y="360"/>
                    </a:lnTo>
                    <a:lnTo>
                      <a:pt x="1620" y="720"/>
                    </a:lnTo>
                    <a:lnTo>
                      <a:pt x="1800" y="540"/>
                    </a:lnTo>
                    <a:lnTo>
                      <a:pt x="1980" y="1440"/>
                    </a:lnTo>
                    <a:lnTo>
                      <a:pt x="3060" y="1080"/>
                    </a:lnTo>
                    <a:lnTo>
                      <a:pt x="3240" y="1260"/>
                    </a:lnTo>
                    <a:lnTo>
                      <a:pt x="3240" y="1620"/>
                    </a:lnTo>
                    <a:lnTo>
                      <a:pt x="2880" y="2160"/>
                    </a:lnTo>
                    <a:lnTo>
                      <a:pt x="2700" y="2160"/>
                    </a:lnTo>
                    <a:lnTo>
                      <a:pt x="2700" y="2520"/>
                    </a:lnTo>
                    <a:lnTo>
                      <a:pt x="2700" y="2700"/>
                    </a:lnTo>
                    <a:lnTo>
                      <a:pt x="2700" y="2880"/>
                    </a:lnTo>
                    <a:lnTo>
                      <a:pt x="1440" y="2880"/>
                    </a:lnTo>
                    <a:lnTo>
                      <a:pt x="360" y="2700"/>
                    </a:lnTo>
                    <a:lnTo>
                      <a:pt x="0" y="2340"/>
                    </a:lnTo>
                    <a:lnTo>
                      <a:pt x="0" y="360"/>
                    </a:lnTo>
                    <a:close/>
                  </a:path>
                </a:pathLst>
              </a:custGeom>
              <a:pattFill prst="wdDnDiag">
                <a:fgClr>
                  <a:schemeClr val="accent1"/>
                </a:fgClr>
                <a:bgClr>
                  <a:srgbClr val="FFFFFF"/>
                </a:bgClr>
              </a:pattFill>
              <a:ln w="9525">
                <a:noFill/>
                <a:round/>
                <a:headEnd/>
                <a:tailEnd/>
              </a:ln>
            </p:spPr>
            <p:txBody>
              <a:bodyPr/>
              <a:lstStyle/>
              <a:p>
                <a:endParaRPr lang="en-US"/>
              </a:p>
            </p:txBody>
          </p:sp>
          <p:sp>
            <p:nvSpPr>
              <p:cNvPr id="37" name="Text Box 1330"/>
              <p:cNvSpPr txBox="1">
                <a:spLocks noChangeArrowheads="1"/>
              </p:cNvSpPr>
              <p:nvPr/>
            </p:nvSpPr>
            <p:spPr bwMode="auto">
              <a:xfrm>
                <a:off x="3775" y="1572"/>
                <a:ext cx="1454" cy="759"/>
              </a:xfrm>
              <a:prstGeom prst="rect">
                <a:avLst/>
              </a:prstGeom>
              <a:noFill/>
              <a:ln w="9525">
                <a:noFill/>
                <a:miter lim="800000"/>
                <a:headEnd/>
                <a:tailEnd/>
              </a:ln>
            </p:spPr>
            <p:txBody>
              <a:bodyPr/>
              <a:lstStyle/>
              <a:p>
                <a:pPr eaLnBrk="0" hangingPunct="0"/>
                <a:r>
                  <a:rPr lang="en-US" sz="1200">
                    <a:solidFill>
                      <a:srgbClr val="0000FF"/>
                    </a:solidFill>
                    <a:latin typeface="Times" charset="0"/>
                    <a:cs typeface="Times" charset="0"/>
                  </a:rPr>
                  <a:t>System:  Get reports west of bridge 1 and hydrology south of bridge 2</a:t>
                </a:r>
                <a:endParaRPr lang="en-US" sz="2400">
                  <a:solidFill>
                    <a:srgbClr val="0000FF"/>
                  </a:solidFill>
                  <a:latin typeface="Times" charset="0"/>
                  <a:cs typeface="Times" charset="0"/>
                </a:endParaRPr>
              </a:p>
            </p:txBody>
          </p:sp>
          <p:sp>
            <p:nvSpPr>
              <p:cNvPr id="38" name="Text Box 1331"/>
              <p:cNvSpPr txBox="1">
                <a:spLocks noChangeArrowheads="1"/>
              </p:cNvSpPr>
              <p:nvPr/>
            </p:nvSpPr>
            <p:spPr bwMode="auto">
              <a:xfrm>
                <a:off x="4551" y="2426"/>
                <a:ext cx="872" cy="379"/>
              </a:xfrm>
              <a:prstGeom prst="rect">
                <a:avLst/>
              </a:prstGeom>
              <a:noFill/>
              <a:ln w="9525">
                <a:noFill/>
                <a:miter lim="800000"/>
                <a:headEnd/>
                <a:tailEnd/>
              </a:ln>
            </p:spPr>
            <p:txBody>
              <a:bodyPr/>
              <a:lstStyle/>
              <a:p>
                <a:pPr eaLnBrk="0" hangingPunct="0"/>
                <a:r>
                  <a:rPr lang="en-US" sz="1200">
                    <a:solidFill>
                      <a:srgbClr val="FF0000"/>
                    </a:solidFill>
                    <a:latin typeface="Times" charset="0"/>
                    <a:cs typeface="Times" charset="0"/>
                  </a:rPr>
                  <a:t>High flow</a:t>
                </a:r>
              </a:p>
              <a:p>
                <a:pPr eaLnBrk="0" hangingPunct="0"/>
                <a:r>
                  <a:rPr lang="en-US" sz="1200">
                    <a:solidFill>
                      <a:srgbClr val="FF0000"/>
                    </a:solidFill>
                    <a:latin typeface="Times" charset="0"/>
                    <a:cs typeface="Times" charset="0"/>
                  </a:rPr>
                  <a:t>rate in Spring</a:t>
                </a:r>
                <a:endParaRPr lang="en-US" sz="2400">
                  <a:solidFill>
                    <a:srgbClr val="FF0000"/>
                  </a:solidFill>
                  <a:latin typeface="Times" charset="0"/>
                  <a:cs typeface="Times" charset="0"/>
                </a:endParaRPr>
              </a:p>
            </p:txBody>
          </p:sp>
          <p:sp>
            <p:nvSpPr>
              <p:cNvPr id="39" name="Line 1332"/>
              <p:cNvSpPr>
                <a:spLocks noChangeShapeType="1"/>
              </p:cNvSpPr>
              <p:nvPr/>
            </p:nvSpPr>
            <p:spPr bwMode="auto">
              <a:xfrm>
                <a:off x="4357" y="2995"/>
                <a:ext cx="194" cy="95"/>
              </a:xfrm>
              <a:prstGeom prst="line">
                <a:avLst/>
              </a:prstGeom>
              <a:noFill/>
              <a:ln w="57150">
                <a:solidFill>
                  <a:srgbClr val="000000"/>
                </a:solidFill>
                <a:round/>
                <a:headEnd/>
                <a:tailEnd/>
              </a:ln>
            </p:spPr>
            <p:txBody>
              <a:bodyPr/>
              <a:lstStyle/>
              <a:p>
                <a:endParaRPr lang="en-US"/>
              </a:p>
            </p:txBody>
          </p:sp>
          <p:sp>
            <p:nvSpPr>
              <p:cNvPr id="40" name="Freeform 1333"/>
              <p:cNvSpPr>
                <a:spLocks/>
              </p:cNvSpPr>
              <p:nvPr/>
            </p:nvSpPr>
            <p:spPr bwMode="auto">
              <a:xfrm>
                <a:off x="3759" y="1383"/>
                <a:ext cx="1470" cy="1707"/>
              </a:xfrm>
              <a:custGeom>
                <a:avLst/>
                <a:gdLst/>
                <a:ahLst/>
                <a:cxnLst>
                  <a:cxn ang="0">
                    <a:pos x="2910" y="2520"/>
                  </a:cxn>
                  <a:cxn ang="0">
                    <a:pos x="2370" y="2880"/>
                  </a:cxn>
                  <a:cxn ang="0">
                    <a:pos x="1290" y="3240"/>
                  </a:cxn>
                  <a:cxn ang="0">
                    <a:pos x="390" y="2880"/>
                  </a:cxn>
                  <a:cxn ang="0">
                    <a:pos x="210" y="2880"/>
                  </a:cxn>
                  <a:cxn ang="0">
                    <a:pos x="30" y="2340"/>
                  </a:cxn>
                  <a:cxn ang="0">
                    <a:pos x="30" y="1800"/>
                  </a:cxn>
                  <a:cxn ang="0">
                    <a:pos x="210" y="1620"/>
                  </a:cxn>
                  <a:cxn ang="0">
                    <a:pos x="30" y="1080"/>
                  </a:cxn>
                  <a:cxn ang="0">
                    <a:pos x="210" y="360"/>
                  </a:cxn>
                  <a:cxn ang="0">
                    <a:pos x="750" y="0"/>
                  </a:cxn>
                </a:cxnLst>
                <a:rect l="0" t="0" r="r" b="b"/>
                <a:pathLst>
                  <a:path w="2910" h="3240">
                    <a:moveTo>
                      <a:pt x="2910" y="2520"/>
                    </a:moveTo>
                    <a:cubicBezTo>
                      <a:pt x="2775" y="2640"/>
                      <a:pt x="2640" y="2760"/>
                      <a:pt x="2370" y="2880"/>
                    </a:cubicBezTo>
                    <a:cubicBezTo>
                      <a:pt x="2100" y="3000"/>
                      <a:pt x="1620" y="3240"/>
                      <a:pt x="1290" y="3240"/>
                    </a:cubicBezTo>
                    <a:cubicBezTo>
                      <a:pt x="960" y="3240"/>
                      <a:pt x="570" y="2940"/>
                      <a:pt x="390" y="2880"/>
                    </a:cubicBezTo>
                    <a:cubicBezTo>
                      <a:pt x="210" y="2820"/>
                      <a:pt x="270" y="2970"/>
                      <a:pt x="210" y="2880"/>
                    </a:cubicBezTo>
                    <a:cubicBezTo>
                      <a:pt x="150" y="2790"/>
                      <a:pt x="60" y="2520"/>
                      <a:pt x="30" y="2340"/>
                    </a:cubicBezTo>
                    <a:cubicBezTo>
                      <a:pt x="0" y="2160"/>
                      <a:pt x="0" y="1920"/>
                      <a:pt x="30" y="1800"/>
                    </a:cubicBezTo>
                    <a:cubicBezTo>
                      <a:pt x="60" y="1680"/>
                      <a:pt x="210" y="1740"/>
                      <a:pt x="210" y="1620"/>
                    </a:cubicBezTo>
                    <a:cubicBezTo>
                      <a:pt x="210" y="1500"/>
                      <a:pt x="30" y="1290"/>
                      <a:pt x="30" y="1080"/>
                    </a:cubicBezTo>
                    <a:cubicBezTo>
                      <a:pt x="30" y="870"/>
                      <a:pt x="90" y="540"/>
                      <a:pt x="210" y="360"/>
                    </a:cubicBezTo>
                    <a:cubicBezTo>
                      <a:pt x="330" y="180"/>
                      <a:pt x="540" y="90"/>
                      <a:pt x="750" y="0"/>
                    </a:cubicBezTo>
                  </a:path>
                </a:pathLst>
              </a:custGeom>
              <a:noFill/>
              <a:ln w="9525">
                <a:solidFill>
                  <a:srgbClr val="3366FF"/>
                </a:solidFill>
                <a:round/>
                <a:headEnd/>
                <a:tailEnd/>
              </a:ln>
            </p:spPr>
            <p:txBody>
              <a:bodyPr/>
              <a:lstStyle/>
              <a:p>
                <a:endParaRPr lang="en-US"/>
              </a:p>
            </p:txBody>
          </p:sp>
          <p:sp>
            <p:nvSpPr>
              <p:cNvPr id="41" name="Text Box 1334"/>
              <p:cNvSpPr txBox="1">
                <a:spLocks noChangeArrowheads="1"/>
              </p:cNvSpPr>
              <p:nvPr/>
            </p:nvSpPr>
            <p:spPr bwMode="auto">
              <a:xfrm>
                <a:off x="3388" y="2521"/>
                <a:ext cx="387" cy="379"/>
              </a:xfrm>
              <a:prstGeom prst="rect">
                <a:avLst/>
              </a:prstGeom>
              <a:noFill/>
              <a:ln w="9525">
                <a:noFill/>
                <a:miter lim="800000"/>
                <a:headEnd/>
                <a:tailEnd/>
              </a:ln>
            </p:spPr>
            <p:txBody>
              <a:bodyPr/>
              <a:lstStyle/>
              <a:p>
                <a:pPr eaLnBrk="0" hangingPunct="0"/>
                <a:r>
                  <a:rPr lang="en-US" sz="1400" b="1">
                    <a:solidFill>
                      <a:srgbClr val="000000"/>
                    </a:solidFill>
                    <a:latin typeface="Times" charset="0"/>
                    <a:cs typeface="Times" charset="0"/>
                  </a:rPr>
                  <a:t>#1</a:t>
                </a:r>
                <a:endParaRPr lang="en-US" sz="2400">
                  <a:latin typeface="Times" charset="0"/>
                  <a:cs typeface="Times" charset="0"/>
                </a:endParaRPr>
              </a:p>
            </p:txBody>
          </p:sp>
          <p:sp>
            <p:nvSpPr>
              <p:cNvPr id="42" name="Text Box 1335"/>
              <p:cNvSpPr txBox="1">
                <a:spLocks noChangeArrowheads="1"/>
              </p:cNvSpPr>
              <p:nvPr/>
            </p:nvSpPr>
            <p:spPr bwMode="auto">
              <a:xfrm>
                <a:off x="4260" y="2805"/>
                <a:ext cx="388" cy="380"/>
              </a:xfrm>
              <a:prstGeom prst="rect">
                <a:avLst/>
              </a:prstGeom>
              <a:noFill/>
              <a:ln w="9525">
                <a:noFill/>
                <a:miter lim="800000"/>
                <a:headEnd/>
                <a:tailEnd/>
              </a:ln>
            </p:spPr>
            <p:txBody>
              <a:bodyPr/>
              <a:lstStyle/>
              <a:p>
                <a:pPr eaLnBrk="0" hangingPunct="0"/>
                <a:r>
                  <a:rPr lang="en-US" sz="1400" b="1">
                    <a:solidFill>
                      <a:srgbClr val="000000"/>
                    </a:solidFill>
                    <a:latin typeface="Times" charset="0"/>
                    <a:cs typeface="Times" charset="0"/>
                  </a:rPr>
                  <a:t>#2</a:t>
                </a:r>
                <a:endParaRPr lang="en-US" sz="2400">
                  <a:latin typeface="Times" charset="0"/>
                  <a:cs typeface="Times" charset="0"/>
                </a:endParaRPr>
              </a:p>
            </p:txBody>
          </p:sp>
          <p:grpSp>
            <p:nvGrpSpPr>
              <p:cNvPr id="43" name="Group 1336"/>
              <p:cNvGrpSpPr>
                <a:grpSpLocks/>
              </p:cNvGrpSpPr>
              <p:nvPr/>
            </p:nvGrpSpPr>
            <p:grpSpPr bwMode="auto">
              <a:xfrm>
                <a:off x="3412" y="3085"/>
                <a:ext cx="1083" cy="295"/>
                <a:chOff x="6840" y="7390"/>
                <a:chExt cx="2010" cy="559"/>
              </a:xfrm>
            </p:grpSpPr>
            <p:sp>
              <p:nvSpPr>
                <p:cNvPr id="46" name="Oval 1337"/>
                <p:cNvSpPr>
                  <a:spLocks noChangeArrowheads="1"/>
                </p:cNvSpPr>
                <p:nvPr/>
              </p:nvSpPr>
              <p:spPr bwMode="auto">
                <a:xfrm>
                  <a:off x="7890" y="7529"/>
                  <a:ext cx="180" cy="180"/>
                </a:xfrm>
                <a:prstGeom prst="ellipse">
                  <a:avLst/>
                </a:prstGeom>
                <a:solidFill>
                  <a:srgbClr val="FF0000"/>
                </a:solidFill>
                <a:ln w="9525">
                  <a:solidFill>
                    <a:srgbClr val="000000"/>
                  </a:solidFill>
                  <a:round/>
                  <a:headEnd/>
                  <a:tailEnd/>
                </a:ln>
              </p:spPr>
              <p:txBody>
                <a:bodyPr/>
                <a:lstStyle/>
                <a:p>
                  <a:pPr eaLnBrk="0" hangingPunct="0"/>
                  <a:endParaRPr lang="en-US" sz="2400">
                    <a:solidFill>
                      <a:srgbClr val="FF0000"/>
                    </a:solidFill>
                    <a:latin typeface="Times" charset="0"/>
                    <a:cs typeface="Times" charset="0"/>
                  </a:endParaRPr>
                </a:p>
              </p:txBody>
            </p:sp>
            <p:sp>
              <p:nvSpPr>
                <p:cNvPr id="47" name="Oval 1338"/>
                <p:cNvSpPr>
                  <a:spLocks noChangeArrowheads="1"/>
                </p:cNvSpPr>
                <p:nvPr/>
              </p:nvSpPr>
              <p:spPr bwMode="auto">
                <a:xfrm>
                  <a:off x="8130" y="7769"/>
                  <a:ext cx="180" cy="180"/>
                </a:xfrm>
                <a:prstGeom prst="ellipse">
                  <a:avLst/>
                </a:prstGeom>
                <a:solidFill>
                  <a:srgbClr val="FF0000"/>
                </a:solidFill>
                <a:ln w="9525">
                  <a:solidFill>
                    <a:srgbClr val="000000"/>
                  </a:solidFill>
                  <a:round/>
                  <a:headEnd/>
                  <a:tailEnd/>
                </a:ln>
              </p:spPr>
              <p:txBody>
                <a:bodyPr/>
                <a:lstStyle/>
                <a:p>
                  <a:endParaRPr lang="en-US"/>
                </a:p>
              </p:txBody>
            </p:sp>
            <p:sp>
              <p:nvSpPr>
                <p:cNvPr id="48" name="Oval 1339"/>
                <p:cNvSpPr>
                  <a:spLocks noChangeArrowheads="1"/>
                </p:cNvSpPr>
                <p:nvPr/>
              </p:nvSpPr>
              <p:spPr bwMode="auto">
                <a:xfrm>
                  <a:off x="8280" y="7570"/>
                  <a:ext cx="180" cy="180"/>
                </a:xfrm>
                <a:prstGeom prst="ellipse">
                  <a:avLst/>
                </a:prstGeom>
                <a:solidFill>
                  <a:srgbClr val="FF0000"/>
                </a:solidFill>
                <a:ln w="9525">
                  <a:solidFill>
                    <a:srgbClr val="000000"/>
                  </a:solidFill>
                  <a:round/>
                  <a:headEnd/>
                  <a:tailEnd/>
                </a:ln>
              </p:spPr>
              <p:txBody>
                <a:bodyPr/>
                <a:lstStyle/>
                <a:p>
                  <a:endParaRPr lang="en-US"/>
                </a:p>
              </p:txBody>
            </p:sp>
            <p:sp>
              <p:nvSpPr>
                <p:cNvPr id="49" name="Oval 1340"/>
                <p:cNvSpPr>
                  <a:spLocks noChangeArrowheads="1"/>
                </p:cNvSpPr>
                <p:nvPr/>
              </p:nvSpPr>
              <p:spPr bwMode="auto">
                <a:xfrm>
                  <a:off x="8670" y="7611"/>
                  <a:ext cx="180" cy="180"/>
                </a:xfrm>
                <a:prstGeom prst="ellipse">
                  <a:avLst/>
                </a:prstGeom>
                <a:solidFill>
                  <a:srgbClr val="FF0000"/>
                </a:solidFill>
                <a:ln w="9525">
                  <a:solidFill>
                    <a:srgbClr val="000000"/>
                  </a:solidFill>
                  <a:round/>
                  <a:headEnd/>
                  <a:tailEnd/>
                </a:ln>
              </p:spPr>
              <p:txBody>
                <a:bodyPr/>
                <a:lstStyle/>
                <a:p>
                  <a:endParaRPr lang="en-US"/>
                </a:p>
              </p:txBody>
            </p:sp>
            <p:sp>
              <p:nvSpPr>
                <p:cNvPr id="50" name="Oval 1341"/>
                <p:cNvSpPr>
                  <a:spLocks noChangeArrowheads="1"/>
                </p:cNvSpPr>
                <p:nvPr/>
              </p:nvSpPr>
              <p:spPr bwMode="auto">
                <a:xfrm>
                  <a:off x="7560" y="7769"/>
                  <a:ext cx="180" cy="180"/>
                </a:xfrm>
                <a:prstGeom prst="ellipse">
                  <a:avLst/>
                </a:prstGeom>
                <a:solidFill>
                  <a:srgbClr val="FF0000"/>
                </a:solidFill>
                <a:ln w="9525">
                  <a:solidFill>
                    <a:srgbClr val="000000"/>
                  </a:solidFill>
                  <a:round/>
                  <a:headEnd/>
                  <a:tailEnd/>
                </a:ln>
              </p:spPr>
              <p:txBody>
                <a:bodyPr/>
                <a:lstStyle/>
                <a:p>
                  <a:endParaRPr lang="en-US"/>
                </a:p>
              </p:txBody>
            </p:sp>
            <p:sp>
              <p:nvSpPr>
                <p:cNvPr id="51" name="Text Box 1342"/>
                <p:cNvSpPr txBox="1">
                  <a:spLocks noChangeArrowheads="1"/>
                </p:cNvSpPr>
                <p:nvPr/>
              </p:nvSpPr>
              <p:spPr bwMode="auto">
                <a:xfrm>
                  <a:off x="6840" y="7390"/>
                  <a:ext cx="1440" cy="540"/>
                </a:xfrm>
                <a:prstGeom prst="rect">
                  <a:avLst/>
                </a:prstGeom>
                <a:noFill/>
                <a:ln w="9525">
                  <a:noFill/>
                  <a:miter lim="800000"/>
                  <a:headEnd/>
                  <a:tailEnd/>
                </a:ln>
              </p:spPr>
              <p:txBody>
                <a:bodyPr/>
                <a:lstStyle/>
                <a:p>
                  <a:pPr eaLnBrk="0" hangingPunct="0"/>
                  <a:r>
                    <a:rPr lang="en-US" sz="1200">
                      <a:solidFill>
                        <a:srgbClr val="FF0000"/>
                      </a:solidFill>
                      <a:latin typeface="Times" charset="0"/>
                      <a:cs typeface="Times" charset="0"/>
                    </a:rPr>
                    <a:t>Minefield </a:t>
                  </a:r>
                  <a:endParaRPr lang="en-US" sz="2400">
                    <a:solidFill>
                      <a:srgbClr val="FF0000"/>
                    </a:solidFill>
                    <a:latin typeface="Times" charset="0"/>
                    <a:cs typeface="Times" charset="0"/>
                  </a:endParaRPr>
                </a:p>
              </p:txBody>
            </p:sp>
          </p:grpSp>
          <p:sp>
            <p:nvSpPr>
              <p:cNvPr id="44" name="Text Box 1343"/>
              <p:cNvSpPr txBox="1">
                <a:spLocks noChangeArrowheads="1"/>
              </p:cNvSpPr>
              <p:nvPr/>
            </p:nvSpPr>
            <p:spPr bwMode="auto">
              <a:xfrm>
                <a:off x="4128" y="1056"/>
                <a:ext cx="775" cy="474"/>
              </a:xfrm>
              <a:prstGeom prst="rect">
                <a:avLst/>
              </a:prstGeom>
              <a:noFill/>
              <a:ln w="9525">
                <a:noFill/>
                <a:miter lim="800000"/>
                <a:headEnd/>
                <a:tailEnd/>
              </a:ln>
            </p:spPr>
            <p:txBody>
              <a:bodyPr/>
              <a:lstStyle/>
              <a:p>
                <a:pPr eaLnBrk="0" hangingPunct="0"/>
                <a:r>
                  <a:rPr lang="en-US" sz="1200">
                    <a:solidFill>
                      <a:srgbClr val="FF0000"/>
                    </a:solidFill>
                    <a:latin typeface="Times" charset="0"/>
                    <a:cs typeface="Times" charset="0"/>
                  </a:rPr>
                  <a:t>Travel restricted terrain </a:t>
                </a:r>
                <a:endParaRPr lang="en-US" sz="2400">
                  <a:solidFill>
                    <a:srgbClr val="FF0000"/>
                  </a:solidFill>
                  <a:latin typeface="Times" charset="0"/>
                  <a:cs typeface="Times" charset="0"/>
                </a:endParaRPr>
              </a:p>
            </p:txBody>
          </p:sp>
          <p:sp>
            <p:nvSpPr>
              <p:cNvPr id="45" name="Text Box 1344" descr="5%"/>
              <p:cNvSpPr txBox="1">
                <a:spLocks noChangeArrowheads="1"/>
              </p:cNvSpPr>
              <p:nvPr/>
            </p:nvSpPr>
            <p:spPr bwMode="auto">
              <a:xfrm>
                <a:off x="771" y="2521"/>
                <a:ext cx="1066" cy="664"/>
              </a:xfrm>
              <a:prstGeom prst="rect">
                <a:avLst/>
              </a:prstGeom>
              <a:pattFill prst="pct5">
                <a:fgClr>
                  <a:srgbClr val="000000"/>
                </a:fgClr>
                <a:bgClr>
                  <a:srgbClr val="FFFFFF"/>
                </a:bgClr>
              </a:pattFill>
              <a:ln w="9525">
                <a:noFill/>
                <a:miter lim="800000"/>
                <a:headEnd/>
                <a:tailEnd/>
              </a:ln>
            </p:spPr>
            <p:txBody>
              <a:bodyPr/>
              <a:lstStyle/>
              <a:p>
                <a:pPr eaLnBrk="0" hangingPunct="0"/>
                <a:r>
                  <a:rPr lang="en-US" sz="1200">
                    <a:solidFill>
                      <a:srgbClr val="FF0000"/>
                    </a:solidFill>
                    <a:latin typeface="Times" charset="0"/>
                    <a:cs typeface="Times" charset="0"/>
                  </a:rPr>
                  <a:t>Suspected enemy staging area</a:t>
                </a:r>
              </a:p>
              <a:p>
                <a:pPr eaLnBrk="0" hangingPunct="0"/>
                <a:r>
                  <a:rPr lang="en-US" sz="1200">
                    <a:solidFill>
                      <a:srgbClr val="FF0000"/>
                    </a:solidFill>
                    <a:latin typeface="Times" charset="0"/>
                    <a:cs typeface="Times" charset="0"/>
                  </a:rPr>
                  <a:t>(heavily forested)</a:t>
                </a:r>
                <a:endParaRPr lang="en-US" sz="2400">
                  <a:solidFill>
                    <a:srgbClr val="FF0000"/>
                  </a:solidFill>
                  <a:latin typeface="Times" charset="0"/>
                  <a:cs typeface="Times" charset="0"/>
                </a:endParaRPr>
              </a:p>
            </p:txBody>
          </p:sp>
        </p:grpSp>
        <p:sp>
          <p:nvSpPr>
            <p:cNvPr id="6" name="Rectangle 1345"/>
            <p:cNvSpPr>
              <a:spLocks noChangeArrowheads="1"/>
            </p:cNvSpPr>
            <p:nvPr/>
          </p:nvSpPr>
          <p:spPr bwMode="auto">
            <a:xfrm>
              <a:off x="288" y="528"/>
              <a:ext cx="4800" cy="336"/>
            </a:xfrm>
            <a:prstGeom prst="rect">
              <a:avLst/>
            </a:prstGeom>
            <a:noFill/>
            <a:ln w="9525" algn="ctr">
              <a:noFill/>
              <a:miter lim="800000"/>
              <a:headEnd/>
              <a:tailEnd/>
            </a:ln>
            <a:effectLst/>
          </p:spPr>
          <p:txBody>
            <a:bodyPr wrap="none" anchor="ctr"/>
            <a:lstStyle/>
            <a:p>
              <a:endParaRPr lang="en-US" sz="1800" dirty="0"/>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1066</Words>
  <Application>Microsoft Office PowerPoint</Application>
  <PresentationFormat>On-screen Show (4:3)</PresentationFormat>
  <Paragraphs>92</Paragraphs>
  <Slides>12</Slides>
  <Notes>0</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12</vt:i4>
      </vt:variant>
    </vt:vector>
  </HeadingPairs>
  <TitlesOfParts>
    <vt:vector size="16" baseType="lpstr">
      <vt:lpstr>Office Theme</vt:lpstr>
      <vt:lpstr>Photo Editor Photo</vt:lpstr>
      <vt:lpstr>Image</vt:lpstr>
      <vt:lpstr>Bitmap Image</vt:lpstr>
      <vt:lpstr>  Context-based Information Sharing and Authorization in Mobile Ad Hoc Networks Incorporating QoS Constraints  </vt:lpstr>
      <vt:lpstr>OBJECTIVE and MOTIVATION  </vt:lpstr>
      <vt:lpstr>BACKGROUND </vt:lpstr>
      <vt:lpstr>Why Mobile Agents…? </vt:lpstr>
      <vt:lpstr>Approach</vt:lpstr>
      <vt:lpstr>MA Communication Mechanism </vt:lpstr>
      <vt:lpstr>Proposed Architecture</vt:lpstr>
      <vt:lpstr>Application to Military Scenario </vt:lpstr>
      <vt:lpstr> Application scenario where the proposed framework can be used</vt:lpstr>
      <vt:lpstr>DOD Application in a Distributed Fashion</vt:lpstr>
      <vt:lpstr>DISCUSSION </vt:lpstr>
      <vt:lpstr>CONCLUDING REMARKS </vt:lpstr>
    </vt:vector>
  </TitlesOfParts>
  <Company>Missouri S&amp;T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21</cp:revision>
  <dcterms:created xsi:type="dcterms:W3CDTF">2010-05-20T02:33:32Z</dcterms:created>
  <dcterms:modified xsi:type="dcterms:W3CDTF">2010-05-20T05:23:42Z</dcterms:modified>
</cp:coreProperties>
</file>