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9"/>
  </p:notesMasterIdLst>
  <p:sldIdLst>
    <p:sldId id="406" r:id="rId2"/>
    <p:sldId id="504" r:id="rId3"/>
    <p:sldId id="505" r:id="rId4"/>
    <p:sldId id="506" r:id="rId5"/>
    <p:sldId id="507" r:id="rId6"/>
    <p:sldId id="508" r:id="rId7"/>
    <p:sldId id="355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3EA"/>
    <a:srgbClr val="FF3300"/>
    <a:srgbClr val="003366"/>
    <a:srgbClr val="33CC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02" autoAdjust="0"/>
    <p:restoredTop sz="94895" autoAdjust="0"/>
  </p:normalViewPr>
  <p:slideViewPr>
    <p:cSldViewPr>
      <p:cViewPr varScale="1">
        <p:scale>
          <a:sx n="70" d="100"/>
          <a:sy n="70" d="100"/>
        </p:scale>
        <p:origin x="-4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41BC8C-0E02-49FD-8BF2-A362FF894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A3499-DD8F-45FB-B7ED-1E6D3B3B3D2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00333-8AD5-442F-AE34-3EE1BF2F26E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41"/>
          <p:cNvSpPr>
            <a:spLocks noChangeArrowheads="1"/>
          </p:cNvSpPr>
          <p:nvPr userDrawn="1"/>
        </p:nvSpPr>
        <p:spPr bwMode="auto">
          <a:xfrm>
            <a:off x="0" y="0"/>
            <a:ext cx="16764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42"/>
          <p:cNvSpPr>
            <a:spLocks noChangeArrowheads="1"/>
          </p:cNvSpPr>
          <p:nvPr userDrawn="1"/>
        </p:nvSpPr>
        <p:spPr bwMode="auto">
          <a:xfrm>
            <a:off x="990600" y="533400"/>
            <a:ext cx="1143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" name="Picture 1043" descr="C:\silvia\talks\2005\tokyo\shaded_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751513"/>
            <a:ext cx="30480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58C1B-EA39-457A-B27E-66277F36D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Silvia Nittel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GI-Days, Muenster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68B8-8AAF-45AB-9FC5-12ED3C3600DC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Silvia Nittel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GI-Days, Muenster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F66B-ED1E-4BE2-9540-BE76460D5E9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42910" y="6357958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cs typeface="Arial" pitchFamily="34" charset="0"/>
              </a:rPr>
              <a:t>Silvia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Nittel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74910-3746-4463-9C22-59B256FD32D7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8251033" y="6357958"/>
            <a:ext cx="5437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 smtClean="0">
                <a:cs typeface="Arial" pitchFamily="34" charset="0"/>
              </a:rPr>
              <a:t>2010</a:t>
            </a:r>
            <a:endParaRPr lang="en-US" sz="1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Silvia Nittel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GI-Days, Muenster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6ACD4-10BE-423F-A929-4272A6365FBF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Silvia Nittel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GI-Days, Muenster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2594-673D-428D-B5CC-98BBC81A915C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Silvia Nittel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GI-Days, Muenster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CA63-A20F-4F4A-AADA-9ED4D6E0D229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Silvia Nittel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GI-Days, Muenster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B545-F030-44CD-8A03-36265BD30AAC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Silvia Nittel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GI-Days, Muenster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529C-7101-4B2D-82EF-ED631126D1F2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Silvia Nittel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GI-Days, Muenster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169C-552C-4996-87B4-76775D060177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Silvia Nittel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GI-Days, Muenster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C8CB-1BBE-49CC-BDBF-F6E58EE9229B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Silvia Nittel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GI-Days, Muenster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7E2A82AA-07CF-46E3-9135-1BB239C9E8EA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3" r:id="rId4"/>
    <p:sldLayoutId id="2147484234" r:id="rId5"/>
    <p:sldLayoutId id="2147484239" r:id="rId6"/>
    <p:sldLayoutId id="2147484240" r:id="rId7"/>
    <p:sldLayoutId id="2147484241" r:id="rId8"/>
    <p:sldLayoutId id="2147484242" r:id="rId9"/>
    <p:sldLayoutId id="2147484235" r:id="rId10"/>
    <p:sldLayoutId id="214748424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0574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sz="3600" dirty="0" smtClean="0">
                <a:solidFill>
                  <a:schemeClr val="folHlink"/>
                </a:solidFill>
              </a:rPr>
              <a:t>Decentralized Coordination</a:t>
            </a:r>
            <a:r>
              <a:rPr lang="en-US" sz="4000" dirty="0" smtClean="0">
                <a:solidFill>
                  <a:schemeClr val="folHlink"/>
                </a:solidFill>
              </a:rPr>
              <a:t/>
            </a:r>
            <a:br>
              <a:rPr lang="en-US" sz="4000" dirty="0" smtClean="0">
                <a:solidFill>
                  <a:schemeClr val="folHlink"/>
                </a:solidFill>
              </a:rPr>
            </a:br>
            <a:r>
              <a:rPr lang="en-US" sz="2800" dirty="0" smtClean="0">
                <a:solidFill>
                  <a:schemeClr val="folHlink"/>
                </a:solidFill>
              </a:rPr>
              <a:t>in Emergency Management Situations</a:t>
            </a:r>
            <a:endParaRPr lang="en-US" sz="2700" dirty="0" smtClean="0">
              <a:solidFill>
                <a:schemeClr val="folHlink"/>
              </a:solidFill>
            </a:endParaRP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3714750"/>
            <a:ext cx="6400800" cy="1285875"/>
          </a:xfrm>
        </p:spPr>
        <p:txBody>
          <a:bodyPr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Silvia </a:t>
            </a:r>
            <a:r>
              <a:rPr lang="en-US" sz="2800" dirty="0" smtClean="0"/>
              <a:t>Nittel</a:t>
            </a:r>
            <a:endParaRPr lang="en-US" sz="2800" dirty="0"/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/>
              <a:t>Spatial Information Science &amp; Engineering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/>
              <a:t>University of </a:t>
            </a:r>
            <a:r>
              <a:rPr lang="en-US" sz="2400" dirty="0" smtClean="0"/>
              <a:t>Maine, USA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pic>
        <p:nvPicPr>
          <p:cNvPr id="11268" name="Picture 9" descr="C:\Silvia\Research AUX\SIE\Final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5638"/>
            <a:ext cx="13716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024578" cy="451843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6" name="Picture 5" descr="http://corprisk.timberlakepublishing.com/content_images/People%20In%20Air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0"/>
            <a:ext cx="2971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2 6"/>
          <p:cNvSpPr/>
          <p:nvPr/>
        </p:nvSpPr>
        <p:spPr>
          <a:xfrm>
            <a:off x="5286380" y="4000504"/>
            <a:ext cx="2214578" cy="121444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Event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5719" y="4786322"/>
            <a:ext cx="335758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Emergency Rescue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53EA"/>
                </a:solidFill>
              </a:rPr>
              <a:t>Centralized information gathering and coordination</a:t>
            </a:r>
          </a:p>
          <a:p>
            <a:pPr lvl="1"/>
            <a:r>
              <a:rPr lang="en-US" dirty="0" smtClean="0"/>
              <a:t>911 call</a:t>
            </a:r>
          </a:p>
          <a:p>
            <a:pPr lvl="1"/>
            <a:r>
              <a:rPr lang="en-US" dirty="0" smtClean="0"/>
              <a:t>Coordination by fire department, police and ambulances</a:t>
            </a:r>
          </a:p>
          <a:p>
            <a:pPr lvl="1"/>
            <a:r>
              <a:rPr lang="en-US" dirty="0" smtClean="0"/>
              <a:t>Locally coordinated rescue efforts by authorities are:</a:t>
            </a:r>
          </a:p>
          <a:p>
            <a:pPr lvl="2"/>
            <a:r>
              <a:rPr lang="en-US" dirty="0" smtClean="0"/>
              <a:t>Contain ‘event’</a:t>
            </a:r>
          </a:p>
          <a:p>
            <a:pPr lvl="2"/>
            <a:r>
              <a:rPr lang="en-US" dirty="0" smtClean="0"/>
              <a:t>Rescue injured people</a:t>
            </a:r>
          </a:p>
          <a:p>
            <a:pPr lvl="2"/>
            <a:r>
              <a:rPr lang="en-US" dirty="0" smtClean="0"/>
              <a:t>Coordinate evacuation</a:t>
            </a:r>
          </a:p>
          <a:p>
            <a:r>
              <a:rPr lang="en-US" dirty="0" smtClean="0"/>
              <a:t>Bottleneck:</a:t>
            </a:r>
          </a:p>
          <a:p>
            <a:pPr lvl="2"/>
            <a:r>
              <a:rPr lang="en-US" dirty="0" smtClean="0"/>
              <a:t>Centralized information collection and centralized coordination</a:t>
            </a:r>
          </a:p>
          <a:p>
            <a:pPr lvl="2"/>
            <a:r>
              <a:rPr lang="en-US" dirty="0" smtClean="0"/>
              <a:t>Leaves people in proximity to the event without necessary information, which leads to panic and confusion</a:t>
            </a:r>
          </a:p>
          <a:p>
            <a:pPr lvl="2"/>
            <a:r>
              <a:rPr lang="en-US" dirty="0" smtClean="0"/>
              <a:t>Critical delays in response and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‘Future’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Leveraging ubiquitous technology such as smart phones (e.g. </a:t>
            </a:r>
            <a:r>
              <a:rPr lang="en-US" dirty="0" err="1" smtClean="0"/>
              <a:t>Iphone</a:t>
            </a:r>
            <a:r>
              <a:rPr lang="en-US" dirty="0" smtClean="0"/>
              <a:t>, android, etc)</a:t>
            </a:r>
          </a:p>
          <a:p>
            <a:pPr lvl="1"/>
            <a:r>
              <a:rPr lang="en-US" sz="2000" dirty="0" smtClean="0"/>
              <a:t>Cellular and short range communication capabilities</a:t>
            </a:r>
          </a:p>
          <a:p>
            <a:pPr lvl="1"/>
            <a:r>
              <a:rPr lang="en-US" sz="2000" dirty="0" smtClean="0"/>
              <a:t>Applications, including social network apps, etc.</a:t>
            </a:r>
          </a:p>
          <a:p>
            <a:r>
              <a:rPr lang="en-US" dirty="0" smtClean="0">
                <a:solidFill>
                  <a:srgbClr val="1653EA"/>
                </a:solidFill>
              </a:rPr>
              <a:t>Decentralized coordination</a:t>
            </a:r>
            <a:r>
              <a:rPr lang="en-US" dirty="0" smtClean="0"/>
              <a:t> between people near event</a:t>
            </a:r>
          </a:p>
          <a:p>
            <a:pPr lvl="1"/>
            <a:r>
              <a:rPr lang="en-US" sz="2000" dirty="0" smtClean="0"/>
              <a:t>Immediate event notification to everyone close to the event</a:t>
            </a:r>
          </a:p>
          <a:p>
            <a:pPr lvl="1"/>
            <a:r>
              <a:rPr lang="en-US" sz="2000" dirty="0" smtClean="0"/>
              <a:t>Ad-hoc coordination of self evacuation</a:t>
            </a:r>
          </a:p>
          <a:p>
            <a:pPr lvl="1"/>
            <a:r>
              <a:rPr lang="en-US" sz="2000" dirty="0" smtClean="0"/>
              <a:t>Eventually, include rescue personnel as participants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sz="2000" dirty="0" smtClean="0"/>
              <a:t>Immediate response</a:t>
            </a:r>
          </a:p>
          <a:p>
            <a:pPr lvl="1"/>
            <a:r>
              <a:rPr lang="en-US" sz="2000" dirty="0" smtClean="0"/>
              <a:t>Detailed and up-to-date information due to proximity to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 is similar to </a:t>
            </a:r>
            <a:r>
              <a:rPr lang="en-US" i="1" dirty="0" smtClean="0"/>
              <a:t>decentralized spatial computing </a:t>
            </a:r>
            <a:r>
              <a:rPr lang="en-US" dirty="0" smtClean="0"/>
              <a:t>in wireless sensor networks, with the characteristics of: </a:t>
            </a:r>
          </a:p>
          <a:p>
            <a:pPr lvl="1"/>
            <a:r>
              <a:rPr lang="en-US" dirty="0" smtClean="0"/>
              <a:t>Each sensor node makes (independent) local decisions based on its own information, its goals and information from neighboring nodes</a:t>
            </a:r>
          </a:p>
          <a:p>
            <a:pPr lvl="1"/>
            <a:r>
              <a:rPr lang="en-US" dirty="0" smtClean="0"/>
              <a:t>Nodes are location-based and see only a snapshot of the global event</a:t>
            </a:r>
          </a:p>
          <a:p>
            <a:pPr lvl="1"/>
            <a:r>
              <a:rPr lang="en-US" dirty="0" smtClean="0"/>
              <a:t>Still, global objectives can be accomplished (e.g. boundary detection)</a:t>
            </a:r>
          </a:p>
          <a:p>
            <a:r>
              <a:rPr lang="en-US" dirty="0" smtClean="0"/>
              <a:t>Decentralized coordination:</a:t>
            </a:r>
          </a:p>
          <a:p>
            <a:pPr lvl="1"/>
            <a:r>
              <a:rPr lang="en-US" dirty="0" smtClean="0"/>
              <a:t>People are the ‘sensor nodes’, and communicate ad-hoc with other ‘nodes’ in the proximity about a local event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</a:p>
          <a:p>
            <a:pPr lvl="1"/>
            <a:r>
              <a:rPr lang="en-US" dirty="0" smtClean="0"/>
              <a:t>Fine grained indoor localization?</a:t>
            </a:r>
          </a:p>
          <a:p>
            <a:pPr lvl="1"/>
            <a:r>
              <a:rPr lang="en-US" dirty="0" smtClean="0"/>
              <a:t>‘Uniform’ wireless short-range communication with sufficient </a:t>
            </a:r>
            <a:r>
              <a:rPr lang="en-US" dirty="0" err="1" smtClean="0"/>
              <a:t>radiues</a:t>
            </a:r>
            <a:endParaRPr lang="en-US" dirty="0" smtClean="0"/>
          </a:p>
          <a:p>
            <a:pPr lvl="1"/>
            <a:r>
              <a:rPr lang="en-US" dirty="0" smtClean="0"/>
              <a:t>Software platform for ad-hoc coordination</a:t>
            </a:r>
          </a:p>
          <a:p>
            <a:r>
              <a:rPr lang="en-US" dirty="0" smtClean="0"/>
              <a:t>Other issues</a:t>
            </a:r>
          </a:p>
          <a:p>
            <a:pPr lvl="1"/>
            <a:r>
              <a:rPr lang="en-US" dirty="0" smtClean="0"/>
              <a:t>Trust and privacy issues</a:t>
            </a:r>
          </a:p>
          <a:p>
            <a:pPr lvl="1"/>
            <a:r>
              <a:rPr lang="en-US" dirty="0" smtClean="0"/>
              <a:t>Interference with public emergency </a:t>
            </a:r>
            <a:endParaRPr lang="en-US" dirty="0"/>
          </a:p>
        </p:txBody>
      </p:sp>
      <p:pic>
        <p:nvPicPr>
          <p:cNvPr id="4" name="Picture 5" descr="http://corprisk.timberlakepublishing.com/content_images/People%20In%20Air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500570"/>
            <a:ext cx="2971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Silvia Nittel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GI-Days, Muenster</a:t>
            </a:r>
          </a:p>
        </p:txBody>
      </p:sp>
      <p:pic>
        <p:nvPicPr>
          <p:cNvPr id="1030" name="Picture 3" descr="C:\Silvia\talks\2007\portland ME\sensors\smartdust-MARCH 2006 Nature MAGAZI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88392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239000" y="2667000"/>
          <a:ext cx="1676400" cy="3886200"/>
        </p:xfrm>
        <a:graphic>
          <a:graphicData uri="http://schemas.openxmlformats.org/presentationml/2006/ole">
            <p:oleObj spid="_x0000_s1026" name="Clip" r:id="rId5" imgW="914400" imgH="2118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C:\bin\gs\gs8.13\bin\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8154</TotalTime>
  <Words>289</Words>
  <Application>Microsoft Office PowerPoint</Application>
  <PresentationFormat>On-screen Show (4:3)</PresentationFormat>
  <Paragraphs>49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Origin</vt:lpstr>
      <vt:lpstr>Clip</vt:lpstr>
      <vt:lpstr>Decentralized Coordination in Emergency Management Situations</vt:lpstr>
      <vt:lpstr>Motivation</vt:lpstr>
      <vt:lpstr>Traditional Approach</vt:lpstr>
      <vt:lpstr>‘Future’ Approach</vt:lpstr>
      <vt:lpstr>Decentralized Coordination</vt:lpstr>
      <vt:lpstr>Caveats</vt:lpstr>
      <vt:lpstr>Slide 7</vt:lpstr>
    </vt:vector>
  </TitlesOfParts>
  <Company> The University of Melbourne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Duckham</dc:creator>
  <cp:lastModifiedBy>silvia</cp:lastModifiedBy>
  <cp:revision>1215</cp:revision>
  <dcterms:created xsi:type="dcterms:W3CDTF">2004-10-09T04:47:23Z</dcterms:created>
  <dcterms:modified xsi:type="dcterms:W3CDTF">2010-05-22T17:29:46Z</dcterms:modified>
</cp:coreProperties>
</file>