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64" r:id="rId3"/>
    <p:sldId id="294" r:id="rId4"/>
    <p:sldId id="268" r:id="rId5"/>
    <p:sldId id="269" r:id="rId6"/>
    <p:sldId id="270" r:id="rId7"/>
    <p:sldId id="258" r:id="rId8"/>
    <p:sldId id="287" r:id="rId9"/>
    <p:sldId id="295" r:id="rId10"/>
    <p:sldId id="296" r:id="rId11"/>
    <p:sldId id="297" r:id="rId12"/>
    <p:sldId id="283" r:id="rId1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5CB"/>
    <a:srgbClr val="FF00FF"/>
    <a:srgbClr val="CC9B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-10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6B8FF1-EBFE-4796-A9C3-21C35EFED903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09C62-8561-4343-B95B-DACB8A4BA49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09C62-8561-4343-B95B-DACB8A4BA495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09C62-8561-4343-B95B-DACB8A4BA495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09C62-8561-4343-B95B-DACB8A4BA495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09C62-8561-4343-B95B-DACB8A4BA495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D7EADB-B825-4ECD-B92A-5A3081FDE7DB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2" y="4342939"/>
            <a:ext cx="5030018" cy="4114587"/>
          </a:xfrm>
        </p:spPr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09C62-8561-4343-B95B-DACB8A4BA495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32E8AE-BC42-4689-8DAE-62A8CC839B58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DA4A5C-DAFB-432C-ADC7-C88E6426C1D6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68CCBC-E99D-4DC2-9C2E-93C387A21E3A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09C62-8561-4343-B95B-DACB8A4BA495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09C62-8561-4343-B95B-DACB8A4BA495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09C62-8561-4343-B95B-DACB8A4BA495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2" name="サブタイトル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20" name="フッター プレースホル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円/楕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円/楕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円/楕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9" name="フローチャート: 処理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フローチャート: 処理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パイ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円/楕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ドーナ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タイトル プレースホル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テキスト プレースホル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24" name="日付プレースホル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C24806C-EC55-4DDA-B93D-5B5B9BCD380A}" type="datetimeFigureOut">
              <a:rPr kumimoji="1" lang="ja-JP" altLang="en-US" smtClean="0"/>
              <a:pPr/>
              <a:t>2010/5/23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1FD8D31-51DA-45E1-9145-D567D2E2AF6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3.bin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6.bin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oleObject" Target="../embeddings/oleObject2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oleObject" Target="../embeddings/oleObject35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9.bin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8.bin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31.bin"/><Relationship Id="rId14" Type="http://schemas.openxmlformats.org/officeDocument/2006/relationships/oleObject" Target="../embeddings/oleObject3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1538" y="1198864"/>
            <a:ext cx="7729562" cy="2211846"/>
          </a:xfrm>
        </p:spPr>
        <p:txBody>
          <a:bodyPr>
            <a:noAutofit/>
          </a:bodyPr>
          <a:lstStyle/>
          <a:p>
            <a:pPr algn="ctr"/>
            <a:r>
              <a:rPr lang="en-US" altLang="ja-JP" sz="4400" dirty="0" smtClean="0"/>
              <a:t>Effective Quorum Construction for Consistency Management in Mobile Ad Hoc Networks</a:t>
            </a:r>
            <a:endParaRPr kumimoji="1" lang="ja-JP" altLang="en-US" sz="4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494730" y="4339451"/>
            <a:ext cx="4649648" cy="17526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kumimoji="1" lang="en-US" altLang="ja-JP" sz="2800" dirty="0" smtClean="0"/>
              <a:t>Takahiro HARA</a:t>
            </a:r>
          </a:p>
          <a:p>
            <a:pPr algn="ctr">
              <a:spcBef>
                <a:spcPts val="0"/>
              </a:spcBef>
            </a:pPr>
            <a:r>
              <a:rPr lang="en-US" altLang="ja-JP" sz="2400" dirty="0" smtClean="0"/>
              <a:t>Osaka University, Japan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90971"/>
          </a:xfrm>
        </p:spPr>
        <p:txBody>
          <a:bodyPr/>
          <a:lstStyle/>
          <a:p>
            <a:r>
              <a:rPr kumimoji="1" lang="en-US" altLang="ja-JP" dirty="0" smtClean="0"/>
              <a:t>Future directions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55560" y="1306286"/>
            <a:ext cx="7778128" cy="4942114"/>
          </a:xfrm>
        </p:spPr>
        <p:txBody>
          <a:bodyPr>
            <a:normAutofit lnSpcReduction="10000"/>
          </a:bodyPr>
          <a:lstStyle/>
          <a:p>
            <a:r>
              <a:rPr lang="en-US" altLang="ja-JP" sz="2800" dirty="0" smtClean="0"/>
              <a:t>Dynamic change of replica owners according to the network topology</a:t>
            </a:r>
          </a:p>
          <a:p>
            <a:pPr lvl="1"/>
            <a:r>
              <a:rPr lang="en-US" altLang="ja-JP" sz="2400" dirty="0" smtClean="0"/>
              <a:t>Checking periodically the number of replica owners in the majority group and changing replica owners.</a:t>
            </a:r>
          </a:p>
          <a:p>
            <a:pPr lvl="2"/>
            <a:r>
              <a:rPr lang="en-US" altLang="ja-JP" sz="2000" dirty="0" smtClean="0"/>
              <a:t>Protocol: Quorum-based ?</a:t>
            </a:r>
          </a:p>
          <a:p>
            <a:r>
              <a:rPr lang="en-US" altLang="ja-JP" sz="2800" dirty="0" smtClean="0"/>
              <a:t>Quorum construction considering mobility patterns</a:t>
            </a:r>
          </a:p>
          <a:p>
            <a:pPr lvl="1"/>
            <a:r>
              <a:rPr lang="en-US" altLang="ja-JP" sz="2400" dirty="0" smtClean="0"/>
              <a:t>Node mobility patterns affect the characteristics of network partitioning, e.g., the number of partitions, partition sizes, and their distribution and stability.</a:t>
            </a:r>
          </a:p>
          <a:p>
            <a:pPr lvl="1"/>
            <a:r>
              <a:rPr lang="en-US" altLang="ja-JP" sz="2400" dirty="0" smtClean="0"/>
              <a:t>We plan to provide some guideline for effectively constructing quorums.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56044" y="274638"/>
            <a:ext cx="7887956" cy="890971"/>
          </a:xfrm>
        </p:spPr>
        <p:txBody>
          <a:bodyPr>
            <a:noAutofit/>
          </a:bodyPr>
          <a:lstStyle/>
          <a:p>
            <a:r>
              <a:rPr kumimoji="1" lang="en-US" altLang="ja-JP" sz="3600" dirty="0" smtClean="0"/>
              <a:t>Selection of </a:t>
            </a:r>
            <a:r>
              <a:rPr lang="en-US" altLang="ja-JP" sz="3600" i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k</a:t>
            </a:r>
            <a:r>
              <a:rPr lang="en-US" altLang="ja-JP" sz="3600" i="1" baseline="-250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j</a:t>
            </a:r>
            <a:r>
              <a:rPr lang="en-US" altLang="ja-JP" sz="3600" i="1" baseline="-25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ja-JP" sz="3600" dirty="0" smtClean="0"/>
              <a:t>and </a:t>
            </a:r>
            <a:r>
              <a:rPr lang="en-US" altLang="ja-JP" sz="3600" i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h</a:t>
            </a:r>
            <a:r>
              <a:rPr lang="en-US" altLang="ja-JP" sz="3600" i="1" baseline="-250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j</a:t>
            </a:r>
            <a:r>
              <a:rPr lang="en-US" altLang="ja-JP" sz="3600" i="1" baseline="-25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altLang="ja-JP" sz="3600" dirty="0" smtClean="0"/>
              <a:t>MHs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/>
              <a:t>[AINA’10]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85223" y="1245996"/>
            <a:ext cx="7848466" cy="5335674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sz="2800" dirty="0" smtClean="0"/>
              <a:t>How to select </a:t>
            </a:r>
            <a:r>
              <a:rPr lang="en-US" altLang="ja-JP" sz="2800" i="1" dirty="0" err="1" smtClean="0">
                <a:solidFill>
                  <a:srgbClr val="2105CB"/>
                </a:solidFill>
                <a:latin typeface="Times New Roman" pitchFamily="18" charset="0"/>
              </a:rPr>
              <a:t>k</a:t>
            </a:r>
            <a:r>
              <a:rPr lang="en-US" altLang="ja-JP" sz="28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800" i="1" baseline="-25000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lang="en-US" altLang="ja-JP" sz="2800" dirty="0" smtClean="0"/>
              <a:t>MHs as replica owners </a:t>
            </a:r>
          </a:p>
          <a:p>
            <a:pPr lvl="1"/>
            <a:r>
              <a:rPr lang="en-US" altLang="ja-JP" sz="2400" dirty="0" smtClean="0"/>
              <a:t>For each data item </a:t>
            </a:r>
            <a:r>
              <a:rPr lang="en-US" altLang="ja-JP" sz="2400" i="1" dirty="0" err="1" smtClean="0">
                <a:latin typeface="Times New Roman" pitchFamily="18" charset="0"/>
              </a:rPr>
              <a:t>D</a:t>
            </a:r>
            <a:r>
              <a:rPr lang="en-US" altLang="ja-JP" sz="2400" i="1" baseline="-25000" dirty="0" err="1" smtClean="0">
                <a:latin typeface="Times New Roman" pitchFamily="18" charset="0"/>
              </a:rPr>
              <a:t>j</a:t>
            </a:r>
            <a:r>
              <a:rPr lang="en-US" altLang="ja-JP" sz="2400" dirty="0" smtClean="0"/>
              <a:t>, MHs with the highest access frequencies are chosen.</a:t>
            </a:r>
          </a:p>
          <a:p>
            <a:pPr>
              <a:buNone/>
            </a:pPr>
            <a:r>
              <a:rPr lang="en-US" altLang="ja-JP" sz="2800" dirty="0" smtClean="0"/>
              <a:t>		</a:t>
            </a:r>
            <a:r>
              <a:rPr lang="en-US" altLang="ja-JP" sz="2800" dirty="0" smtClean="0">
                <a:solidFill>
                  <a:srgbClr val="2105CB"/>
                </a:solidFill>
              </a:rPr>
              <a:t>Criterion:</a:t>
            </a:r>
            <a:r>
              <a:rPr lang="en-US" altLang="ja-JP" sz="2800" i="1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lang="en-US" altLang="ja-JP" sz="2800" i="1" dirty="0" err="1" smtClean="0">
                <a:latin typeface="Times New Roman" pitchFamily="18" charset="0"/>
              </a:rPr>
              <a:t>G</a:t>
            </a:r>
            <a:r>
              <a:rPr lang="en-US" altLang="ja-JP" sz="2800" i="1" baseline="-25000" dirty="0" err="1" smtClean="0">
                <a:latin typeface="Times New Roman" pitchFamily="18" charset="0"/>
              </a:rPr>
              <a:t>ij</a:t>
            </a:r>
            <a:r>
              <a:rPr lang="en-US" altLang="ja-JP" sz="2800" i="1" dirty="0" smtClean="0">
                <a:latin typeface="Times New Roman" pitchFamily="18" charset="0"/>
              </a:rPr>
              <a:t> = </a:t>
            </a:r>
            <a:r>
              <a:rPr lang="en-US" altLang="ja-JP" sz="2800" i="1" dirty="0" err="1" smtClean="0">
                <a:latin typeface="Times New Roman" pitchFamily="18" charset="0"/>
              </a:rPr>
              <a:t>R</a:t>
            </a:r>
            <a:r>
              <a:rPr lang="en-US" altLang="ja-JP" sz="2800" i="1" baseline="-25000" dirty="0" err="1" smtClean="0">
                <a:latin typeface="Times New Roman" pitchFamily="18" charset="0"/>
              </a:rPr>
              <a:t>ij</a:t>
            </a:r>
            <a:r>
              <a:rPr lang="en-US" altLang="ja-JP" sz="2800" i="1" dirty="0" smtClean="0">
                <a:latin typeface="Times New Roman" pitchFamily="18" charset="0"/>
              </a:rPr>
              <a:t> + </a:t>
            </a:r>
            <a:r>
              <a:rPr lang="en-US" altLang="ja-JP" sz="2800" i="1" dirty="0" err="1" smtClean="0">
                <a:latin typeface="Times New Roman" pitchFamily="18" charset="0"/>
              </a:rPr>
              <a:t>W</a:t>
            </a:r>
            <a:r>
              <a:rPr lang="en-US" altLang="ja-JP" sz="2800" i="1" baseline="-25000" dirty="0" err="1" smtClean="0">
                <a:latin typeface="Times New Roman" pitchFamily="18" charset="0"/>
              </a:rPr>
              <a:t>ij</a:t>
            </a:r>
            <a:endParaRPr lang="en-US" altLang="ja-JP" sz="2800" i="1" baseline="-25000" dirty="0" smtClean="0">
              <a:latin typeface="Times New Roman" pitchFamily="18" charset="0"/>
            </a:endParaRPr>
          </a:p>
          <a:p>
            <a:pPr lvl="1"/>
            <a:r>
              <a:rPr lang="en-US" altLang="ja-JP" sz="2400" dirty="0" smtClean="0"/>
              <a:t>This process is generally conducted once at the </a:t>
            </a:r>
            <a:r>
              <a:rPr lang="en-US" altLang="ja-JP" sz="2400" dirty="0" err="1" smtClean="0"/>
              <a:t>config</a:t>
            </a:r>
            <a:r>
              <a:rPr lang="en-US" altLang="ja-JP" sz="2400" dirty="0" smtClean="0"/>
              <a:t>. 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phase of MANET.</a:t>
            </a:r>
            <a:endParaRPr lang="en-US" altLang="ja-JP" sz="2400" i="1" baseline="-25000" dirty="0" smtClean="0">
              <a:latin typeface="Times New Roman" pitchFamily="18" charset="0"/>
            </a:endParaRPr>
          </a:p>
          <a:p>
            <a:pPr>
              <a:spcBef>
                <a:spcPts val="1800"/>
              </a:spcBef>
            </a:pPr>
            <a:r>
              <a:rPr lang="en-US" altLang="ja-JP" sz="2800" dirty="0" smtClean="0"/>
              <a:t>How to select </a:t>
            </a:r>
            <a:r>
              <a:rPr lang="en-US" altLang="ja-JP" sz="2800" i="1" dirty="0" err="1" smtClean="0">
                <a:solidFill>
                  <a:srgbClr val="2105CB"/>
                </a:solidFill>
                <a:latin typeface="Times New Roman" pitchFamily="18" charset="0"/>
              </a:rPr>
              <a:t>h</a:t>
            </a:r>
            <a:r>
              <a:rPr lang="en-US" altLang="ja-JP" sz="28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800" i="1" baseline="-25000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lang="en-US" altLang="ja-JP" sz="2800" dirty="0" smtClean="0"/>
              <a:t>replica owners to which write is performed. </a:t>
            </a:r>
          </a:p>
          <a:p>
            <a:pPr lvl="1"/>
            <a:r>
              <a:rPr lang="en-US" altLang="ja-JP" sz="2400" b="1" i="1" dirty="0" smtClean="0">
                <a:solidFill>
                  <a:srgbClr val="2105CB"/>
                </a:solidFill>
                <a:latin typeface="Times New Roman" pitchFamily="18" charset="0"/>
                <a:cs typeface="Times New Roman" pitchFamily="18" charset="0"/>
              </a:rPr>
              <a:t>AF (Access Frequency):</a:t>
            </a:r>
          </a:p>
          <a:p>
            <a:pPr lvl="1">
              <a:buNone/>
            </a:pPr>
            <a:r>
              <a:rPr lang="en-US" altLang="ja-JP" sz="2400" dirty="0" smtClean="0"/>
              <a:t>	aims to reduce data transmission traffic for </a:t>
            </a:r>
            <a:r>
              <a:rPr lang="en-US" altLang="ja-JP" sz="2400" dirty="0" smtClean="0">
                <a:solidFill>
                  <a:srgbClr val="2105CB"/>
                </a:solidFill>
              </a:rPr>
              <a:t>future Read</a:t>
            </a:r>
            <a:r>
              <a:rPr lang="en-US" altLang="ja-JP" sz="2400" dirty="0" smtClean="0"/>
              <a:t>.</a:t>
            </a:r>
          </a:p>
          <a:p>
            <a:pPr lvl="1">
              <a:buNone/>
            </a:pPr>
            <a:r>
              <a:rPr lang="en-US" altLang="ja-JP" sz="2400" dirty="0" smtClean="0"/>
              <a:t>	   </a:t>
            </a:r>
            <a:r>
              <a:rPr lang="en-US" altLang="ja-JP" sz="2400" dirty="0" smtClean="0">
                <a:solidFill>
                  <a:srgbClr val="2105CB"/>
                </a:solidFill>
              </a:rPr>
              <a:t>Criterion:</a:t>
            </a:r>
            <a:r>
              <a:rPr lang="en-US" altLang="ja-JP" sz="2400" i="1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lang="en-US" altLang="ja-JP" sz="2400" i="1" dirty="0" err="1" smtClean="0">
                <a:latin typeface="Times New Roman" pitchFamily="18" charset="0"/>
              </a:rPr>
              <a:t>G</a:t>
            </a:r>
            <a:r>
              <a:rPr lang="en-US" altLang="ja-JP" sz="2400" i="1" baseline="-25000" dirty="0" err="1" smtClean="0">
                <a:latin typeface="Times New Roman" pitchFamily="18" charset="0"/>
              </a:rPr>
              <a:t>ij</a:t>
            </a:r>
            <a:r>
              <a:rPr lang="en-US" altLang="ja-JP" sz="2400" i="1" dirty="0" smtClean="0">
                <a:latin typeface="Times New Roman" pitchFamily="18" charset="0"/>
              </a:rPr>
              <a:t> = </a:t>
            </a:r>
            <a:r>
              <a:rPr lang="en-US" altLang="ja-JP" sz="2400" i="1" dirty="0" err="1" smtClean="0">
                <a:latin typeface="Times New Roman" pitchFamily="18" charset="0"/>
              </a:rPr>
              <a:t>R</a:t>
            </a:r>
            <a:r>
              <a:rPr lang="en-US" altLang="ja-JP" sz="2400" i="1" baseline="-25000" dirty="0" err="1" smtClean="0">
                <a:latin typeface="Times New Roman" pitchFamily="18" charset="0"/>
              </a:rPr>
              <a:t>ij</a:t>
            </a:r>
            <a:r>
              <a:rPr lang="en-US" altLang="ja-JP" sz="2400" i="1" dirty="0" smtClean="0">
                <a:latin typeface="Times New Roman" pitchFamily="18" charset="0"/>
              </a:rPr>
              <a:t> + </a:t>
            </a:r>
            <a:r>
              <a:rPr lang="en-US" altLang="ja-JP" sz="2400" i="1" dirty="0" err="1" smtClean="0">
                <a:latin typeface="Times New Roman" pitchFamily="18" charset="0"/>
              </a:rPr>
              <a:t>W</a:t>
            </a:r>
            <a:r>
              <a:rPr lang="en-US" altLang="ja-JP" sz="2400" i="1" baseline="-25000" dirty="0" err="1" smtClean="0">
                <a:latin typeface="Times New Roman" pitchFamily="18" charset="0"/>
              </a:rPr>
              <a:t>ij</a:t>
            </a:r>
            <a:endParaRPr lang="en-US" altLang="ja-JP" sz="2400" dirty="0" smtClean="0"/>
          </a:p>
          <a:p>
            <a:pPr lvl="1"/>
            <a:r>
              <a:rPr lang="en-US" altLang="ja-JP" sz="2400" b="1" i="1" dirty="0" smtClean="0">
                <a:solidFill>
                  <a:srgbClr val="2105CB"/>
                </a:solidFill>
                <a:latin typeface="Times New Roman" pitchFamily="18" charset="0"/>
                <a:cs typeface="Times New Roman" pitchFamily="18" charset="0"/>
              </a:rPr>
              <a:t>DIST (Distance):</a:t>
            </a:r>
          </a:p>
          <a:p>
            <a:pPr lvl="1">
              <a:buNone/>
            </a:pPr>
            <a:r>
              <a:rPr lang="en-US" altLang="ja-JP" sz="2400" dirty="0" smtClean="0"/>
              <a:t>	aims to reduce data transmission traffic for the </a:t>
            </a:r>
            <a:r>
              <a:rPr lang="en-US" altLang="ja-JP" sz="2400" dirty="0" smtClean="0">
                <a:solidFill>
                  <a:srgbClr val="2105CB"/>
                </a:solidFill>
              </a:rPr>
              <a:t>current Write</a:t>
            </a:r>
            <a:r>
              <a:rPr lang="en-US" altLang="ja-JP" sz="2400" dirty="0" smtClean="0"/>
              <a:t>.</a:t>
            </a:r>
          </a:p>
          <a:p>
            <a:pPr lvl="1">
              <a:buNone/>
            </a:pPr>
            <a:r>
              <a:rPr lang="en-US" altLang="ja-JP" sz="2400" dirty="0" smtClean="0"/>
              <a:t>	   </a:t>
            </a:r>
            <a:r>
              <a:rPr lang="en-US" altLang="ja-JP" sz="2400" dirty="0" smtClean="0">
                <a:solidFill>
                  <a:srgbClr val="2105CB"/>
                </a:solidFill>
              </a:rPr>
              <a:t>Criterion:  </a:t>
            </a:r>
            <a:r>
              <a:rPr lang="en-US" altLang="ja-JP" sz="2400" dirty="0" smtClean="0"/>
              <a:t>hop counts (</a:t>
            </a:r>
            <a:r>
              <a:rPr lang="en-US" altLang="ja-JP" sz="2400" i="1" dirty="0" err="1" smtClean="0">
                <a:latin typeface="Times New Roman" pitchFamily="18" charset="0"/>
              </a:rPr>
              <a:t>h</a:t>
            </a:r>
            <a:r>
              <a:rPr lang="en-US" altLang="ja-JP" sz="2400" i="1" baseline="-25000" dirty="0" err="1" smtClean="0">
                <a:latin typeface="Times New Roman" pitchFamily="18" charset="0"/>
              </a:rPr>
              <a:t>j</a:t>
            </a:r>
            <a:r>
              <a:rPr lang="en-US" altLang="ja-JP" sz="2400" dirty="0" smtClean="0"/>
              <a:t> closest MHs)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85850" y="125413"/>
            <a:ext cx="7772400" cy="1143000"/>
          </a:xfrm>
        </p:spPr>
        <p:txBody>
          <a:bodyPr/>
          <a:lstStyle/>
          <a:p>
            <a:r>
              <a:rPr lang="en-US" altLang="ja-JP"/>
              <a:t>Simulation experiments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5854" y="1336675"/>
            <a:ext cx="7921625" cy="5327361"/>
          </a:xfrm>
        </p:spPr>
        <p:txBody>
          <a:bodyPr>
            <a:normAutofit/>
          </a:bodyPr>
          <a:lstStyle/>
          <a:p>
            <a:r>
              <a:rPr lang="en-US" altLang="ja-JP" sz="2400" dirty="0" smtClean="0"/>
              <a:t>100 MHs (M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,…,M</a:t>
            </a:r>
            <a:r>
              <a:rPr lang="en-US" altLang="ja-JP" sz="2400" baseline="-25000" dirty="0" smtClean="0"/>
              <a:t>100</a:t>
            </a:r>
            <a:r>
              <a:rPr lang="en-US" altLang="ja-JP" sz="2400" dirty="0" smtClean="0"/>
              <a:t>) exist in an </a:t>
            </a:r>
            <a:br>
              <a:rPr lang="en-US" altLang="ja-JP" sz="2400" dirty="0" smtClean="0"/>
            </a:br>
            <a:r>
              <a:rPr lang="en-US" altLang="ja-JP" sz="2400" dirty="0" smtClean="0"/>
              <a:t>area (X[m]-Y [m], X:Y = 3:4)</a:t>
            </a:r>
            <a:endParaRPr lang="en-US" altLang="ja-JP" sz="2400" dirty="0"/>
          </a:p>
          <a:p>
            <a:r>
              <a:rPr lang="en-US" altLang="ja-JP" sz="2400" dirty="0" smtClean="0"/>
              <a:t>MHs move </a:t>
            </a:r>
            <a:r>
              <a:rPr lang="en-US" altLang="ja-JP" sz="2400" dirty="0"/>
              <a:t>according to </a:t>
            </a:r>
            <a:r>
              <a:rPr lang="en-US" altLang="ja-JP" sz="2400" dirty="0" smtClean="0"/>
              <a:t>Random </a:t>
            </a:r>
            <a:br>
              <a:rPr lang="en-US" altLang="ja-JP" sz="2400" dirty="0" smtClean="0"/>
            </a:br>
            <a:r>
              <a:rPr lang="en-US" altLang="ja-JP" sz="2400" dirty="0" smtClean="0"/>
              <a:t>Waypoint. (</a:t>
            </a:r>
            <a:r>
              <a:rPr lang="en-US" altLang="ja-JP" sz="2400" dirty="0"/>
              <a:t>Max Speed: </a:t>
            </a:r>
            <a:r>
              <a:rPr lang="en-US" altLang="ja-JP" sz="2400" dirty="0" smtClean="0"/>
              <a:t>2[m/s</a:t>
            </a:r>
            <a:r>
              <a:rPr lang="en-US" altLang="ja-JP" sz="2400" dirty="0"/>
              <a:t>])</a:t>
            </a:r>
          </a:p>
          <a:p>
            <a:r>
              <a:rPr lang="en-US" altLang="ja-JP" sz="2400" dirty="0"/>
              <a:t>Radio comm. range: </a:t>
            </a:r>
            <a:r>
              <a:rPr lang="en-US" altLang="ja-JP" sz="2400" dirty="0" smtClean="0"/>
              <a:t>50[m</a:t>
            </a:r>
            <a:r>
              <a:rPr lang="en-US" altLang="ja-JP" sz="2400" dirty="0"/>
              <a:t>]</a:t>
            </a:r>
          </a:p>
          <a:p>
            <a:r>
              <a:rPr lang="en-US" altLang="ja-JP" sz="2400" dirty="0" smtClean="0"/>
              <a:t>500 data items (D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,…,D</a:t>
            </a:r>
            <a:r>
              <a:rPr lang="en-US" altLang="ja-JP" sz="2400" baseline="-25000" dirty="0" smtClean="0"/>
              <a:t>500</a:t>
            </a:r>
            <a:r>
              <a:rPr lang="en-US" altLang="ja-JP" sz="2400" dirty="0" smtClean="0"/>
              <a:t>)</a:t>
            </a:r>
          </a:p>
          <a:p>
            <a:r>
              <a:rPr lang="en-US" altLang="ja-JP" sz="2400" dirty="0" smtClean="0"/>
              <a:t>Read freq.: 0.02[1/s], Write freq.: 0.002[1/s]</a:t>
            </a:r>
          </a:p>
          <a:p>
            <a:r>
              <a:rPr lang="en-US" altLang="ja-JP" sz="2400" dirty="0" smtClean="0"/>
              <a:t>Read/Write prob. for data items: </a:t>
            </a:r>
            <a:r>
              <a:rPr lang="en-US" altLang="ja-JP" sz="2400" dirty="0" err="1" smtClean="0"/>
              <a:t>Zipf</a:t>
            </a:r>
            <a:endParaRPr lang="en-US" altLang="ja-JP" sz="2400" dirty="0" smtClean="0"/>
          </a:p>
          <a:p>
            <a:r>
              <a:rPr lang="en-US" altLang="ja-JP" sz="2400" dirty="0" smtClean="0"/>
              <a:t>Replica allocation method</a:t>
            </a:r>
            <a:r>
              <a:rPr lang="en-US" altLang="ja-JP" sz="2400" dirty="0" smtClean="0">
                <a:solidFill>
                  <a:srgbClr val="2105CB"/>
                </a:solidFill>
              </a:rPr>
              <a:t>: AF</a:t>
            </a:r>
            <a:endParaRPr lang="en-US" altLang="ja-JP" sz="2400" dirty="0">
              <a:solidFill>
                <a:srgbClr val="2105CB"/>
              </a:solidFill>
            </a:endParaRPr>
          </a:p>
          <a:p>
            <a:r>
              <a:rPr lang="en-US" altLang="ja-JP" sz="2400" dirty="0" smtClean="0"/>
              <a:t>Parameters</a:t>
            </a:r>
          </a:p>
          <a:p>
            <a:pPr lvl="1"/>
            <a:r>
              <a:rPr lang="en-US" altLang="ja-JP" sz="2000" dirty="0" smtClean="0"/>
              <a:t>Area size: </a:t>
            </a:r>
            <a:r>
              <a:rPr lang="en-US" altLang="ja-JP" sz="2000" dirty="0" smtClean="0">
                <a:solidFill>
                  <a:srgbClr val="0000FF"/>
                </a:solidFill>
              </a:rPr>
              <a:t>X=100 </a:t>
            </a:r>
            <a:r>
              <a:rPr lang="en-US" altLang="ja-JP" sz="2000" dirty="0">
                <a:solidFill>
                  <a:srgbClr val="0000FF"/>
                </a:solidFill>
              </a:rPr>
              <a:t>- </a:t>
            </a:r>
            <a:r>
              <a:rPr lang="en-US" altLang="ja-JP" sz="2000" dirty="0" smtClean="0">
                <a:solidFill>
                  <a:srgbClr val="0000FF"/>
                </a:solidFill>
              </a:rPr>
              <a:t>600[m]</a:t>
            </a:r>
          </a:p>
          <a:p>
            <a:pPr lvl="1"/>
            <a:r>
              <a:rPr lang="en-US" altLang="ja-JP" sz="2000" i="1" dirty="0" err="1" smtClean="0">
                <a:latin typeface="Times New Roman" pitchFamily="18" charset="0"/>
              </a:rPr>
              <a:t>k</a:t>
            </a:r>
            <a:r>
              <a:rPr lang="en-US" altLang="ja-JP" sz="2000" i="1" baseline="-25000" dirty="0" err="1" smtClean="0">
                <a:latin typeface="Times New Roman" pitchFamily="18" charset="0"/>
              </a:rPr>
              <a:t>j</a:t>
            </a:r>
            <a:r>
              <a:rPr lang="en-US" altLang="ja-JP" sz="2000" dirty="0" smtClean="0"/>
              <a:t>: </a:t>
            </a:r>
            <a:r>
              <a:rPr lang="en-US" altLang="ja-JP" sz="2000" dirty="0" smtClean="0">
                <a:solidFill>
                  <a:srgbClr val="2105CB"/>
                </a:solidFill>
              </a:rPr>
              <a:t>1, 10, 100</a:t>
            </a:r>
            <a:r>
              <a:rPr lang="en-US" altLang="ja-JP" sz="2000" dirty="0" smtClean="0"/>
              <a:t>,    </a:t>
            </a:r>
            <a:r>
              <a:rPr lang="en-US" altLang="ja-JP" sz="2000" i="1" dirty="0" err="1" smtClean="0">
                <a:latin typeface="Times New Roman" pitchFamily="18" charset="0"/>
              </a:rPr>
              <a:t>h</a:t>
            </a:r>
            <a:r>
              <a:rPr lang="en-US" altLang="ja-JP" sz="2000" i="1" baseline="-25000" dirty="0" err="1" smtClean="0">
                <a:latin typeface="Times New Roman" pitchFamily="18" charset="0"/>
              </a:rPr>
              <a:t>j</a:t>
            </a:r>
            <a:r>
              <a:rPr lang="en-US" altLang="ja-JP" sz="2000" dirty="0" smtClean="0"/>
              <a:t>: </a:t>
            </a:r>
            <a:r>
              <a:rPr lang="en-US" altLang="ja-JP" sz="2000" dirty="0" smtClean="0">
                <a:solidFill>
                  <a:srgbClr val="2105CB"/>
                </a:solidFill>
              </a:rPr>
              <a:t>1, 5, 50</a:t>
            </a:r>
            <a:endParaRPr lang="en-US" altLang="ja-JP" sz="2000" dirty="0">
              <a:solidFill>
                <a:srgbClr val="2105CB"/>
              </a:solidFill>
            </a:endParaRPr>
          </a:p>
        </p:txBody>
      </p:sp>
      <p:sp>
        <p:nvSpPr>
          <p:cNvPr id="176142" name="Rectangle 14"/>
          <p:cNvSpPr>
            <a:spLocks noChangeArrowheads="1"/>
          </p:cNvSpPr>
          <p:nvPr/>
        </p:nvSpPr>
        <p:spPr bwMode="auto">
          <a:xfrm>
            <a:off x="7400781" y="1721845"/>
            <a:ext cx="1133620" cy="1381559"/>
          </a:xfrm>
          <a:prstGeom prst="rect">
            <a:avLst/>
          </a:prstGeom>
          <a:solidFill>
            <a:srgbClr val="A9ECE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ja-JP" u="none" dirty="0"/>
          </a:p>
        </p:txBody>
      </p:sp>
      <p:sp>
        <p:nvSpPr>
          <p:cNvPr id="176154" name="AutoShape 26"/>
          <p:cNvSpPr>
            <a:spLocks/>
          </p:cNvSpPr>
          <p:nvPr/>
        </p:nvSpPr>
        <p:spPr bwMode="auto">
          <a:xfrm>
            <a:off x="7130906" y="1721846"/>
            <a:ext cx="212003" cy="1367718"/>
          </a:xfrm>
          <a:prstGeom prst="leftBrace">
            <a:avLst>
              <a:gd name="adj1" fmla="val 2009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6155" name="AutoShape 27"/>
          <p:cNvSpPr>
            <a:spLocks/>
          </p:cNvSpPr>
          <p:nvPr/>
        </p:nvSpPr>
        <p:spPr bwMode="auto">
          <a:xfrm rot="5400000">
            <a:off x="7836262" y="991526"/>
            <a:ext cx="248802" cy="1119764"/>
          </a:xfrm>
          <a:prstGeom prst="leftBrace">
            <a:avLst>
              <a:gd name="adj1" fmla="val 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324148" y="1053656"/>
            <a:ext cx="1665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u="none">
                <a:latin typeface="Arial Narrow" pitchFamily="34" charset="0"/>
              </a:rPr>
              <a:t>X=area size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6784109" y="2237351"/>
            <a:ext cx="40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latin typeface="Arial Narrow" pitchFamily="34" charset="0"/>
              </a:rPr>
              <a:t>Y</a:t>
            </a:r>
            <a:endParaRPr lang="en-US" altLang="ja-JP" u="none" dirty="0"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5" y="270841"/>
            <a:ext cx="7602505" cy="47699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Data Replication in MANETs</a:t>
            </a:r>
            <a:endParaRPr lang="en-US" altLang="ja-JP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023942" y="3672576"/>
            <a:ext cx="685800" cy="609600"/>
            <a:chOff x="2112" y="2596"/>
            <a:chExt cx="192" cy="184"/>
          </a:xfrm>
        </p:grpSpPr>
        <p:sp>
          <p:nvSpPr>
            <p:cNvPr id="58372" name="Oval 4"/>
            <p:cNvSpPr>
              <a:spLocks noChangeArrowheads="1"/>
            </p:cNvSpPr>
            <p:nvPr/>
          </p:nvSpPr>
          <p:spPr bwMode="auto">
            <a:xfrm>
              <a:off x="2116" y="2734"/>
              <a:ext cx="184" cy="46"/>
            </a:xfrm>
            <a:prstGeom prst="ellipse">
              <a:avLst/>
            </a:prstGeom>
            <a:gradFill rotWithShape="0">
              <a:gsLst>
                <a:gs pos="0">
                  <a:srgbClr val="3365FB"/>
                </a:gs>
                <a:gs pos="100000">
                  <a:srgbClr val="3365FB">
                    <a:gamma/>
                    <a:tint val="80000"/>
                    <a:invGamma/>
                  </a:srgbClr>
                </a:gs>
              </a:gsLst>
              <a:lin ang="0" scaled="1"/>
            </a:gradFill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73" name="Rectangle 5"/>
            <p:cNvSpPr>
              <a:spLocks noChangeArrowheads="1"/>
            </p:cNvSpPr>
            <p:nvPr/>
          </p:nvSpPr>
          <p:spPr bwMode="auto">
            <a:xfrm>
              <a:off x="2112" y="2619"/>
              <a:ext cx="192" cy="138"/>
            </a:xfrm>
            <a:prstGeom prst="rect">
              <a:avLst/>
            </a:prstGeom>
            <a:gradFill rotWithShape="0">
              <a:gsLst>
                <a:gs pos="0">
                  <a:srgbClr val="3365FB"/>
                </a:gs>
                <a:gs pos="100000">
                  <a:srgbClr val="3365FB">
                    <a:gamma/>
                    <a:tint val="8000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74" name="Oval 6"/>
            <p:cNvSpPr>
              <a:spLocks noChangeArrowheads="1"/>
            </p:cNvSpPr>
            <p:nvPr/>
          </p:nvSpPr>
          <p:spPr bwMode="auto">
            <a:xfrm>
              <a:off x="2116" y="2596"/>
              <a:ext cx="184" cy="46"/>
            </a:xfrm>
            <a:prstGeom prst="ellipse">
              <a:avLst/>
            </a:prstGeom>
            <a:gradFill rotWithShape="0">
              <a:gsLst>
                <a:gs pos="0">
                  <a:srgbClr val="3365FB"/>
                </a:gs>
                <a:gs pos="100000">
                  <a:srgbClr val="3365FB">
                    <a:gamma/>
                    <a:tint val="80000"/>
                    <a:invGamma/>
                  </a:srgbClr>
                </a:gs>
              </a:gsLst>
              <a:lin ang="0" scaled="1"/>
            </a:gradFill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75" name="Line 7"/>
            <p:cNvSpPr>
              <a:spLocks noChangeShapeType="1"/>
            </p:cNvSpPr>
            <p:nvPr/>
          </p:nvSpPr>
          <p:spPr bwMode="auto">
            <a:xfrm flipV="1">
              <a:off x="2112" y="2619"/>
              <a:ext cx="0" cy="13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76" name="Line 8"/>
            <p:cNvSpPr>
              <a:spLocks noChangeShapeType="1"/>
            </p:cNvSpPr>
            <p:nvPr/>
          </p:nvSpPr>
          <p:spPr bwMode="auto">
            <a:xfrm flipV="1">
              <a:off x="2304" y="2619"/>
              <a:ext cx="0" cy="13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3233742" y="4358376"/>
          <a:ext cx="1082675" cy="858838"/>
        </p:xfrm>
        <a:graphic>
          <a:graphicData uri="http://schemas.openxmlformats.org/presentationml/2006/ole">
            <p:oleObj spid="_x0000_s4098" name="Microsoft ClipArt Gallery" r:id="rId5" imgW="4602960" imgH="3652200" progId="">
              <p:embed/>
            </p:oleObj>
          </a:graphicData>
        </a:graphic>
      </p:graphicFrame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1481142" y="3596376"/>
          <a:ext cx="1082675" cy="858838"/>
        </p:xfrm>
        <a:graphic>
          <a:graphicData uri="http://schemas.openxmlformats.org/presentationml/2006/ole">
            <p:oleObj spid="_x0000_s4099" name="Microsoft ClipArt Gallery" r:id="rId6" imgW="4602960" imgH="3652200" progId="">
              <p:embed/>
            </p:oleObj>
          </a:graphicData>
        </a:graphic>
      </p:graphicFrame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2624142" y="4205976"/>
            <a:ext cx="7620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4300542" y="4739376"/>
            <a:ext cx="1066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V="1">
            <a:off x="2624142" y="5120376"/>
            <a:ext cx="7620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1938342" y="4434576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>
            <a:off x="6281742" y="4891776"/>
            <a:ext cx="6096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6281742" y="4282176"/>
            <a:ext cx="533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5214942" y="3596376"/>
            <a:ext cx="2759075" cy="2230438"/>
            <a:chOff x="3072" y="2544"/>
            <a:chExt cx="1738" cy="1405"/>
          </a:xfrm>
        </p:grpSpPr>
        <p:graphicFrame>
          <p:nvGraphicFramePr>
            <p:cNvPr id="58386" name="Object 18"/>
            <p:cNvGraphicFramePr>
              <a:graphicFrameLocks noChangeAspect="1"/>
            </p:cNvGraphicFramePr>
            <p:nvPr/>
          </p:nvGraphicFramePr>
          <p:xfrm>
            <a:off x="4080" y="3408"/>
            <a:ext cx="682" cy="541"/>
          </p:xfrm>
          <a:graphic>
            <a:graphicData uri="http://schemas.openxmlformats.org/presentationml/2006/ole">
              <p:oleObj spid="_x0000_s4101" name="Microsoft ClipArt Gallery" r:id="rId7" imgW="4602960" imgH="3652200" progId="">
                <p:embed/>
              </p:oleObj>
            </a:graphicData>
          </a:graphic>
        </p:graphicFrame>
        <p:graphicFrame>
          <p:nvGraphicFramePr>
            <p:cNvPr id="58387" name="Object 19"/>
            <p:cNvGraphicFramePr>
              <a:graphicFrameLocks noChangeAspect="1"/>
            </p:cNvGraphicFramePr>
            <p:nvPr/>
          </p:nvGraphicFramePr>
          <p:xfrm>
            <a:off x="4128" y="2544"/>
            <a:ext cx="682" cy="541"/>
          </p:xfrm>
          <a:graphic>
            <a:graphicData uri="http://schemas.openxmlformats.org/presentationml/2006/ole">
              <p:oleObj spid="_x0000_s4102" name="Microsoft ClipArt Gallery" r:id="rId8" imgW="4602960" imgH="3652200" progId="">
                <p:embed/>
              </p:oleObj>
            </a:graphicData>
          </a:graphic>
        </p:graphicFrame>
        <p:graphicFrame>
          <p:nvGraphicFramePr>
            <p:cNvPr id="58388" name="Object 20"/>
            <p:cNvGraphicFramePr>
              <a:graphicFrameLocks noChangeAspect="1"/>
            </p:cNvGraphicFramePr>
            <p:nvPr/>
          </p:nvGraphicFramePr>
          <p:xfrm>
            <a:off x="3072" y="3024"/>
            <a:ext cx="682" cy="541"/>
          </p:xfrm>
          <a:graphic>
            <a:graphicData uri="http://schemas.openxmlformats.org/presentationml/2006/ole">
              <p:oleObj spid="_x0000_s4103" name="Microsoft ClipArt Gallery" r:id="rId9" imgW="4602960" imgH="3652200" progId="">
                <p:embed/>
              </p:oleObj>
            </a:graphicData>
          </a:graphic>
        </p:graphicFrame>
      </p:grpSp>
      <p:sp>
        <p:nvSpPr>
          <p:cNvPr id="58389" name="Line 21"/>
          <p:cNvSpPr>
            <a:spLocks noChangeShapeType="1"/>
          </p:cNvSpPr>
          <p:nvPr/>
        </p:nvSpPr>
        <p:spPr bwMode="auto">
          <a:xfrm>
            <a:off x="7424742" y="4434576"/>
            <a:ext cx="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7805742" y="3901176"/>
            <a:ext cx="685800" cy="609600"/>
            <a:chOff x="2112" y="2596"/>
            <a:chExt cx="192" cy="184"/>
          </a:xfrm>
        </p:grpSpPr>
        <p:sp>
          <p:nvSpPr>
            <p:cNvPr id="58391" name="Oval 23"/>
            <p:cNvSpPr>
              <a:spLocks noChangeArrowheads="1"/>
            </p:cNvSpPr>
            <p:nvPr/>
          </p:nvSpPr>
          <p:spPr bwMode="auto">
            <a:xfrm>
              <a:off x="2116" y="2734"/>
              <a:ext cx="184" cy="46"/>
            </a:xfrm>
            <a:prstGeom prst="ellipse">
              <a:avLst/>
            </a:prstGeom>
            <a:solidFill>
              <a:srgbClr val="99CC00"/>
            </a:solidFill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92" name="Rectangle 24"/>
            <p:cNvSpPr>
              <a:spLocks noChangeArrowheads="1"/>
            </p:cNvSpPr>
            <p:nvPr/>
          </p:nvSpPr>
          <p:spPr bwMode="auto">
            <a:xfrm>
              <a:off x="2112" y="2619"/>
              <a:ext cx="192" cy="138"/>
            </a:xfrm>
            <a:prstGeom prst="rect">
              <a:avLst/>
            </a:prstGeom>
            <a:solidFill>
              <a:srgbClr val="99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93" name="Oval 25"/>
            <p:cNvSpPr>
              <a:spLocks noChangeArrowheads="1"/>
            </p:cNvSpPr>
            <p:nvPr/>
          </p:nvSpPr>
          <p:spPr bwMode="auto">
            <a:xfrm>
              <a:off x="2116" y="2596"/>
              <a:ext cx="184" cy="46"/>
            </a:xfrm>
            <a:prstGeom prst="ellipse">
              <a:avLst/>
            </a:prstGeom>
            <a:solidFill>
              <a:srgbClr val="99CC00"/>
            </a:solidFill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94" name="Line 26"/>
            <p:cNvSpPr>
              <a:spLocks noChangeShapeType="1"/>
            </p:cNvSpPr>
            <p:nvPr/>
          </p:nvSpPr>
          <p:spPr bwMode="auto">
            <a:xfrm flipV="1">
              <a:off x="2112" y="2619"/>
              <a:ext cx="0" cy="13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95" name="Line 27"/>
            <p:cNvSpPr>
              <a:spLocks noChangeShapeType="1"/>
            </p:cNvSpPr>
            <p:nvPr/>
          </p:nvSpPr>
          <p:spPr bwMode="auto">
            <a:xfrm flipV="1">
              <a:off x="2304" y="2619"/>
              <a:ext cx="0" cy="13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947742" y="5196576"/>
            <a:ext cx="685800" cy="609600"/>
            <a:chOff x="528" y="3552"/>
            <a:chExt cx="432" cy="384"/>
          </a:xfrm>
        </p:grpSpPr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528" y="3552"/>
              <a:ext cx="432" cy="384"/>
              <a:chOff x="2112" y="2596"/>
              <a:chExt cx="192" cy="184"/>
            </a:xfrm>
          </p:grpSpPr>
          <p:sp>
            <p:nvSpPr>
              <p:cNvPr id="58398" name="Oval 30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99CC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399" name="Rectangle 31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99CC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400" name="Oval 32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99CC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401" name="Line 33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402" name="Line 34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58403" name="Text Box 35"/>
            <p:cNvSpPr txBox="1">
              <a:spLocks noChangeArrowheads="1"/>
            </p:cNvSpPr>
            <p:nvPr/>
          </p:nvSpPr>
          <p:spPr bwMode="auto">
            <a:xfrm>
              <a:off x="576" y="3648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u="none" dirty="0">
                  <a:latin typeface="Arial Narrow" pitchFamily="34" charset="0"/>
                </a:rPr>
                <a:t>Rep.</a:t>
              </a:r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7653342" y="5272776"/>
            <a:ext cx="685800" cy="609600"/>
            <a:chOff x="4752" y="3600"/>
            <a:chExt cx="432" cy="384"/>
          </a:xfrm>
        </p:grpSpPr>
        <p:grpSp>
          <p:nvGrpSpPr>
            <p:cNvPr id="8" name="Group 37"/>
            <p:cNvGrpSpPr>
              <a:grpSpLocks/>
            </p:cNvGrpSpPr>
            <p:nvPr/>
          </p:nvGrpSpPr>
          <p:grpSpPr bwMode="auto">
            <a:xfrm>
              <a:off x="4752" y="3600"/>
              <a:ext cx="432" cy="384"/>
              <a:chOff x="2112" y="2596"/>
              <a:chExt cx="192" cy="184"/>
            </a:xfrm>
          </p:grpSpPr>
          <p:sp>
            <p:nvSpPr>
              <p:cNvPr id="58406" name="Oval 38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gradFill rotWithShape="0">
                <a:gsLst>
                  <a:gs pos="0">
                    <a:srgbClr val="3365FB"/>
                  </a:gs>
                  <a:gs pos="100000">
                    <a:srgbClr val="3365FB">
                      <a:gamma/>
                      <a:tint val="80000"/>
                      <a:invGamma/>
                    </a:srgbClr>
                  </a:gs>
                </a:gsLst>
                <a:lin ang="0" scaled="1"/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407" name="Rectangle 39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gradFill rotWithShape="0">
                <a:gsLst>
                  <a:gs pos="0">
                    <a:srgbClr val="3365FB"/>
                  </a:gs>
                  <a:gs pos="100000">
                    <a:srgbClr val="3365FB">
                      <a:gamma/>
                      <a:tint val="80000"/>
                      <a:invGamma/>
                    </a:srgbClr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408" name="Oval 40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gradFill rotWithShape="0">
                <a:gsLst>
                  <a:gs pos="0">
                    <a:srgbClr val="3365FB"/>
                  </a:gs>
                  <a:gs pos="100000">
                    <a:srgbClr val="3365FB">
                      <a:gamma/>
                      <a:tint val="80000"/>
                      <a:invGamma/>
                    </a:srgbClr>
                  </a:gs>
                </a:gsLst>
                <a:lin ang="0" scaled="1"/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409" name="Line 41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410" name="Line 42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58411" name="Text Box 43"/>
            <p:cNvSpPr txBox="1">
              <a:spLocks noChangeArrowheads="1"/>
            </p:cNvSpPr>
            <p:nvPr/>
          </p:nvSpPr>
          <p:spPr bwMode="auto">
            <a:xfrm>
              <a:off x="4800" y="3696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2000" u="none" dirty="0">
                  <a:latin typeface="Arial Narrow" pitchFamily="34" charset="0"/>
                </a:rPr>
                <a:t>Rep.</a:t>
              </a:r>
            </a:p>
          </p:txBody>
        </p:sp>
      </p:grpSp>
      <p:graphicFrame>
        <p:nvGraphicFramePr>
          <p:cNvPr id="58412" name="Object 44"/>
          <p:cNvGraphicFramePr>
            <a:graphicFrameLocks noChangeAspect="1"/>
          </p:cNvGraphicFramePr>
          <p:nvPr/>
        </p:nvGraphicFramePr>
        <p:xfrm>
          <a:off x="1404942" y="5120376"/>
          <a:ext cx="1082675" cy="858838"/>
        </p:xfrm>
        <a:graphic>
          <a:graphicData uri="http://schemas.openxmlformats.org/presentationml/2006/ole">
            <p:oleObj spid="_x0000_s4100" name="Microsoft ClipArt Gallery" r:id="rId10" imgW="4602960" imgH="3652200" progId="">
              <p:embed/>
            </p:oleObj>
          </a:graphicData>
        </a:graphic>
      </p:graphicFrame>
      <p:sp>
        <p:nvSpPr>
          <p:cNvPr id="58414" name="Text Box 46"/>
          <p:cNvSpPr txBox="1">
            <a:spLocks noChangeArrowheads="1"/>
          </p:cNvSpPr>
          <p:nvPr/>
        </p:nvSpPr>
        <p:spPr bwMode="auto">
          <a:xfrm>
            <a:off x="1571604" y="2285992"/>
            <a:ext cx="50547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3200" u="none" dirty="0" smtClean="0">
                <a:solidFill>
                  <a:srgbClr val="2105CB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Data </a:t>
            </a:r>
            <a:r>
              <a:rPr lang="en-US" altLang="ja-JP" sz="3200" u="none" dirty="0">
                <a:solidFill>
                  <a:srgbClr val="2105CB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replication.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1171579" y="1093194"/>
            <a:ext cx="79010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CC"/>
              </a:buClr>
              <a:buSzPct val="80000"/>
              <a:buFont typeface="Arial Narrow" pitchFamily="34" charset="0"/>
              <a:buChar char="►"/>
            </a:pPr>
            <a:r>
              <a:rPr lang="en-US" altLang="ja-JP" sz="3200" dirty="0" smtClean="0"/>
              <a:t>Preventing deterioration of data availability at the point of network partitioning.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175657" y="6082393"/>
            <a:ext cx="7794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2105CB"/>
                </a:solidFill>
              </a:rPr>
              <a:t>Consistency management among replicas!!</a:t>
            </a:r>
            <a:endParaRPr kumimoji="1" lang="ja-JP" altLang="en-US" sz="3200" dirty="0">
              <a:solidFill>
                <a:srgbClr val="2105CB"/>
              </a:solidFill>
            </a:endParaRPr>
          </a:p>
        </p:txBody>
      </p:sp>
      <p:sp>
        <p:nvSpPr>
          <p:cNvPr id="51" name="爆発 1 50"/>
          <p:cNvSpPr/>
          <p:nvPr/>
        </p:nvSpPr>
        <p:spPr>
          <a:xfrm>
            <a:off x="4572000" y="4543426"/>
            <a:ext cx="585787" cy="414337"/>
          </a:xfrm>
          <a:prstGeom prst="irregularSeal1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Definition: Consistency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271588" y="1447800"/>
            <a:ext cx="7662100" cy="4800600"/>
          </a:xfrm>
        </p:spPr>
        <p:txBody>
          <a:bodyPr/>
          <a:lstStyle/>
          <a:p>
            <a:r>
              <a:rPr lang="en-US" altLang="ja-JP" dirty="0" smtClean="0"/>
              <a:t>Consistency of data operations on replicas:</a:t>
            </a:r>
            <a:br>
              <a:rPr lang="en-US" altLang="ja-JP" dirty="0" smtClean="0"/>
            </a:br>
            <a:r>
              <a:rPr lang="en-US" altLang="ja-JP" dirty="0" smtClean="0">
                <a:solidFill>
                  <a:srgbClr val="2105CB"/>
                </a:solidFill>
              </a:rPr>
              <a:t>All read operations can read the latest version of data items (replicas).</a:t>
            </a:r>
            <a:endParaRPr kumimoji="1" lang="ja-JP" altLang="en-US" dirty="0">
              <a:solidFill>
                <a:srgbClr val="2105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Line 2"/>
          <p:cNvSpPr>
            <a:spLocks noChangeShapeType="1"/>
          </p:cNvSpPr>
          <p:nvPr/>
        </p:nvSpPr>
        <p:spPr bwMode="auto">
          <a:xfrm flipV="1">
            <a:off x="2957538" y="5026049"/>
            <a:ext cx="9906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15" name="Line 3"/>
          <p:cNvSpPr>
            <a:spLocks noChangeShapeType="1"/>
          </p:cNvSpPr>
          <p:nvPr/>
        </p:nvSpPr>
        <p:spPr bwMode="auto">
          <a:xfrm flipH="1">
            <a:off x="2500338" y="5178449"/>
            <a:ext cx="30480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16" name="Line 4"/>
          <p:cNvSpPr>
            <a:spLocks noChangeShapeType="1"/>
          </p:cNvSpPr>
          <p:nvPr/>
        </p:nvSpPr>
        <p:spPr bwMode="auto">
          <a:xfrm>
            <a:off x="2728938" y="6092849"/>
            <a:ext cx="11430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17" name="Line 5"/>
          <p:cNvSpPr>
            <a:spLocks noChangeShapeType="1"/>
          </p:cNvSpPr>
          <p:nvPr/>
        </p:nvSpPr>
        <p:spPr bwMode="auto">
          <a:xfrm flipH="1">
            <a:off x="4100538" y="5178449"/>
            <a:ext cx="76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18" name="Line 6"/>
          <p:cNvSpPr>
            <a:spLocks noChangeShapeType="1"/>
          </p:cNvSpPr>
          <p:nvPr/>
        </p:nvSpPr>
        <p:spPr bwMode="auto">
          <a:xfrm>
            <a:off x="4252938" y="5102249"/>
            <a:ext cx="9144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19" name="Line 7"/>
          <p:cNvSpPr>
            <a:spLocks noChangeShapeType="1"/>
          </p:cNvSpPr>
          <p:nvPr/>
        </p:nvSpPr>
        <p:spPr bwMode="auto">
          <a:xfrm flipV="1">
            <a:off x="4100538" y="5940449"/>
            <a:ext cx="990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20" name="Line 8"/>
          <p:cNvSpPr>
            <a:spLocks noChangeShapeType="1"/>
          </p:cNvSpPr>
          <p:nvPr/>
        </p:nvSpPr>
        <p:spPr bwMode="auto">
          <a:xfrm flipH="1">
            <a:off x="5319738" y="5102249"/>
            <a:ext cx="9906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21" name="Line 9"/>
          <p:cNvSpPr>
            <a:spLocks noChangeShapeType="1"/>
          </p:cNvSpPr>
          <p:nvPr/>
        </p:nvSpPr>
        <p:spPr bwMode="auto">
          <a:xfrm>
            <a:off x="5548338" y="6016649"/>
            <a:ext cx="12954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22" name="Line 10"/>
          <p:cNvSpPr>
            <a:spLocks noChangeShapeType="1"/>
          </p:cNvSpPr>
          <p:nvPr/>
        </p:nvSpPr>
        <p:spPr bwMode="auto">
          <a:xfrm flipV="1">
            <a:off x="6843738" y="5864249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23" name="Line 11"/>
          <p:cNvSpPr>
            <a:spLocks noChangeShapeType="1"/>
          </p:cNvSpPr>
          <p:nvPr/>
        </p:nvSpPr>
        <p:spPr bwMode="auto">
          <a:xfrm>
            <a:off x="6615138" y="5102249"/>
            <a:ext cx="990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24" name="Line 12"/>
          <p:cNvSpPr>
            <a:spLocks noChangeShapeType="1"/>
          </p:cNvSpPr>
          <p:nvPr/>
        </p:nvSpPr>
        <p:spPr bwMode="auto">
          <a:xfrm>
            <a:off x="2957538" y="5178449"/>
            <a:ext cx="91440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2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1071538" y="1571612"/>
            <a:ext cx="8072462" cy="39544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dirty="0"/>
              <a:t>In a MANET, disappearance of nodes and </a:t>
            </a:r>
            <a:r>
              <a:rPr lang="en-US" altLang="ja-JP" dirty="0" smtClean="0"/>
              <a:t>network partitioning </a:t>
            </a:r>
            <a:r>
              <a:rPr lang="en-US" altLang="ja-JP" dirty="0"/>
              <a:t>frequently occur.</a:t>
            </a:r>
          </a:p>
          <a:p>
            <a:pPr lvl="1">
              <a:lnSpc>
                <a:spcPct val="90000"/>
              </a:lnSpc>
            </a:pPr>
            <a:r>
              <a:rPr lang="en-US" altLang="ja-JP" i="1" dirty="0">
                <a:solidFill>
                  <a:srgbClr val="2105CB"/>
                </a:solidFill>
                <a:latin typeface="Times New Roman" pitchFamily="18" charset="0"/>
              </a:rPr>
              <a:t>Read-one, </a:t>
            </a:r>
            <a:r>
              <a:rPr lang="en-US" altLang="ja-JP" i="1" dirty="0" smtClean="0">
                <a:solidFill>
                  <a:srgbClr val="2105CB"/>
                </a:solidFill>
                <a:latin typeface="Times New Roman" pitchFamily="18" charset="0"/>
              </a:rPr>
              <a:t>Write-all (Completely synchronized</a:t>
            </a:r>
            <a:r>
              <a:rPr lang="en-US" altLang="ja-JP" i="1" dirty="0" smtClean="0">
                <a:solidFill>
                  <a:srgbClr val="2105CB"/>
                </a:solidFill>
                <a:latin typeface="Times New Roman" pitchFamily="18" charset="0"/>
              </a:rPr>
              <a:t>)</a:t>
            </a:r>
            <a:r>
              <a:rPr lang="en-US" altLang="ja-JP" dirty="0" smtClean="0">
                <a:solidFill>
                  <a:srgbClr val="2105CB"/>
                </a:solidFill>
              </a:rPr>
              <a:t>:</a:t>
            </a:r>
            <a:endParaRPr lang="en-US" altLang="ja-JP" dirty="0" smtClean="0"/>
          </a:p>
          <a:p>
            <a:pPr lvl="1">
              <a:lnSpc>
                <a:spcPct val="90000"/>
              </a:lnSpc>
            </a:pPr>
            <a:r>
              <a:rPr lang="en-US" altLang="ja-JP" dirty="0" smtClean="0">
                <a:solidFill>
                  <a:srgbClr val="2105CB"/>
                </a:solidFill>
              </a:rPr>
              <a:t>Data availability for write operations is very low!</a:t>
            </a:r>
            <a:endParaRPr lang="en-US" altLang="ja-JP" dirty="0">
              <a:solidFill>
                <a:srgbClr val="2105CB"/>
              </a:solidFill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6157938" y="6169049"/>
            <a:ext cx="990600" cy="617537"/>
            <a:chOff x="2112" y="3024"/>
            <a:chExt cx="624" cy="389"/>
          </a:xfrm>
        </p:grpSpPr>
        <p:graphicFrame>
          <p:nvGraphicFramePr>
            <p:cNvPr id="90127" name="Object 15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5129" name="Microsoft ClipArt Gallery" r:id="rId4" imgW="4602960" imgH="3652200" progId="">
                <p:embed/>
              </p:oleObj>
            </a:graphicData>
          </a:graphic>
        </p:graphicFrame>
        <p:grpSp>
          <p:nvGrpSpPr>
            <p:cNvPr id="3" name="Group 16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0129" name="Oval 17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30" name="Rectangle 18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31" name="Oval 19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32" name="Line 20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33" name="Line 21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2271738" y="4721249"/>
            <a:ext cx="930275" cy="617537"/>
            <a:chOff x="3072" y="3168"/>
            <a:chExt cx="586" cy="389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3072" y="3216"/>
              <a:ext cx="240" cy="192"/>
              <a:chOff x="2112" y="2596"/>
              <a:chExt cx="192" cy="184"/>
            </a:xfrm>
          </p:grpSpPr>
          <p:sp>
            <p:nvSpPr>
              <p:cNvPr id="90136" name="Oval 24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37" name="Rectangle 25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38" name="Oval 26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39" name="Line 27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40" name="Line 28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aphicFrame>
          <p:nvGraphicFramePr>
            <p:cNvPr id="90141" name="Object 29"/>
            <p:cNvGraphicFramePr>
              <a:graphicFrameLocks noChangeAspect="1"/>
            </p:cNvGraphicFramePr>
            <p:nvPr/>
          </p:nvGraphicFramePr>
          <p:xfrm>
            <a:off x="3168" y="3168"/>
            <a:ext cx="490" cy="389"/>
          </p:xfrm>
          <a:graphic>
            <a:graphicData uri="http://schemas.openxmlformats.org/presentationml/2006/ole">
              <p:oleObj spid="_x0000_s5128" name="Microsoft ClipArt Gallery" r:id="rId5" imgW="4602960" imgH="3652200" progId="">
                <p:embed/>
              </p:oleObj>
            </a:graphicData>
          </a:graphic>
        </p:graphicFrame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7224738" y="5407049"/>
            <a:ext cx="990600" cy="617537"/>
            <a:chOff x="2112" y="3024"/>
            <a:chExt cx="624" cy="389"/>
          </a:xfrm>
        </p:grpSpPr>
        <p:graphicFrame>
          <p:nvGraphicFramePr>
            <p:cNvPr id="90143" name="Object 31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5127" name="Microsoft ClipArt Gallery" r:id="rId6" imgW="4602960" imgH="3652200" progId="">
                <p:embed/>
              </p:oleObj>
            </a:graphicData>
          </a:graphic>
        </p:graphicFrame>
        <p:grpSp>
          <p:nvGrpSpPr>
            <p:cNvPr id="7" name="Group 32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0145" name="Oval 33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46" name="Rectangle 34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47" name="Oval 35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48" name="Line 36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49" name="Line 37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3490938" y="5940449"/>
            <a:ext cx="990600" cy="617537"/>
            <a:chOff x="2112" y="3024"/>
            <a:chExt cx="624" cy="389"/>
          </a:xfrm>
        </p:grpSpPr>
        <p:graphicFrame>
          <p:nvGraphicFramePr>
            <p:cNvPr id="90151" name="Object 39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5126" name="Microsoft ClipArt Gallery" r:id="rId7" imgW="4602960" imgH="3652200" progId="">
                <p:embed/>
              </p:oleObj>
            </a:graphicData>
          </a:graphic>
        </p:graphicFrame>
        <p:grpSp>
          <p:nvGrpSpPr>
            <p:cNvPr id="9" name="Group 40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0153" name="Oval 41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54" name="Rectangle 42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55" name="Oval 43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56" name="Line 44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57" name="Line 45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0" name="Group 46"/>
          <p:cNvGrpSpPr>
            <a:grpSpLocks/>
          </p:cNvGrpSpPr>
          <p:nvPr/>
        </p:nvGrpSpPr>
        <p:grpSpPr bwMode="auto">
          <a:xfrm>
            <a:off x="3719538" y="4645049"/>
            <a:ext cx="990600" cy="617537"/>
            <a:chOff x="2112" y="3024"/>
            <a:chExt cx="624" cy="389"/>
          </a:xfrm>
        </p:grpSpPr>
        <p:graphicFrame>
          <p:nvGraphicFramePr>
            <p:cNvPr id="90159" name="Object 47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5125" name="Microsoft ClipArt Gallery" r:id="rId8" imgW="4602960" imgH="3652200" progId="">
                <p:embed/>
              </p:oleObj>
            </a:graphicData>
          </a:graphic>
        </p:graphicFrame>
        <p:grpSp>
          <p:nvGrpSpPr>
            <p:cNvPr id="11" name="Group 48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0161" name="Oval 49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62" name="Rectangle 50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63" name="Oval 51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64" name="Line 52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65" name="Line 53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2" name="Group 54"/>
          <p:cNvGrpSpPr>
            <a:grpSpLocks/>
          </p:cNvGrpSpPr>
          <p:nvPr/>
        </p:nvGrpSpPr>
        <p:grpSpPr bwMode="auto">
          <a:xfrm>
            <a:off x="4862538" y="5559449"/>
            <a:ext cx="990600" cy="617537"/>
            <a:chOff x="2112" y="3024"/>
            <a:chExt cx="624" cy="389"/>
          </a:xfrm>
        </p:grpSpPr>
        <p:graphicFrame>
          <p:nvGraphicFramePr>
            <p:cNvPr id="90167" name="Object 55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5124" name="Microsoft ClipArt Gallery" r:id="rId9" imgW="4602960" imgH="3652200" progId="">
                <p:embed/>
              </p:oleObj>
            </a:graphicData>
          </a:graphic>
        </p:graphicFrame>
        <p:grpSp>
          <p:nvGrpSpPr>
            <p:cNvPr id="13" name="Group 56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0169" name="Oval 57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70" name="Rectangle 58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71" name="Oval 59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72" name="Line 60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73" name="Line 61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4" name="Group 62"/>
          <p:cNvGrpSpPr>
            <a:grpSpLocks/>
          </p:cNvGrpSpPr>
          <p:nvPr/>
        </p:nvGrpSpPr>
        <p:grpSpPr bwMode="auto">
          <a:xfrm>
            <a:off x="5929338" y="4721249"/>
            <a:ext cx="990600" cy="617537"/>
            <a:chOff x="2112" y="3024"/>
            <a:chExt cx="624" cy="389"/>
          </a:xfrm>
        </p:grpSpPr>
        <p:graphicFrame>
          <p:nvGraphicFramePr>
            <p:cNvPr id="90175" name="Object 63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5123" name="Microsoft ClipArt Gallery" r:id="rId10" imgW="4602960" imgH="3652200" progId="">
                <p:embed/>
              </p:oleObj>
            </a:graphicData>
          </a:graphic>
        </p:graphicFrame>
        <p:grpSp>
          <p:nvGrpSpPr>
            <p:cNvPr id="15" name="Group 64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0177" name="Oval 65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78" name="Rectangle 66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79" name="Oval 67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80" name="Line 68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81" name="Line 69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6" name="Group 70"/>
          <p:cNvGrpSpPr>
            <a:grpSpLocks/>
          </p:cNvGrpSpPr>
          <p:nvPr/>
        </p:nvGrpSpPr>
        <p:grpSpPr bwMode="auto">
          <a:xfrm>
            <a:off x="1890738" y="5788049"/>
            <a:ext cx="930275" cy="617537"/>
            <a:chOff x="3072" y="3168"/>
            <a:chExt cx="586" cy="389"/>
          </a:xfrm>
        </p:grpSpPr>
        <p:grpSp>
          <p:nvGrpSpPr>
            <p:cNvPr id="17" name="Group 71"/>
            <p:cNvGrpSpPr>
              <a:grpSpLocks/>
            </p:cNvGrpSpPr>
            <p:nvPr/>
          </p:nvGrpSpPr>
          <p:grpSpPr bwMode="auto">
            <a:xfrm>
              <a:off x="3072" y="3216"/>
              <a:ext cx="240" cy="192"/>
              <a:chOff x="2112" y="2596"/>
              <a:chExt cx="192" cy="184"/>
            </a:xfrm>
          </p:grpSpPr>
          <p:sp>
            <p:nvSpPr>
              <p:cNvPr id="90184" name="Oval 72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85" name="Rectangle 73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86" name="Oval 74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87" name="Line 75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0188" name="Line 76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aphicFrame>
          <p:nvGraphicFramePr>
            <p:cNvPr id="90189" name="Object 77"/>
            <p:cNvGraphicFramePr>
              <a:graphicFrameLocks noChangeAspect="1"/>
            </p:cNvGraphicFramePr>
            <p:nvPr/>
          </p:nvGraphicFramePr>
          <p:xfrm>
            <a:off x="3168" y="3168"/>
            <a:ext cx="490" cy="389"/>
          </p:xfrm>
          <a:graphic>
            <a:graphicData uri="http://schemas.openxmlformats.org/presentationml/2006/ole">
              <p:oleObj spid="_x0000_s5122" name="Microsoft ClipArt Gallery" r:id="rId11" imgW="4602960" imgH="3652200" progId="">
                <p:embed/>
              </p:oleObj>
            </a:graphicData>
          </a:graphic>
        </p:graphicFrame>
      </p:grpSp>
      <p:sp>
        <p:nvSpPr>
          <p:cNvPr id="90190" name="Freeform 78"/>
          <p:cNvSpPr>
            <a:spLocks/>
          </p:cNvSpPr>
          <p:nvPr/>
        </p:nvSpPr>
        <p:spPr bwMode="auto">
          <a:xfrm>
            <a:off x="2043138" y="5546749"/>
            <a:ext cx="457200" cy="241300"/>
          </a:xfrm>
          <a:custGeom>
            <a:avLst/>
            <a:gdLst/>
            <a:ahLst/>
            <a:cxnLst>
              <a:cxn ang="0">
                <a:pos x="288" y="104"/>
              </a:cxn>
              <a:cxn ang="0">
                <a:pos x="144" y="8"/>
              </a:cxn>
              <a:cxn ang="0">
                <a:pos x="0" y="152"/>
              </a:cxn>
            </a:cxnLst>
            <a:rect l="0" t="0" r="r" b="b"/>
            <a:pathLst>
              <a:path w="288" h="152">
                <a:moveTo>
                  <a:pt x="288" y="104"/>
                </a:moveTo>
                <a:cubicBezTo>
                  <a:pt x="240" y="52"/>
                  <a:pt x="192" y="0"/>
                  <a:pt x="144" y="8"/>
                </a:cubicBezTo>
                <a:cubicBezTo>
                  <a:pt x="96" y="16"/>
                  <a:pt x="48" y="84"/>
                  <a:pt x="0" y="152"/>
                </a:cubicBezTo>
              </a:path>
            </a:pathLst>
          </a:custGeom>
          <a:noFill/>
          <a:ln w="38100" cmpd="sng">
            <a:solidFill>
              <a:srgbClr val="2105CB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0191" name="Text Box 79"/>
          <p:cNvSpPr txBox="1">
            <a:spLocks noChangeArrowheads="1"/>
          </p:cNvSpPr>
          <p:nvPr/>
        </p:nvSpPr>
        <p:spPr bwMode="auto">
          <a:xfrm>
            <a:off x="1525613" y="5362599"/>
            <a:ext cx="7651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ja-JP" u="none">
                <a:latin typeface="Arial Narrow" pitchFamily="34" charset="0"/>
              </a:rPr>
              <a:t>Read</a:t>
            </a:r>
          </a:p>
        </p:txBody>
      </p:sp>
      <p:grpSp>
        <p:nvGrpSpPr>
          <p:cNvPr id="18" name="Group 80"/>
          <p:cNvGrpSpPr>
            <a:grpSpLocks/>
          </p:cNvGrpSpPr>
          <p:nvPr/>
        </p:nvGrpSpPr>
        <p:grpSpPr bwMode="auto">
          <a:xfrm>
            <a:off x="2500338" y="4873649"/>
            <a:ext cx="5105400" cy="1560512"/>
            <a:chOff x="1488" y="2880"/>
            <a:chExt cx="3216" cy="983"/>
          </a:xfrm>
        </p:grpSpPr>
        <p:sp>
          <p:nvSpPr>
            <p:cNvPr id="90193" name="Line 81"/>
            <p:cNvSpPr>
              <a:spLocks noChangeShapeType="1"/>
            </p:cNvSpPr>
            <p:nvPr/>
          </p:nvSpPr>
          <p:spPr bwMode="auto">
            <a:xfrm flipV="1">
              <a:off x="1488" y="3136"/>
              <a:ext cx="64" cy="27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0194" name="Line 82"/>
            <p:cNvSpPr>
              <a:spLocks noChangeShapeType="1"/>
            </p:cNvSpPr>
            <p:nvPr/>
          </p:nvSpPr>
          <p:spPr bwMode="auto">
            <a:xfrm flipV="1">
              <a:off x="1968" y="2880"/>
              <a:ext cx="336" cy="4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0195" name="Line 83"/>
            <p:cNvSpPr>
              <a:spLocks noChangeShapeType="1"/>
            </p:cNvSpPr>
            <p:nvPr/>
          </p:nvSpPr>
          <p:spPr bwMode="auto">
            <a:xfrm>
              <a:off x="2832" y="3120"/>
              <a:ext cx="240" cy="19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0196" name="Line 84"/>
            <p:cNvSpPr>
              <a:spLocks noChangeShapeType="1"/>
            </p:cNvSpPr>
            <p:nvPr/>
          </p:nvSpPr>
          <p:spPr bwMode="auto">
            <a:xfrm>
              <a:off x="1680" y="3744"/>
              <a:ext cx="431" cy="2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0197" name="Line 85"/>
            <p:cNvSpPr>
              <a:spLocks noChangeShapeType="1"/>
            </p:cNvSpPr>
            <p:nvPr/>
          </p:nvSpPr>
          <p:spPr bwMode="auto">
            <a:xfrm flipV="1">
              <a:off x="2736" y="3648"/>
              <a:ext cx="336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0198" name="Line 86"/>
            <p:cNvSpPr>
              <a:spLocks noChangeShapeType="1"/>
            </p:cNvSpPr>
            <p:nvPr/>
          </p:nvSpPr>
          <p:spPr bwMode="auto">
            <a:xfrm flipV="1">
              <a:off x="3408" y="3120"/>
              <a:ext cx="240" cy="19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0199" name="Line 87"/>
            <p:cNvSpPr>
              <a:spLocks noChangeShapeType="1"/>
            </p:cNvSpPr>
            <p:nvPr/>
          </p:nvSpPr>
          <p:spPr bwMode="auto">
            <a:xfrm>
              <a:off x="4272" y="3024"/>
              <a:ext cx="336" cy="19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0200" name="Line 88"/>
            <p:cNvSpPr>
              <a:spLocks noChangeShapeType="1"/>
            </p:cNvSpPr>
            <p:nvPr/>
          </p:nvSpPr>
          <p:spPr bwMode="auto">
            <a:xfrm flipV="1">
              <a:off x="4368" y="3600"/>
              <a:ext cx="336" cy="24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0201" name="Line 89"/>
            <p:cNvSpPr>
              <a:spLocks noChangeShapeType="1"/>
            </p:cNvSpPr>
            <p:nvPr/>
          </p:nvSpPr>
          <p:spPr bwMode="auto">
            <a:xfrm>
              <a:off x="3488" y="3719"/>
              <a:ext cx="384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</p:grpSp>
      <p:sp>
        <p:nvSpPr>
          <p:cNvPr id="90202" name="Text Box 90"/>
          <p:cNvSpPr txBox="1">
            <a:spLocks noChangeArrowheads="1"/>
          </p:cNvSpPr>
          <p:nvPr/>
        </p:nvSpPr>
        <p:spPr bwMode="auto">
          <a:xfrm>
            <a:off x="2740050" y="6323036"/>
            <a:ext cx="7651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ja-JP" u="none">
                <a:latin typeface="Arial Narrow" pitchFamily="34" charset="0"/>
              </a:rPr>
              <a:t>Write</a:t>
            </a:r>
          </a:p>
        </p:txBody>
      </p:sp>
      <p:sp>
        <p:nvSpPr>
          <p:cNvPr id="90203" name="Freeform 91"/>
          <p:cNvSpPr>
            <a:spLocks/>
          </p:cNvSpPr>
          <p:nvPr/>
        </p:nvSpPr>
        <p:spPr bwMode="auto">
          <a:xfrm>
            <a:off x="2057425" y="5611836"/>
            <a:ext cx="457200" cy="241300"/>
          </a:xfrm>
          <a:custGeom>
            <a:avLst/>
            <a:gdLst/>
            <a:ahLst/>
            <a:cxnLst>
              <a:cxn ang="0">
                <a:pos x="288" y="104"/>
              </a:cxn>
              <a:cxn ang="0">
                <a:pos x="144" y="8"/>
              </a:cxn>
              <a:cxn ang="0">
                <a:pos x="0" y="152"/>
              </a:cxn>
            </a:cxnLst>
            <a:rect l="0" t="0" r="r" b="b"/>
            <a:pathLst>
              <a:path w="288" h="152">
                <a:moveTo>
                  <a:pt x="288" y="104"/>
                </a:moveTo>
                <a:cubicBezTo>
                  <a:pt x="240" y="52"/>
                  <a:pt x="192" y="0"/>
                  <a:pt x="144" y="8"/>
                </a:cubicBezTo>
                <a:cubicBezTo>
                  <a:pt x="96" y="16"/>
                  <a:pt x="48" y="84"/>
                  <a:pt x="0" y="152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4" name="タイトル 1"/>
          <p:cNvSpPr>
            <a:spLocks noGrp="1"/>
          </p:cNvSpPr>
          <p:nvPr>
            <p:ph type="title"/>
          </p:nvPr>
        </p:nvSpPr>
        <p:spPr>
          <a:xfrm>
            <a:off x="1435608" y="214290"/>
            <a:ext cx="7498080" cy="11430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Our previous work </a:t>
            </a:r>
            <a:r>
              <a:rPr kumimoji="1" lang="en-US" altLang="ja-JP" sz="4000" dirty="0" smtClean="0"/>
              <a:t>[IEEE TMC]</a:t>
            </a:r>
            <a:br>
              <a:rPr kumimoji="1" lang="en-US" altLang="ja-JP" sz="4000" dirty="0" smtClean="0"/>
            </a:br>
            <a:r>
              <a:rPr lang="en-US" altLang="ja-JP" sz="4000" dirty="0" smtClean="0"/>
              <a:t>- Consistency management (1/2)</a:t>
            </a:r>
            <a:endParaRPr kumimoji="1" lang="ja-JP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AutoShape 2"/>
          <p:cNvSpPr>
            <a:spLocks noChangeArrowheads="1"/>
          </p:cNvSpPr>
          <p:nvPr/>
        </p:nvSpPr>
        <p:spPr bwMode="auto">
          <a:xfrm>
            <a:off x="4818063" y="5464175"/>
            <a:ext cx="900112" cy="900113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38" y="1401763"/>
            <a:ext cx="7893075" cy="281305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ja-JP" dirty="0"/>
              <a:t>Quorum system</a:t>
            </a:r>
          </a:p>
          <a:p>
            <a:pPr lvl="1"/>
            <a:r>
              <a:rPr lang="en-US" altLang="ja-JP" dirty="0"/>
              <a:t>                                      </a:t>
            </a:r>
            <a:r>
              <a:rPr lang="en-US" altLang="ja-JP" i="1" dirty="0" err="1">
                <a:latin typeface="Times New Roman" pitchFamily="18" charset="0"/>
              </a:rPr>
              <a:t>Q</a:t>
            </a:r>
            <a:r>
              <a:rPr lang="en-US" altLang="ja-JP" i="1" baseline="-25000" dirty="0" err="1">
                <a:latin typeface="Times New Roman" pitchFamily="18" charset="0"/>
              </a:rPr>
              <a:t>i</a:t>
            </a:r>
            <a:r>
              <a:rPr lang="en-US" altLang="ja-JP" i="1" baseline="-25000" dirty="0">
                <a:latin typeface="Times New Roman" pitchFamily="18" charset="0"/>
              </a:rPr>
              <a:t> </a:t>
            </a:r>
            <a:r>
              <a:rPr lang="en-US" altLang="ja-JP" dirty="0">
                <a:latin typeface="Times New Roman" pitchFamily="18" charset="0"/>
              </a:rPr>
              <a:t>: </a:t>
            </a:r>
            <a:r>
              <a:rPr lang="en-US" altLang="ja-JP" dirty="0"/>
              <a:t>a set of nodes</a:t>
            </a:r>
            <a:br>
              <a:rPr lang="en-US" altLang="ja-JP" dirty="0"/>
            </a:br>
            <a:r>
              <a:rPr lang="ja-JP" altLang="en-US" dirty="0"/>
              <a:t>　     </a:t>
            </a:r>
          </a:p>
          <a:p>
            <a:pPr lvl="1"/>
            <a:r>
              <a:rPr lang="en-US" altLang="ja-JP" dirty="0"/>
              <a:t>Every read operation can access at least a latest replica by performing write/read operations to</a:t>
            </a:r>
            <a:r>
              <a:rPr lang="en-US" altLang="ja-JP" i="1" dirty="0">
                <a:latin typeface="Times New Roman" pitchFamily="18" charset="0"/>
              </a:rPr>
              <a:t> </a:t>
            </a:r>
            <a:r>
              <a:rPr lang="en-US" altLang="ja-JP" i="1" dirty="0" smtClean="0">
                <a:latin typeface="Times New Roman" pitchFamily="18" charset="0"/>
              </a:rPr>
              <a:t>QW</a:t>
            </a:r>
            <a:r>
              <a:rPr lang="en-US" altLang="ja-JP" i="1" baseline="-25000" dirty="0" smtClean="0">
                <a:latin typeface="Times New Roman" pitchFamily="18" charset="0"/>
              </a:rPr>
              <a:t> </a:t>
            </a:r>
            <a:r>
              <a:rPr lang="en-US" altLang="ja-JP" dirty="0" smtClean="0"/>
              <a:t>(</a:t>
            </a:r>
            <a:r>
              <a:rPr lang="en-US" altLang="ja-JP" i="1" dirty="0" smtClean="0">
                <a:latin typeface="Times New Roman" pitchFamily="18" charset="0"/>
              </a:rPr>
              <a:t>QR</a:t>
            </a:r>
            <a:r>
              <a:rPr lang="en-US" altLang="ja-JP" dirty="0" smtClean="0"/>
              <a:t>).  </a:t>
            </a:r>
            <a:r>
              <a:rPr lang="en-US" altLang="ja-JP" dirty="0" smtClean="0">
                <a:solidFill>
                  <a:srgbClr val="2105CB"/>
                </a:solidFill>
              </a:rPr>
              <a:t>= Consistency can be maintained.</a:t>
            </a:r>
            <a:endParaRPr lang="en-US" altLang="ja-JP" dirty="0">
              <a:solidFill>
                <a:srgbClr val="2105CB"/>
              </a:solidFill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2474916" y="2366962"/>
          <a:ext cx="633412" cy="388937"/>
        </p:xfrm>
        <a:graphic>
          <a:graphicData uri="http://schemas.openxmlformats.org/presentationml/2006/ole">
            <p:oleObj spid="_x0000_s6146" name="Equation" r:id="rId4" imgW="330120" imgH="203040" progId="">
              <p:embed/>
            </p:oleObj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3162303" y="2332033"/>
          <a:ext cx="1838325" cy="525463"/>
        </p:xfrm>
        <a:graphic>
          <a:graphicData uri="http://schemas.openxmlformats.org/presentationml/2006/ole">
            <p:oleObj spid="_x0000_s6147" name="Equation" r:id="rId5" imgW="799920" imgH="228600" progId="">
              <p:embed/>
            </p:oleObj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1995491" y="1857364"/>
          <a:ext cx="2859087" cy="487363"/>
        </p:xfrm>
        <a:graphic>
          <a:graphicData uri="http://schemas.openxmlformats.org/presentationml/2006/ole">
            <p:oleObj spid="_x0000_s6148" name="Equation" r:id="rId6" imgW="1193760" imgH="203040" progId="">
              <p:embed/>
            </p:oleObj>
          </a:graphicData>
        </a:graphic>
      </p:graphicFrame>
      <p:sp>
        <p:nvSpPr>
          <p:cNvPr id="92167" name="Line 7"/>
          <p:cNvSpPr>
            <a:spLocks noChangeShapeType="1"/>
          </p:cNvSpPr>
          <p:nvPr/>
        </p:nvSpPr>
        <p:spPr bwMode="auto">
          <a:xfrm flipV="1">
            <a:off x="2919413" y="5073650"/>
            <a:ext cx="9906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68" name="Line 8"/>
          <p:cNvSpPr>
            <a:spLocks noChangeShapeType="1"/>
          </p:cNvSpPr>
          <p:nvPr/>
        </p:nvSpPr>
        <p:spPr bwMode="auto">
          <a:xfrm flipH="1">
            <a:off x="2462213" y="5226050"/>
            <a:ext cx="30480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69" name="Line 9"/>
          <p:cNvSpPr>
            <a:spLocks noChangeShapeType="1"/>
          </p:cNvSpPr>
          <p:nvPr/>
        </p:nvSpPr>
        <p:spPr bwMode="auto">
          <a:xfrm>
            <a:off x="2690813" y="6140450"/>
            <a:ext cx="11430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70" name="Line 10"/>
          <p:cNvSpPr>
            <a:spLocks noChangeShapeType="1"/>
          </p:cNvSpPr>
          <p:nvPr/>
        </p:nvSpPr>
        <p:spPr bwMode="auto">
          <a:xfrm flipH="1">
            <a:off x="4062413" y="5226050"/>
            <a:ext cx="76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71" name="Line 11"/>
          <p:cNvSpPr>
            <a:spLocks noChangeShapeType="1"/>
          </p:cNvSpPr>
          <p:nvPr/>
        </p:nvSpPr>
        <p:spPr bwMode="auto">
          <a:xfrm>
            <a:off x="4214813" y="5149850"/>
            <a:ext cx="9144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72" name="Line 12"/>
          <p:cNvSpPr>
            <a:spLocks noChangeShapeType="1"/>
          </p:cNvSpPr>
          <p:nvPr/>
        </p:nvSpPr>
        <p:spPr bwMode="auto">
          <a:xfrm flipV="1">
            <a:off x="4062413" y="5988050"/>
            <a:ext cx="990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73" name="Line 13"/>
          <p:cNvSpPr>
            <a:spLocks noChangeShapeType="1"/>
          </p:cNvSpPr>
          <p:nvPr/>
        </p:nvSpPr>
        <p:spPr bwMode="auto">
          <a:xfrm flipH="1">
            <a:off x="5281613" y="5149850"/>
            <a:ext cx="9906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74" name="Line 14"/>
          <p:cNvSpPr>
            <a:spLocks noChangeShapeType="1"/>
          </p:cNvSpPr>
          <p:nvPr/>
        </p:nvSpPr>
        <p:spPr bwMode="auto">
          <a:xfrm>
            <a:off x="5510213" y="6064250"/>
            <a:ext cx="12954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75" name="Line 15"/>
          <p:cNvSpPr>
            <a:spLocks noChangeShapeType="1"/>
          </p:cNvSpPr>
          <p:nvPr/>
        </p:nvSpPr>
        <p:spPr bwMode="auto">
          <a:xfrm flipV="1">
            <a:off x="6805613" y="591185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76" name="Line 16"/>
          <p:cNvSpPr>
            <a:spLocks noChangeShapeType="1"/>
          </p:cNvSpPr>
          <p:nvPr/>
        </p:nvSpPr>
        <p:spPr bwMode="auto">
          <a:xfrm>
            <a:off x="6577013" y="5149850"/>
            <a:ext cx="990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2177" name="Line 17"/>
          <p:cNvSpPr>
            <a:spLocks noChangeShapeType="1"/>
          </p:cNvSpPr>
          <p:nvPr/>
        </p:nvSpPr>
        <p:spPr bwMode="auto">
          <a:xfrm>
            <a:off x="2919413" y="5226050"/>
            <a:ext cx="91440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119813" y="6216650"/>
            <a:ext cx="990600" cy="617538"/>
            <a:chOff x="2112" y="3024"/>
            <a:chExt cx="624" cy="389"/>
          </a:xfrm>
        </p:grpSpPr>
        <p:graphicFrame>
          <p:nvGraphicFramePr>
            <p:cNvPr id="92179" name="Object 19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6156" name="Microsoft ClipArt Gallery" r:id="rId7" imgW="4602960" imgH="3652200" progId="">
                <p:embed/>
              </p:oleObj>
            </a:graphicData>
          </a:graphic>
        </p:graphicFrame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2181" name="Oval 21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82" name="Rectangle 22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83" name="Oval 23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84" name="Line 24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85" name="Line 25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2233613" y="4768850"/>
            <a:ext cx="930275" cy="617538"/>
            <a:chOff x="3072" y="3168"/>
            <a:chExt cx="586" cy="389"/>
          </a:xfrm>
        </p:grpSpPr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3072" y="3216"/>
              <a:ext cx="240" cy="192"/>
              <a:chOff x="2112" y="2596"/>
              <a:chExt cx="192" cy="184"/>
            </a:xfrm>
          </p:grpSpPr>
          <p:sp>
            <p:nvSpPr>
              <p:cNvPr id="92188" name="Oval 28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89" name="Rectangle 29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90" name="Oval 30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91" name="Line 31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92" name="Line 32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aphicFrame>
          <p:nvGraphicFramePr>
            <p:cNvPr id="92193" name="Object 33"/>
            <p:cNvGraphicFramePr>
              <a:graphicFrameLocks noChangeAspect="1"/>
            </p:cNvGraphicFramePr>
            <p:nvPr/>
          </p:nvGraphicFramePr>
          <p:xfrm>
            <a:off x="3168" y="3168"/>
            <a:ext cx="490" cy="389"/>
          </p:xfrm>
          <a:graphic>
            <a:graphicData uri="http://schemas.openxmlformats.org/presentationml/2006/ole">
              <p:oleObj spid="_x0000_s6155" name="Microsoft ClipArt Gallery" r:id="rId8" imgW="4602960" imgH="3652200" progId="">
                <p:embed/>
              </p:oleObj>
            </a:graphicData>
          </a:graphic>
        </p:graphicFrame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7186613" y="5454650"/>
            <a:ext cx="990600" cy="617538"/>
            <a:chOff x="2112" y="3024"/>
            <a:chExt cx="624" cy="389"/>
          </a:xfrm>
        </p:grpSpPr>
        <p:graphicFrame>
          <p:nvGraphicFramePr>
            <p:cNvPr id="92195" name="Object 35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6154" name="Microsoft ClipArt Gallery" r:id="rId9" imgW="4602960" imgH="3652200" progId="">
                <p:embed/>
              </p:oleObj>
            </a:graphicData>
          </a:graphic>
        </p:graphicFrame>
        <p:grpSp>
          <p:nvGrpSpPr>
            <p:cNvPr id="7" name="Group 36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2197" name="Oval 37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98" name="Rectangle 38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199" name="Oval 39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00" name="Line 40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01" name="Line 41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3452813" y="5988050"/>
            <a:ext cx="990600" cy="617538"/>
            <a:chOff x="2112" y="3024"/>
            <a:chExt cx="624" cy="389"/>
          </a:xfrm>
        </p:grpSpPr>
        <p:graphicFrame>
          <p:nvGraphicFramePr>
            <p:cNvPr id="92203" name="Object 43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6153" name="Microsoft ClipArt Gallery" r:id="rId10" imgW="4602960" imgH="3652200" progId="">
                <p:embed/>
              </p:oleObj>
            </a:graphicData>
          </a:graphic>
        </p:graphicFrame>
        <p:grpSp>
          <p:nvGrpSpPr>
            <p:cNvPr id="9" name="Group 44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2205" name="Oval 45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06" name="Rectangle 46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07" name="Oval 47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08" name="Line 48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09" name="Line 49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0" name="Group 50"/>
          <p:cNvGrpSpPr>
            <a:grpSpLocks/>
          </p:cNvGrpSpPr>
          <p:nvPr/>
        </p:nvGrpSpPr>
        <p:grpSpPr bwMode="auto">
          <a:xfrm>
            <a:off x="3681413" y="4692650"/>
            <a:ext cx="990600" cy="617538"/>
            <a:chOff x="2112" y="3024"/>
            <a:chExt cx="624" cy="389"/>
          </a:xfrm>
        </p:grpSpPr>
        <p:graphicFrame>
          <p:nvGraphicFramePr>
            <p:cNvPr id="92211" name="Object 51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6152" name="Microsoft ClipArt Gallery" r:id="rId11" imgW="4602960" imgH="3652200" progId="">
                <p:embed/>
              </p:oleObj>
            </a:graphicData>
          </a:graphic>
        </p:graphicFrame>
        <p:grpSp>
          <p:nvGrpSpPr>
            <p:cNvPr id="11" name="Group 52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2213" name="Oval 53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14" name="Rectangle 54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15" name="Oval 55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16" name="Line 56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17" name="Line 57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2" name="Group 58"/>
          <p:cNvGrpSpPr>
            <a:grpSpLocks/>
          </p:cNvGrpSpPr>
          <p:nvPr/>
        </p:nvGrpSpPr>
        <p:grpSpPr bwMode="auto">
          <a:xfrm>
            <a:off x="4824413" y="5607050"/>
            <a:ext cx="990600" cy="617538"/>
            <a:chOff x="2112" y="3024"/>
            <a:chExt cx="624" cy="389"/>
          </a:xfrm>
        </p:grpSpPr>
        <p:graphicFrame>
          <p:nvGraphicFramePr>
            <p:cNvPr id="92219" name="Object 59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6151" name="Microsoft ClipArt Gallery" r:id="rId12" imgW="4602960" imgH="3652200" progId="">
                <p:embed/>
              </p:oleObj>
            </a:graphicData>
          </a:graphic>
        </p:graphicFrame>
        <p:grpSp>
          <p:nvGrpSpPr>
            <p:cNvPr id="13" name="Group 60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2221" name="Oval 61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22" name="Rectangle 62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23" name="Oval 63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24" name="Line 64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25" name="Line 65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4" name="Group 66"/>
          <p:cNvGrpSpPr>
            <a:grpSpLocks/>
          </p:cNvGrpSpPr>
          <p:nvPr/>
        </p:nvGrpSpPr>
        <p:grpSpPr bwMode="auto">
          <a:xfrm>
            <a:off x="5891213" y="4768850"/>
            <a:ext cx="990600" cy="617538"/>
            <a:chOff x="2112" y="3024"/>
            <a:chExt cx="624" cy="389"/>
          </a:xfrm>
        </p:grpSpPr>
        <p:graphicFrame>
          <p:nvGraphicFramePr>
            <p:cNvPr id="92227" name="Object 67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6150" name="Microsoft ClipArt Gallery" r:id="rId13" imgW="4602960" imgH="3652200" progId="">
                <p:embed/>
              </p:oleObj>
            </a:graphicData>
          </a:graphic>
        </p:graphicFrame>
        <p:grpSp>
          <p:nvGrpSpPr>
            <p:cNvPr id="15" name="Group 68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2229" name="Oval 69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30" name="Rectangle 70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31" name="Oval 71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32" name="Line 72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33" name="Line 73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6" name="Group 74"/>
          <p:cNvGrpSpPr>
            <a:grpSpLocks/>
          </p:cNvGrpSpPr>
          <p:nvPr/>
        </p:nvGrpSpPr>
        <p:grpSpPr bwMode="auto">
          <a:xfrm>
            <a:off x="1852613" y="5835650"/>
            <a:ext cx="930275" cy="617538"/>
            <a:chOff x="3072" y="3168"/>
            <a:chExt cx="586" cy="389"/>
          </a:xfrm>
        </p:grpSpPr>
        <p:grpSp>
          <p:nvGrpSpPr>
            <p:cNvPr id="17" name="Group 75"/>
            <p:cNvGrpSpPr>
              <a:grpSpLocks/>
            </p:cNvGrpSpPr>
            <p:nvPr/>
          </p:nvGrpSpPr>
          <p:grpSpPr bwMode="auto">
            <a:xfrm>
              <a:off x="3072" y="3216"/>
              <a:ext cx="240" cy="192"/>
              <a:chOff x="2112" y="2596"/>
              <a:chExt cx="192" cy="184"/>
            </a:xfrm>
          </p:grpSpPr>
          <p:sp>
            <p:nvSpPr>
              <p:cNvPr id="92236" name="Oval 76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37" name="Rectangle 77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38" name="Oval 78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39" name="Line 79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2240" name="Line 80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aphicFrame>
          <p:nvGraphicFramePr>
            <p:cNvPr id="92241" name="Object 81"/>
            <p:cNvGraphicFramePr>
              <a:graphicFrameLocks noChangeAspect="1"/>
            </p:cNvGraphicFramePr>
            <p:nvPr/>
          </p:nvGraphicFramePr>
          <p:xfrm>
            <a:off x="3168" y="3168"/>
            <a:ext cx="490" cy="389"/>
          </p:xfrm>
          <a:graphic>
            <a:graphicData uri="http://schemas.openxmlformats.org/presentationml/2006/ole">
              <p:oleObj spid="_x0000_s6149" name="Microsoft ClipArt Gallery" r:id="rId14" imgW="4602960" imgH="3652200" progId="">
                <p:embed/>
              </p:oleObj>
            </a:graphicData>
          </a:graphic>
        </p:graphicFrame>
      </p:grpSp>
      <p:sp>
        <p:nvSpPr>
          <p:cNvPr id="92242" name="Text Box 82"/>
          <p:cNvSpPr txBox="1">
            <a:spLocks noChangeArrowheads="1"/>
          </p:cNvSpPr>
          <p:nvPr/>
        </p:nvSpPr>
        <p:spPr bwMode="auto">
          <a:xfrm>
            <a:off x="1525588" y="5551488"/>
            <a:ext cx="7651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ja-JP" u="none">
                <a:latin typeface="Arial Narrow" pitchFamily="34" charset="0"/>
              </a:rPr>
              <a:t>Write</a:t>
            </a:r>
          </a:p>
        </p:txBody>
      </p:sp>
      <p:grpSp>
        <p:nvGrpSpPr>
          <p:cNvPr id="18" name="Group 83"/>
          <p:cNvGrpSpPr>
            <a:grpSpLocks/>
          </p:cNvGrpSpPr>
          <p:nvPr/>
        </p:nvGrpSpPr>
        <p:grpSpPr bwMode="auto">
          <a:xfrm>
            <a:off x="2019300" y="4921250"/>
            <a:ext cx="2957513" cy="1411288"/>
            <a:chOff x="1272" y="2977"/>
            <a:chExt cx="1863" cy="889"/>
          </a:xfrm>
        </p:grpSpPr>
        <p:sp>
          <p:nvSpPr>
            <p:cNvPr id="92244" name="Line 84"/>
            <p:cNvSpPr>
              <a:spLocks noChangeShapeType="1"/>
            </p:cNvSpPr>
            <p:nvPr/>
          </p:nvSpPr>
          <p:spPr bwMode="auto">
            <a:xfrm flipV="1">
              <a:off x="1551" y="3233"/>
              <a:ext cx="64" cy="27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2245" name="Line 85"/>
            <p:cNvSpPr>
              <a:spLocks noChangeShapeType="1"/>
            </p:cNvSpPr>
            <p:nvPr/>
          </p:nvSpPr>
          <p:spPr bwMode="auto">
            <a:xfrm flipV="1">
              <a:off x="2031" y="2977"/>
              <a:ext cx="336" cy="4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2246" name="Line 86"/>
            <p:cNvSpPr>
              <a:spLocks noChangeShapeType="1"/>
            </p:cNvSpPr>
            <p:nvPr/>
          </p:nvSpPr>
          <p:spPr bwMode="auto">
            <a:xfrm>
              <a:off x="2895" y="3217"/>
              <a:ext cx="240" cy="19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2247" name="Line 87"/>
            <p:cNvSpPr>
              <a:spLocks noChangeShapeType="1"/>
            </p:cNvSpPr>
            <p:nvPr/>
          </p:nvSpPr>
          <p:spPr bwMode="auto">
            <a:xfrm>
              <a:off x="1743" y="3841"/>
              <a:ext cx="431" cy="2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2248" name="Line 88"/>
            <p:cNvSpPr>
              <a:spLocks noChangeShapeType="1"/>
            </p:cNvSpPr>
            <p:nvPr/>
          </p:nvSpPr>
          <p:spPr bwMode="auto">
            <a:xfrm flipV="1">
              <a:off x="2799" y="3745"/>
              <a:ext cx="336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2249" name="Freeform 89"/>
            <p:cNvSpPr>
              <a:spLocks/>
            </p:cNvSpPr>
            <p:nvPr/>
          </p:nvSpPr>
          <p:spPr bwMode="auto">
            <a:xfrm>
              <a:off x="1272" y="3442"/>
              <a:ext cx="288" cy="152"/>
            </a:xfrm>
            <a:custGeom>
              <a:avLst/>
              <a:gdLst/>
              <a:ahLst/>
              <a:cxnLst>
                <a:cxn ang="0">
                  <a:pos x="288" y="104"/>
                </a:cxn>
                <a:cxn ang="0">
                  <a:pos x="144" y="8"/>
                </a:cxn>
                <a:cxn ang="0">
                  <a:pos x="0" y="152"/>
                </a:cxn>
              </a:cxnLst>
              <a:rect l="0" t="0" r="r" b="b"/>
              <a:pathLst>
                <a:path w="288" h="152">
                  <a:moveTo>
                    <a:pt x="288" y="104"/>
                  </a:moveTo>
                  <a:cubicBezTo>
                    <a:pt x="240" y="52"/>
                    <a:pt x="192" y="0"/>
                    <a:pt x="144" y="8"/>
                  </a:cubicBezTo>
                  <a:cubicBezTo>
                    <a:pt x="96" y="16"/>
                    <a:pt x="48" y="84"/>
                    <a:pt x="0" y="15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</p:grpSp>
      <p:sp>
        <p:nvSpPr>
          <p:cNvPr id="92250" name="Text Box 90"/>
          <p:cNvSpPr txBox="1">
            <a:spLocks noChangeArrowheads="1"/>
          </p:cNvSpPr>
          <p:nvPr/>
        </p:nvSpPr>
        <p:spPr bwMode="auto">
          <a:xfrm>
            <a:off x="1428728" y="4214818"/>
            <a:ext cx="446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u="none" dirty="0">
                <a:latin typeface="Arial Narrow" pitchFamily="34" charset="0"/>
              </a:rPr>
              <a:t>Ex: # of nodes</a:t>
            </a:r>
            <a:r>
              <a:rPr lang="en-US" altLang="ja-JP" sz="2400" u="none" dirty="0">
                <a:latin typeface="Times New Roman" pitchFamily="18" charset="0"/>
              </a:rPr>
              <a:t>=8, |</a:t>
            </a:r>
            <a:r>
              <a:rPr lang="en-US" altLang="ja-JP" sz="2400" i="1" u="none" dirty="0" smtClean="0">
                <a:latin typeface="Times New Roman" pitchFamily="18" charset="0"/>
              </a:rPr>
              <a:t>QW</a:t>
            </a:r>
            <a:r>
              <a:rPr lang="en-US" altLang="ja-JP" sz="2400" u="none" dirty="0" smtClean="0">
                <a:latin typeface="Times New Roman" pitchFamily="18" charset="0"/>
              </a:rPr>
              <a:t>|=</a:t>
            </a:r>
            <a:r>
              <a:rPr lang="en-US" altLang="ja-JP" sz="2400" u="none" dirty="0">
                <a:latin typeface="Times New Roman" pitchFamily="18" charset="0"/>
              </a:rPr>
              <a:t>5, |</a:t>
            </a:r>
            <a:r>
              <a:rPr lang="en-US" altLang="ja-JP" sz="2400" i="1" u="none" dirty="0" smtClean="0">
                <a:latin typeface="Times New Roman" pitchFamily="18" charset="0"/>
              </a:rPr>
              <a:t>QR</a:t>
            </a:r>
            <a:r>
              <a:rPr lang="en-US" altLang="ja-JP" sz="2400" u="none" dirty="0" smtClean="0">
                <a:latin typeface="Times New Roman" pitchFamily="18" charset="0"/>
              </a:rPr>
              <a:t>|=</a:t>
            </a:r>
            <a:r>
              <a:rPr lang="en-US" altLang="ja-JP" sz="2400" u="none" dirty="0">
                <a:latin typeface="Times New Roman" pitchFamily="18" charset="0"/>
              </a:rPr>
              <a:t>4</a:t>
            </a:r>
          </a:p>
        </p:txBody>
      </p:sp>
      <p:sp>
        <p:nvSpPr>
          <p:cNvPr id="92251" name="Text Box 91"/>
          <p:cNvSpPr txBox="1">
            <a:spLocks noChangeArrowheads="1"/>
          </p:cNvSpPr>
          <p:nvPr/>
        </p:nvSpPr>
        <p:spPr bwMode="auto">
          <a:xfrm>
            <a:off x="7743825" y="5145088"/>
            <a:ext cx="6588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ja-JP" u="none">
                <a:latin typeface="Arial Narrow" pitchFamily="34" charset="0"/>
              </a:rPr>
              <a:t>Read</a:t>
            </a:r>
          </a:p>
        </p:txBody>
      </p:sp>
      <p:grpSp>
        <p:nvGrpSpPr>
          <p:cNvPr id="19" name="Group 92"/>
          <p:cNvGrpSpPr>
            <a:grpSpLocks/>
          </p:cNvGrpSpPr>
          <p:nvPr/>
        </p:nvGrpSpPr>
        <p:grpSpPr bwMode="auto">
          <a:xfrm>
            <a:off x="5510213" y="5149850"/>
            <a:ext cx="2747962" cy="1331913"/>
            <a:chOff x="3471" y="3121"/>
            <a:chExt cx="1731" cy="839"/>
          </a:xfrm>
        </p:grpSpPr>
        <p:sp>
          <p:nvSpPr>
            <p:cNvPr id="92253" name="Line 93"/>
            <p:cNvSpPr>
              <a:spLocks noChangeShapeType="1"/>
            </p:cNvSpPr>
            <p:nvPr/>
          </p:nvSpPr>
          <p:spPr bwMode="auto">
            <a:xfrm flipV="1">
              <a:off x="3471" y="3217"/>
              <a:ext cx="240" cy="192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triangle" w="med" len="med"/>
              <a:tailEnd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2254" name="Line 94"/>
            <p:cNvSpPr>
              <a:spLocks noChangeShapeType="1"/>
            </p:cNvSpPr>
            <p:nvPr/>
          </p:nvSpPr>
          <p:spPr bwMode="auto">
            <a:xfrm>
              <a:off x="4335" y="3121"/>
              <a:ext cx="336" cy="192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triangle" w="med" len="med"/>
              <a:tailEnd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2255" name="Line 95"/>
            <p:cNvSpPr>
              <a:spLocks noChangeShapeType="1"/>
            </p:cNvSpPr>
            <p:nvPr/>
          </p:nvSpPr>
          <p:spPr bwMode="auto">
            <a:xfrm flipV="1">
              <a:off x="4431" y="3697"/>
              <a:ext cx="336" cy="24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triangle" w="med" len="med"/>
              <a:tailEnd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2256" name="Line 96"/>
            <p:cNvSpPr>
              <a:spLocks noChangeShapeType="1"/>
            </p:cNvSpPr>
            <p:nvPr/>
          </p:nvSpPr>
          <p:spPr bwMode="auto">
            <a:xfrm>
              <a:off x="3551" y="3816"/>
              <a:ext cx="384" cy="14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triangle" w="med" len="med"/>
              <a:tailEnd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2257" name="Freeform 97"/>
            <p:cNvSpPr>
              <a:spLocks/>
            </p:cNvSpPr>
            <p:nvPr/>
          </p:nvSpPr>
          <p:spPr bwMode="auto">
            <a:xfrm rot="1271405">
              <a:off x="4914" y="3295"/>
              <a:ext cx="288" cy="152"/>
            </a:xfrm>
            <a:custGeom>
              <a:avLst/>
              <a:gdLst/>
              <a:ahLst/>
              <a:cxnLst>
                <a:cxn ang="0">
                  <a:pos x="288" y="104"/>
                </a:cxn>
                <a:cxn ang="0">
                  <a:pos x="144" y="8"/>
                </a:cxn>
                <a:cxn ang="0">
                  <a:pos x="0" y="152"/>
                </a:cxn>
              </a:cxnLst>
              <a:rect l="0" t="0" r="r" b="b"/>
              <a:pathLst>
                <a:path w="288" h="152">
                  <a:moveTo>
                    <a:pt x="288" y="104"/>
                  </a:moveTo>
                  <a:cubicBezTo>
                    <a:pt x="240" y="52"/>
                    <a:pt x="192" y="0"/>
                    <a:pt x="144" y="8"/>
                  </a:cubicBezTo>
                  <a:cubicBezTo>
                    <a:pt x="96" y="16"/>
                    <a:pt x="48" y="84"/>
                    <a:pt x="0" y="152"/>
                  </a:cubicBezTo>
                </a:path>
              </a:pathLst>
            </a:custGeom>
            <a:noFill/>
            <a:ln w="38100" cmpd="sng">
              <a:solidFill>
                <a:srgbClr val="FF00FF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</p:grpSp>
      <p:sp>
        <p:nvSpPr>
          <p:cNvPr id="99" name="タイトル 1"/>
          <p:cNvSpPr>
            <a:spLocks noGrp="1"/>
          </p:cNvSpPr>
          <p:nvPr>
            <p:ph type="title"/>
          </p:nvPr>
        </p:nvSpPr>
        <p:spPr>
          <a:xfrm>
            <a:off x="1435608" y="214290"/>
            <a:ext cx="7498080" cy="11430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Our previous work </a:t>
            </a:r>
            <a:r>
              <a:rPr kumimoji="1" lang="en-US" altLang="ja-JP" sz="4000" dirty="0" smtClean="0"/>
              <a:t>[IEEE TMC]</a:t>
            </a:r>
            <a:br>
              <a:rPr kumimoji="1" lang="en-US" altLang="ja-JP" sz="4000" dirty="0" smtClean="0"/>
            </a:br>
            <a:r>
              <a:rPr lang="en-US" altLang="ja-JP" sz="4000" dirty="0" smtClean="0"/>
              <a:t>- Consistency management (2/2)</a:t>
            </a:r>
            <a:endParaRPr kumimoji="1" lang="ja-JP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Line 3"/>
          <p:cNvSpPr>
            <a:spLocks noChangeShapeType="1"/>
          </p:cNvSpPr>
          <p:nvPr/>
        </p:nvSpPr>
        <p:spPr bwMode="auto">
          <a:xfrm flipV="1">
            <a:off x="2919413" y="5073650"/>
            <a:ext cx="9906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 flipH="1">
            <a:off x="2462213" y="5226050"/>
            <a:ext cx="30480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4213" name="Line 5"/>
          <p:cNvSpPr>
            <a:spLocks noChangeShapeType="1"/>
          </p:cNvSpPr>
          <p:nvPr/>
        </p:nvSpPr>
        <p:spPr bwMode="auto">
          <a:xfrm>
            <a:off x="2690813" y="6140450"/>
            <a:ext cx="11430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4214" name="Line 6"/>
          <p:cNvSpPr>
            <a:spLocks noChangeShapeType="1"/>
          </p:cNvSpPr>
          <p:nvPr/>
        </p:nvSpPr>
        <p:spPr bwMode="auto">
          <a:xfrm flipH="1">
            <a:off x="4062413" y="5226050"/>
            <a:ext cx="76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4215" name="Line 7"/>
          <p:cNvSpPr>
            <a:spLocks noChangeShapeType="1"/>
          </p:cNvSpPr>
          <p:nvPr/>
        </p:nvSpPr>
        <p:spPr bwMode="auto">
          <a:xfrm>
            <a:off x="4214813" y="5149850"/>
            <a:ext cx="9144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4216" name="Line 8"/>
          <p:cNvSpPr>
            <a:spLocks noChangeShapeType="1"/>
          </p:cNvSpPr>
          <p:nvPr/>
        </p:nvSpPr>
        <p:spPr bwMode="auto">
          <a:xfrm flipV="1">
            <a:off x="4062413" y="5988050"/>
            <a:ext cx="990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4217" name="Line 9"/>
          <p:cNvSpPr>
            <a:spLocks noChangeShapeType="1"/>
          </p:cNvSpPr>
          <p:nvPr/>
        </p:nvSpPr>
        <p:spPr bwMode="auto">
          <a:xfrm flipV="1">
            <a:off x="7334250" y="591185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4218" name="Line 10"/>
          <p:cNvSpPr>
            <a:spLocks noChangeShapeType="1"/>
          </p:cNvSpPr>
          <p:nvPr/>
        </p:nvSpPr>
        <p:spPr bwMode="auto">
          <a:xfrm>
            <a:off x="7105650" y="5149850"/>
            <a:ext cx="990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94219" name="Line 11"/>
          <p:cNvSpPr>
            <a:spLocks noChangeShapeType="1"/>
          </p:cNvSpPr>
          <p:nvPr/>
        </p:nvSpPr>
        <p:spPr bwMode="auto">
          <a:xfrm>
            <a:off x="2919413" y="5226050"/>
            <a:ext cx="91440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648450" y="6216650"/>
            <a:ext cx="990600" cy="617538"/>
            <a:chOff x="2112" y="3024"/>
            <a:chExt cx="624" cy="389"/>
          </a:xfrm>
        </p:grpSpPr>
        <p:graphicFrame>
          <p:nvGraphicFramePr>
            <p:cNvPr id="94221" name="Object 13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7180" name="Microsoft ClipArt Gallery" r:id="rId4" imgW="4602960" imgH="3652200" progId="">
                <p:embed/>
              </p:oleObj>
            </a:graphicData>
          </a:graphic>
        </p:graphicFrame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4223" name="Oval 15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24" name="Rectangle 16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25" name="Oval 17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26" name="Line 18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27" name="Line 19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233613" y="4768850"/>
            <a:ext cx="930275" cy="617538"/>
            <a:chOff x="3072" y="3168"/>
            <a:chExt cx="586" cy="389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3072" y="3216"/>
              <a:ext cx="240" cy="192"/>
              <a:chOff x="2112" y="2596"/>
              <a:chExt cx="192" cy="184"/>
            </a:xfrm>
          </p:grpSpPr>
          <p:sp>
            <p:nvSpPr>
              <p:cNvPr id="94230" name="Oval 22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31" name="Rectangle 23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32" name="Oval 24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33" name="Line 25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34" name="Line 26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aphicFrame>
          <p:nvGraphicFramePr>
            <p:cNvPr id="94235" name="Object 27"/>
            <p:cNvGraphicFramePr>
              <a:graphicFrameLocks noChangeAspect="1"/>
            </p:cNvGraphicFramePr>
            <p:nvPr/>
          </p:nvGraphicFramePr>
          <p:xfrm>
            <a:off x="3168" y="3168"/>
            <a:ext cx="490" cy="389"/>
          </p:xfrm>
          <a:graphic>
            <a:graphicData uri="http://schemas.openxmlformats.org/presentationml/2006/ole">
              <p:oleObj spid="_x0000_s7179" name="Microsoft ClipArt Gallery" r:id="rId5" imgW="4602960" imgH="3652200" progId="">
                <p:embed/>
              </p:oleObj>
            </a:graphicData>
          </a:graphic>
        </p:graphicFrame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7715250" y="5454650"/>
            <a:ext cx="990600" cy="617538"/>
            <a:chOff x="2112" y="3024"/>
            <a:chExt cx="624" cy="389"/>
          </a:xfrm>
        </p:grpSpPr>
        <p:graphicFrame>
          <p:nvGraphicFramePr>
            <p:cNvPr id="94237" name="Object 29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7178" name="Microsoft ClipArt Gallery" r:id="rId6" imgW="4602960" imgH="3652200" progId="">
                <p:embed/>
              </p:oleObj>
            </a:graphicData>
          </a:graphic>
        </p:graphicFrame>
        <p:grpSp>
          <p:nvGrpSpPr>
            <p:cNvPr id="7" name="Group 30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4239" name="Oval 31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40" name="Rectangle 32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41" name="Oval 33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42" name="Line 34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43" name="Line 35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3452813" y="5988050"/>
            <a:ext cx="990600" cy="617538"/>
            <a:chOff x="2112" y="3024"/>
            <a:chExt cx="624" cy="389"/>
          </a:xfrm>
        </p:grpSpPr>
        <p:graphicFrame>
          <p:nvGraphicFramePr>
            <p:cNvPr id="94245" name="Object 37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7177" name="Microsoft ClipArt Gallery" r:id="rId7" imgW="4602960" imgH="3652200" progId="">
                <p:embed/>
              </p:oleObj>
            </a:graphicData>
          </a:graphic>
        </p:graphicFrame>
        <p:grpSp>
          <p:nvGrpSpPr>
            <p:cNvPr id="9" name="Group 38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4247" name="Oval 39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48" name="Rectangle 40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49" name="Oval 41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50" name="Line 42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51" name="Line 43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3681413" y="4692650"/>
            <a:ext cx="990600" cy="617538"/>
            <a:chOff x="2112" y="3024"/>
            <a:chExt cx="624" cy="389"/>
          </a:xfrm>
        </p:grpSpPr>
        <p:graphicFrame>
          <p:nvGraphicFramePr>
            <p:cNvPr id="94253" name="Object 45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7176" name="Microsoft ClipArt Gallery" r:id="rId8" imgW="4602960" imgH="3652200" progId="">
                <p:embed/>
              </p:oleObj>
            </a:graphicData>
          </a:graphic>
        </p:graphicFrame>
        <p:grpSp>
          <p:nvGrpSpPr>
            <p:cNvPr id="11" name="Group 46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4255" name="Oval 47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56" name="Rectangle 48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57" name="Oval 49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58" name="Line 50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59" name="Line 51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2" name="Group 52"/>
          <p:cNvGrpSpPr>
            <a:grpSpLocks/>
          </p:cNvGrpSpPr>
          <p:nvPr/>
        </p:nvGrpSpPr>
        <p:grpSpPr bwMode="auto">
          <a:xfrm>
            <a:off x="4824413" y="5607050"/>
            <a:ext cx="990600" cy="617538"/>
            <a:chOff x="2112" y="3024"/>
            <a:chExt cx="624" cy="389"/>
          </a:xfrm>
        </p:grpSpPr>
        <p:graphicFrame>
          <p:nvGraphicFramePr>
            <p:cNvPr id="94261" name="Object 53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7175" name="Microsoft ClipArt Gallery" r:id="rId9" imgW="4602960" imgH="3652200" progId="">
                <p:embed/>
              </p:oleObj>
            </a:graphicData>
          </a:graphic>
        </p:graphicFrame>
        <p:grpSp>
          <p:nvGrpSpPr>
            <p:cNvPr id="13" name="Group 54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4263" name="Oval 55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64" name="Rectangle 56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65" name="Oval 57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66" name="Line 58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67" name="Line 59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6419850" y="4768850"/>
            <a:ext cx="990600" cy="617538"/>
            <a:chOff x="2112" y="3024"/>
            <a:chExt cx="624" cy="389"/>
          </a:xfrm>
        </p:grpSpPr>
        <p:graphicFrame>
          <p:nvGraphicFramePr>
            <p:cNvPr id="94269" name="Object 61"/>
            <p:cNvGraphicFramePr>
              <a:graphicFrameLocks noChangeAspect="1"/>
            </p:cNvGraphicFramePr>
            <p:nvPr/>
          </p:nvGraphicFramePr>
          <p:xfrm>
            <a:off x="2112" y="3024"/>
            <a:ext cx="490" cy="389"/>
          </p:xfrm>
          <a:graphic>
            <a:graphicData uri="http://schemas.openxmlformats.org/presentationml/2006/ole">
              <p:oleObj spid="_x0000_s7174" name="Microsoft ClipArt Gallery" r:id="rId10" imgW="4602960" imgH="3652200" progId="">
                <p:embed/>
              </p:oleObj>
            </a:graphicData>
          </a:graphic>
        </p:graphicFrame>
        <p:grpSp>
          <p:nvGrpSpPr>
            <p:cNvPr id="15" name="Group 62"/>
            <p:cNvGrpSpPr>
              <a:grpSpLocks/>
            </p:cNvGrpSpPr>
            <p:nvPr/>
          </p:nvGrpSpPr>
          <p:grpSpPr bwMode="auto">
            <a:xfrm>
              <a:off x="2496" y="3216"/>
              <a:ext cx="240" cy="192"/>
              <a:chOff x="2112" y="2596"/>
              <a:chExt cx="192" cy="184"/>
            </a:xfrm>
          </p:grpSpPr>
          <p:sp>
            <p:nvSpPr>
              <p:cNvPr id="94271" name="Oval 63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72" name="Rectangle 64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73" name="Oval 65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74" name="Line 66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75" name="Line 67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6" name="Group 68"/>
          <p:cNvGrpSpPr>
            <a:grpSpLocks/>
          </p:cNvGrpSpPr>
          <p:nvPr/>
        </p:nvGrpSpPr>
        <p:grpSpPr bwMode="auto">
          <a:xfrm>
            <a:off x="1852613" y="5835650"/>
            <a:ext cx="930275" cy="617538"/>
            <a:chOff x="3072" y="3168"/>
            <a:chExt cx="586" cy="389"/>
          </a:xfrm>
        </p:grpSpPr>
        <p:grpSp>
          <p:nvGrpSpPr>
            <p:cNvPr id="17" name="Group 69"/>
            <p:cNvGrpSpPr>
              <a:grpSpLocks/>
            </p:cNvGrpSpPr>
            <p:nvPr/>
          </p:nvGrpSpPr>
          <p:grpSpPr bwMode="auto">
            <a:xfrm>
              <a:off x="3072" y="3216"/>
              <a:ext cx="240" cy="192"/>
              <a:chOff x="2112" y="2596"/>
              <a:chExt cx="192" cy="184"/>
            </a:xfrm>
          </p:grpSpPr>
          <p:sp>
            <p:nvSpPr>
              <p:cNvPr id="94278" name="Oval 70"/>
              <p:cNvSpPr>
                <a:spLocks noChangeArrowheads="1"/>
              </p:cNvSpPr>
              <p:nvPr/>
            </p:nvSpPr>
            <p:spPr bwMode="auto">
              <a:xfrm>
                <a:off x="2116" y="2734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79" name="Rectangle 71"/>
              <p:cNvSpPr>
                <a:spLocks noChangeArrowheads="1"/>
              </p:cNvSpPr>
              <p:nvPr/>
            </p:nvSpPr>
            <p:spPr bwMode="auto">
              <a:xfrm>
                <a:off x="2112" y="2619"/>
                <a:ext cx="192" cy="138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80" name="Oval 72"/>
              <p:cNvSpPr>
                <a:spLocks noChangeArrowheads="1"/>
              </p:cNvSpPr>
              <p:nvPr/>
            </p:nvSpPr>
            <p:spPr bwMode="auto">
              <a:xfrm>
                <a:off x="2116" y="2596"/>
                <a:ext cx="184" cy="46"/>
              </a:xfrm>
              <a:prstGeom prst="ellipse">
                <a:avLst/>
              </a:prstGeom>
              <a:solidFill>
                <a:srgbClr val="FF66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81" name="Line 73"/>
              <p:cNvSpPr>
                <a:spLocks noChangeShapeType="1"/>
              </p:cNvSpPr>
              <p:nvPr/>
            </p:nvSpPr>
            <p:spPr bwMode="auto">
              <a:xfrm flipV="1">
                <a:off x="2112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94282" name="Line 74"/>
              <p:cNvSpPr>
                <a:spLocks noChangeShapeType="1"/>
              </p:cNvSpPr>
              <p:nvPr/>
            </p:nvSpPr>
            <p:spPr bwMode="auto">
              <a:xfrm flipV="1">
                <a:off x="2304" y="2619"/>
                <a:ext cx="0" cy="13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aphicFrame>
          <p:nvGraphicFramePr>
            <p:cNvPr id="94283" name="Object 75"/>
            <p:cNvGraphicFramePr>
              <a:graphicFrameLocks noChangeAspect="1"/>
            </p:cNvGraphicFramePr>
            <p:nvPr/>
          </p:nvGraphicFramePr>
          <p:xfrm>
            <a:off x="3168" y="3168"/>
            <a:ext cx="490" cy="389"/>
          </p:xfrm>
          <a:graphic>
            <a:graphicData uri="http://schemas.openxmlformats.org/presentationml/2006/ole">
              <p:oleObj spid="_x0000_s7173" name="Microsoft ClipArt Gallery" r:id="rId11" imgW="4602960" imgH="3652200" progId="">
                <p:embed/>
              </p:oleObj>
            </a:graphicData>
          </a:graphic>
        </p:graphicFrame>
      </p:grpSp>
      <p:sp>
        <p:nvSpPr>
          <p:cNvPr id="94284" name="Text Box 76"/>
          <p:cNvSpPr txBox="1">
            <a:spLocks noChangeArrowheads="1"/>
          </p:cNvSpPr>
          <p:nvPr/>
        </p:nvSpPr>
        <p:spPr bwMode="auto">
          <a:xfrm>
            <a:off x="1590675" y="5356225"/>
            <a:ext cx="7651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ja-JP" u="none">
                <a:latin typeface="Arial Narrow" pitchFamily="34" charset="0"/>
              </a:rPr>
              <a:t>Read</a:t>
            </a:r>
          </a:p>
        </p:txBody>
      </p:sp>
      <p:sp>
        <p:nvSpPr>
          <p:cNvPr id="94285" name="Text Box 77"/>
          <p:cNvSpPr txBox="1">
            <a:spLocks noChangeArrowheads="1"/>
          </p:cNvSpPr>
          <p:nvPr/>
        </p:nvSpPr>
        <p:spPr bwMode="auto">
          <a:xfrm>
            <a:off x="2701925" y="6370638"/>
            <a:ext cx="7651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ja-JP" u="none">
                <a:latin typeface="Arial Narrow" pitchFamily="34" charset="0"/>
              </a:rPr>
              <a:t>Write</a:t>
            </a:r>
          </a:p>
        </p:txBody>
      </p:sp>
      <p:grpSp>
        <p:nvGrpSpPr>
          <p:cNvPr id="18" name="Group 78"/>
          <p:cNvGrpSpPr>
            <a:grpSpLocks/>
          </p:cNvGrpSpPr>
          <p:nvPr/>
        </p:nvGrpSpPr>
        <p:grpSpPr bwMode="auto">
          <a:xfrm>
            <a:off x="2019300" y="4921250"/>
            <a:ext cx="2957513" cy="1411288"/>
            <a:chOff x="1272" y="2977"/>
            <a:chExt cx="1863" cy="889"/>
          </a:xfrm>
        </p:grpSpPr>
        <p:sp>
          <p:nvSpPr>
            <p:cNvPr id="94287" name="Line 79"/>
            <p:cNvSpPr>
              <a:spLocks noChangeShapeType="1"/>
            </p:cNvSpPr>
            <p:nvPr/>
          </p:nvSpPr>
          <p:spPr bwMode="auto">
            <a:xfrm flipV="1">
              <a:off x="1551" y="3233"/>
              <a:ext cx="64" cy="27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4288" name="Line 80"/>
            <p:cNvSpPr>
              <a:spLocks noChangeShapeType="1"/>
            </p:cNvSpPr>
            <p:nvPr/>
          </p:nvSpPr>
          <p:spPr bwMode="auto">
            <a:xfrm flipV="1">
              <a:off x="2031" y="2977"/>
              <a:ext cx="336" cy="4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4289" name="Line 81"/>
            <p:cNvSpPr>
              <a:spLocks noChangeShapeType="1"/>
            </p:cNvSpPr>
            <p:nvPr/>
          </p:nvSpPr>
          <p:spPr bwMode="auto">
            <a:xfrm>
              <a:off x="2895" y="3217"/>
              <a:ext cx="240" cy="19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4290" name="Line 82"/>
            <p:cNvSpPr>
              <a:spLocks noChangeShapeType="1"/>
            </p:cNvSpPr>
            <p:nvPr/>
          </p:nvSpPr>
          <p:spPr bwMode="auto">
            <a:xfrm>
              <a:off x="1743" y="3841"/>
              <a:ext cx="431" cy="2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4291" name="Line 83"/>
            <p:cNvSpPr>
              <a:spLocks noChangeShapeType="1"/>
            </p:cNvSpPr>
            <p:nvPr/>
          </p:nvSpPr>
          <p:spPr bwMode="auto">
            <a:xfrm flipV="1">
              <a:off x="2799" y="3745"/>
              <a:ext cx="336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4292" name="Freeform 84"/>
            <p:cNvSpPr>
              <a:spLocks/>
            </p:cNvSpPr>
            <p:nvPr/>
          </p:nvSpPr>
          <p:spPr bwMode="auto">
            <a:xfrm>
              <a:off x="1272" y="3442"/>
              <a:ext cx="288" cy="152"/>
            </a:xfrm>
            <a:custGeom>
              <a:avLst/>
              <a:gdLst/>
              <a:ahLst/>
              <a:cxnLst>
                <a:cxn ang="0">
                  <a:pos x="288" y="104"/>
                </a:cxn>
                <a:cxn ang="0">
                  <a:pos x="144" y="8"/>
                </a:cxn>
                <a:cxn ang="0">
                  <a:pos x="0" y="152"/>
                </a:cxn>
              </a:cxnLst>
              <a:rect l="0" t="0" r="r" b="b"/>
              <a:pathLst>
                <a:path w="288" h="152">
                  <a:moveTo>
                    <a:pt x="288" y="104"/>
                  </a:moveTo>
                  <a:cubicBezTo>
                    <a:pt x="240" y="52"/>
                    <a:pt x="192" y="0"/>
                    <a:pt x="144" y="8"/>
                  </a:cubicBezTo>
                  <a:cubicBezTo>
                    <a:pt x="96" y="16"/>
                    <a:pt x="48" y="84"/>
                    <a:pt x="0" y="15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</p:grpSp>
      <p:grpSp>
        <p:nvGrpSpPr>
          <p:cNvPr id="19" name="Group 85"/>
          <p:cNvGrpSpPr>
            <a:grpSpLocks/>
          </p:cNvGrpSpPr>
          <p:nvPr/>
        </p:nvGrpSpPr>
        <p:grpSpPr bwMode="auto">
          <a:xfrm>
            <a:off x="1957388" y="4854575"/>
            <a:ext cx="1738312" cy="1411288"/>
            <a:chOff x="0" y="0"/>
            <a:chExt cx="1095" cy="889"/>
          </a:xfrm>
        </p:grpSpPr>
        <p:sp>
          <p:nvSpPr>
            <p:cNvPr id="94294" name="Line 86"/>
            <p:cNvSpPr>
              <a:spLocks noChangeShapeType="1"/>
            </p:cNvSpPr>
            <p:nvPr/>
          </p:nvSpPr>
          <p:spPr bwMode="auto">
            <a:xfrm flipV="1">
              <a:off x="279" y="256"/>
              <a:ext cx="64" cy="272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4295" name="Line 87"/>
            <p:cNvSpPr>
              <a:spLocks noChangeShapeType="1"/>
            </p:cNvSpPr>
            <p:nvPr/>
          </p:nvSpPr>
          <p:spPr bwMode="auto">
            <a:xfrm flipV="1">
              <a:off x="759" y="0"/>
              <a:ext cx="336" cy="48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4296" name="Line 88"/>
            <p:cNvSpPr>
              <a:spLocks noChangeShapeType="1"/>
            </p:cNvSpPr>
            <p:nvPr/>
          </p:nvSpPr>
          <p:spPr bwMode="auto">
            <a:xfrm>
              <a:off x="471" y="864"/>
              <a:ext cx="431" cy="25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94297" name="Freeform 89"/>
            <p:cNvSpPr>
              <a:spLocks/>
            </p:cNvSpPr>
            <p:nvPr/>
          </p:nvSpPr>
          <p:spPr bwMode="auto">
            <a:xfrm>
              <a:off x="0" y="465"/>
              <a:ext cx="288" cy="152"/>
            </a:xfrm>
            <a:custGeom>
              <a:avLst/>
              <a:gdLst/>
              <a:ahLst/>
              <a:cxnLst>
                <a:cxn ang="0">
                  <a:pos x="288" y="104"/>
                </a:cxn>
                <a:cxn ang="0">
                  <a:pos x="144" y="8"/>
                </a:cxn>
                <a:cxn ang="0">
                  <a:pos x="0" y="152"/>
                </a:cxn>
              </a:cxnLst>
              <a:rect l="0" t="0" r="r" b="b"/>
              <a:pathLst>
                <a:path w="288" h="152">
                  <a:moveTo>
                    <a:pt x="288" y="104"/>
                  </a:moveTo>
                  <a:cubicBezTo>
                    <a:pt x="240" y="52"/>
                    <a:pt x="192" y="0"/>
                    <a:pt x="144" y="8"/>
                  </a:cubicBezTo>
                  <a:cubicBezTo>
                    <a:pt x="96" y="16"/>
                    <a:pt x="48" y="84"/>
                    <a:pt x="0" y="152"/>
                  </a:cubicBezTo>
                </a:path>
              </a:pathLst>
            </a:custGeom>
            <a:noFill/>
            <a:ln w="38100" cmpd="sng">
              <a:solidFill>
                <a:srgbClr val="FF33CC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ja-JP" altLang="en-US"/>
            </a:p>
          </p:txBody>
        </p:sp>
      </p:grpSp>
      <p:sp>
        <p:nvSpPr>
          <p:cNvPr id="97" name="Rectangle 3"/>
          <p:cNvSpPr txBox="1">
            <a:spLocks noChangeArrowheads="1"/>
          </p:cNvSpPr>
          <p:nvPr/>
        </p:nvSpPr>
        <p:spPr>
          <a:xfrm>
            <a:off x="1071538" y="1401763"/>
            <a:ext cx="7893075" cy="281305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Quorum system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</a:t>
            </a:r>
            <a:r>
              <a:rPr kumimoji="1" lang="en-US" altLang="ja-JP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Q</a:t>
            </a:r>
            <a:r>
              <a:rPr kumimoji="1" lang="en-US" altLang="ja-JP" sz="2800" b="0" i="1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</a:t>
            </a:r>
            <a:r>
              <a:rPr kumimoji="1" lang="en-US" altLang="ja-JP" sz="28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: 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set of nodes</a:t>
            </a:r>
            <a:b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     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 read operation can access at least a latest replica by performing write/read operations to</a:t>
            </a:r>
            <a:r>
              <a:rPr kumimoji="1" lang="en-US" altLang="ja-JP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QW</a:t>
            </a:r>
            <a:r>
              <a:rPr kumimoji="1" lang="en-US" altLang="ja-JP" sz="28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QR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  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05C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Consistency can be maintained.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2105C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8" name="Object 4"/>
          <p:cNvGraphicFramePr>
            <a:graphicFrameLocks noChangeAspect="1"/>
          </p:cNvGraphicFramePr>
          <p:nvPr/>
        </p:nvGraphicFramePr>
        <p:xfrm>
          <a:off x="2474916" y="2366962"/>
          <a:ext cx="633412" cy="388937"/>
        </p:xfrm>
        <a:graphic>
          <a:graphicData uri="http://schemas.openxmlformats.org/presentationml/2006/ole">
            <p:oleObj spid="_x0000_s7181" name="Equation" r:id="rId12" imgW="330120" imgH="203040" progId="">
              <p:embed/>
            </p:oleObj>
          </a:graphicData>
        </a:graphic>
      </p:graphicFrame>
      <p:graphicFrame>
        <p:nvGraphicFramePr>
          <p:cNvPr id="99" name="Object 5"/>
          <p:cNvGraphicFramePr>
            <a:graphicFrameLocks noChangeAspect="1"/>
          </p:cNvGraphicFramePr>
          <p:nvPr/>
        </p:nvGraphicFramePr>
        <p:xfrm>
          <a:off x="3162303" y="2332033"/>
          <a:ext cx="1838325" cy="525463"/>
        </p:xfrm>
        <a:graphic>
          <a:graphicData uri="http://schemas.openxmlformats.org/presentationml/2006/ole">
            <p:oleObj spid="_x0000_s7182" name="Equation" r:id="rId13" imgW="799920" imgH="228600" progId="">
              <p:embed/>
            </p:oleObj>
          </a:graphicData>
        </a:graphic>
      </p:graphicFrame>
      <p:graphicFrame>
        <p:nvGraphicFramePr>
          <p:cNvPr id="100" name="Object 6"/>
          <p:cNvGraphicFramePr>
            <a:graphicFrameLocks noChangeAspect="1"/>
          </p:cNvGraphicFramePr>
          <p:nvPr/>
        </p:nvGraphicFramePr>
        <p:xfrm>
          <a:off x="1995491" y="1857364"/>
          <a:ext cx="2859087" cy="487363"/>
        </p:xfrm>
        <a:graphic>
          <a:graphicData uri="http://schemas.openxmlformats.org/presentationml/2006/ole">
            <p:oleObj spid="_x0000_s7183" name="Equation" r:id="rId14" imgW="1193760" imgH="203040" progId="">
              <p:embed/>
            </p:oleObj>
          </a:graphicData>
        </a:graphic>
      </p:graphicFrame>
      <p:sp>
        <p:nvSpPr>
          <p:cNvPr id="101" name="Text Box 90"/>
          <p:cNvSpPr txBox="1">
            <a:spLocks noChangeArrowheads="1"/>
          </p:cNvSpPr>
          <p:nvPr/>
        </p:nvSpPr>
        <p:spPr bwMode="auto">
          <a:xfrm>
            <a:off x="1428728" y="4214818"/>
            <a:ext cx="446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u="none" dirty="0">
                <a:latin typeface="Arial Narrow" pitchFamily="34" charset="0"/>
              </a:rPr>
              <a:t>Ex: # of nodes</a:t>
            </a:r>
            <a:r>
              <a:rPr lang="en-US" altLang="ja-JP" sz="2400" u="none" dirty="0">
                <a:latin typeface="Times New Roman" pitchFamily="18" charset="0"/>
              </a:rPr>
              <a:t>=8, |</a:t>
            </a:r>
            <a:r>
              <a:rPr lang="en-US" altLang="ja-JP" sz="2400" i="1" u="none" dirty="0" smtClean="0">
                <a:latin typeface="Times New Roman" pitchFamily="18" charset="0"/>
              </a:rPr>
              <a:t>QW</a:t>
            </a:r>
            <a:r>
              <a:rPr lang="en-US" altLang="ja-JP" sz="2400" u="none" dirty="0" smtClean="0">
                <a:latin typeface="Times New Roman" pitchFamily="18" charset="0"/>
              </a:rPr>
              <a:t>|=</a:t>
            </a:r>
            <a:r>
              <a:rPr lang="en-US" altLang="ja-JP" sz="2400" u="none" dirty="0">
                <a:latin typeface="Times New Roman" pitchFamily="18" charset="0"/>
              </a:rPr>
              <a:t>5, |</a:t>
            </a:r>
            <a:r>
              <a:rPr lang="en-US" altLang="ja-JP" sz="2400" i="1" u="none" dirty="0" smtClean="0">
                <a:latin typeface="Times New Roman" pitchFamily="18" charset="0"/>
              </a:rPr>
              <a:t>QR</a:t>
            </a:r>
            <a:r>
              <a:rPr lang="en-US" altLang="ja-JP" sz="2400" u="none" dirty="0" smtClean="0">
                <a:latin typeface="Times New Roman" pitchFamily="18" charset="0"/>
              </a:rPr>
              <a:t>|=</a:t>
            </a:r>
            <a:r>
              <a:rPr lang="en-US" altLang="ja-JP" sz="2400" u="none" dirty="0">
                <a:latin typeface="Times New Roman" pitchFamily="18" charset="0"/>
              </a:rPr>
              <a:t>4</a:t>
            </a:r>
          </a:p>
        </p:txBody>
      </p:sp>
      <p:sp>
        <p:nvSpPr>
          <p:cNvPr id="102" name="タイトル 1"/>
          <p:cNvSpPr>
            <a:spLocks noGrp="1"/>
          </p:cNvSpPr>
          <p:nvPr>
            <p:ph type="title"/>
          </p:nvPr>
        </p:nvSpPr>
        <p:spPr>
          <a:xfrm>
            <a:off x="1435608" y="214290"/>
            <a:ext cx="7498080" cy="11430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Our previous work </a:t>
            </a:r>
            <a:r>
              <a:rPr kumimoji="1" lang="en-US" altLang="ja-JP" sz="4000" dirty="0" smtClean="0"/>
              <a:t>[IEEE TMC]</a:t>
            </a:r>
            <a:br>
              <a:rPr kumimoji="1" lang="en-US" altLang="ja-JP" sz="4000" dirty="0" smtClean="0"/>
            </a:br>
            <a:r>
              <a:rPr lang="en-US" altLang="ja-JP" sz="4000" dirty="0" smtClean="0"/>
              <a:t>- Consistency management (2/2)</a:t>
            </a:r>
            <a:endParaRPr kumimoji="1" lang="ja-JP" altLang="en-US" sz="4000" dirty="0"/>
          </a:p>
        </p:txBody>
      </p:sp>
      <p:sp>
        <p:nvSpPr>
          <p:cNvPr id="94303" name="AutoShape 95"/>
          <p:cNvSpPr>
            <a:spLocks noChangeArrowheads="1"/>
          </p:cNvSpPr>
          <p:nvPr/>
        </p:nvSpPr>
        <p:spPr bwMode="auto">
          <a:xfrm>
            <a:off x="1497205" y="4237113"/>
            <a:ext cx="7033847" cy="2151063"/>
          </a:xfrm>
          <a:prstGeom prst="foldedCorner">
            <a:avLst>
              <a:gd name="adj" fmla="val 125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118800" anchor="ctr"/>
          <a:lstStyle/>
          <a:p>
            <a:pPr algn="ctr">
              <a:lnSpc>
                <a:spcPct val="90000"/>
              </a:lnSpc>
            </a:pPr>
            <a:r>
              <a:rPr lang="en-US" altLang="ja-JP" sz="3200" u="none" dirty="0"/>
              <a:t>Write/read operations can be performed</a:t>
            </a:r>
          </a:p>
          <a:p>
            <a:pPr algn="ctr">
              <a:lnSpc>
                <a:spcPct val="90000"/>
              </a:lnSpc>
            </a:pPr>
            <a:r>
              <a:rPr lang="en-US" altLang="ja-JP" sz="3200" u="none" dirty="0"/>
              <a:t>even if some MHs are disconnected.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altLang="ja-JP" sz="3200" i="1" u="none" dirty="0">
                <a:solidFill>
                  <a:srgbClr val="2105CB"/>
                </a:solidFill>
              </a:rPr>
              <a:t>Data availability can be </a:t>
            </a:r>
            <a:r>
              <a:rPr lang="en-US" altLang="ja-JP" sz="3200" i="1" u="none" dirty="0" smtClean="0">
                <a:solidFill>
                  <a:srgbClr val="2105CB"/>
                </a:solidFill>
              </a:rPr>
              <a:t>improved !</a:t>
            </a:r>
            <a:r>
              <a:rPr lang="en-US" altLang="ja-JP" sz="3200" i="1" u="none" dirty="0"/>
              <a:t/>
            </a:r>
            <a:br>
              <a:rPr lang="en-US" altLang="ja-JP" sz="3200" i="1" u="none" dirty="0"/>
            </a:br>
            <a:r>
              <a:rPr lang="en-US" altLang="ja-JP" sz="2800" u="none" dirty="0"/>
              <a:t>[Karumanchi99, Luo03, Hara05]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84" grpId="0" autoUpdateAnimBg="0"/>
      <p:bldP spid="94285" grpId="0" autoUpdateAnimBg="0"/>
      <p:bldP spid="9430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152381"/>
            <a:ext cx="8001024" cy="1066800"/>
          </a:xfrm>
        </p:spPr>
        <p:txBody>
          <a:bodyPr>
            <a:normAutofit/>
          </a:bodyPr>
          <a:lstStyle/>
          <a:p>
            <a:r>
              <a:rPr lang="en-US" altLang="ja-JP" sz="4400" dirty="0" smtClean="0"/>
              <a:t>Goal of our work</a:t>
            </a:r>
            <a:endParaRPr lang="ja-JP" altLang="en-US" sz="44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357749"/>
            <a:ext cx="7772400" cy="5097194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We address efficient quorum construction and investigate its impact on the system performance. </a:t>
            </a:r>
          </a:p>
          <a:p>
            <a:pPr lvl="1"/>
            <a:r>
              <a:rPr lang="en-US" altLang="ja-JP" dirty="0" smtClean="0"/>
              <a:t>Investigating the impact of the number of replicas and selection of replica holders (owners) on </a:t>
            </a:r>
            <a:r>
              <a:rPr lang="en-US" altLang="ja-JP" dirty="0" smtClean="0">
                <a:solidFill>
                  <a:srgbClr val="2105CB"/>
                </a:solidFill>
              </a:rPr>
              <a:t>data </a:t>
            </a:r>
            <a:r>
              <a:rPr lang="en-US" altLang="ja-JP" dirty="0" smtClean="0">
                <a:solidFill>
                  <a:srgbClr val="2105CB"/>
                </a:solidFill>
              </a:rPr>
              <a:t>availability </a:t>
            </a:r>
            <a:r>
              <a:rPr lang="en-US" altLang="ja-JP" dirty="0" smtClean="0"/>
              <a:t>and </a:t>
            </a:r>
            <a:r>
              <a:rPr lang="en-US" altLang="ja-JP" dirty="0" smtClean="0">
                <a:solidFill>
                  <a:srgbClr val="2105CB"/>
                </a:solidFill>
              </a:rPr>
              <a:t>traffic</a:t>
            </a:r>
            <a:r>
              <a:rPr lang="en-US" altLang="ja-JP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152381"/>
            <a:ext cx="8001024" cy="1066800"/>
          </a:xfrm>
        </p:spPr>
        <p:txBody>
          <a:bodyPr>
            <a:noAutofit/>
          </a:bodyPr>
          <a:lstStyle/>
          <a:p>
            <a:r>
              <a:rPr lang="en-US" altLang="ja-JP" sz="3600" dirty="0" smtClean="0"/>
              <a:t>Effective </a:t>
            </a:r>
            <a:r>
              <a:rPr lang="en-US" altLang="ja-JP" sz="3600" dirty="0" smtClean="0"/>
              <a:t>dynamic quorum </a:t>
            </a:r>
            <a:r>
              <a:rPr lang="en-US" altLang="ja-JP" sz="3600" dirty="0" smtClean="0"/>
              <a:t>construction</a:t>
            </a:r>
            <a:r>
              <a:rPr lang="en-US" altLang="ja-JP" sz="3600" dirty="0" smtClean="0"/>
              <a:t> </a:t>
            </a:r>
            <a:r>
              <a:rPr lang="en-US" altLang="ja-JP" sz="3600" dirty="0" smtClean="0"/>
              <a:t>[Hara’10]</a:t>
            </a:r>
            <a:endParaRPr lang="ja-JP" altLang="en-US" sz="36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2561" y="1444238"/>
            <a:ext cx="7772400" cy="5185163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System (changeable) parameters: </a:t>
            </a:r>
          </a:p>
          <a:p>
            <a:pPr lvl="1"/>
            <a:r>
              <a:rPr lang="en-US" altLang="ja-JP" i="1" dirty="0" err="1" smtClean="0">
                <a:solidFill>
                  <a:srgbClr val="2105CB"/>
                </a:solidFill>
                <a:latin typeface="Times New Roman" pitchFamily="18" charset="0"/>
              </a:rPr>
              <a:t>k</a:t>
            </a:r>
            <a:r>
              <a:rPr lang="en-US" altLang="ja-JP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i="1" baseline="-25000" dirty="0" smtClean="0">
                <a:latin typeface="Times New Roman" pitchFamily="18" charset="0"/>
              </a:rPr>
              <a:t> </a:t>
            </a:r>
            <a:r>
              <a:rPr lang="en-US" altLang="ja-JP" dirty="0" smtClean="0"/>
              <a:t>: </a:t>
            </a:r>
            <a:r>
              <a:rPr lang="en-US" altLang="ja-JP" sz="2400" dirty="0" smtClean="0"/>
              <a:t>The number of MHs having the right to replicate </a:t>
            </a:r>
            <a:r>
              <a:rPr lang="en-US" altLang="ja-JP" sz="2400" i="1" dirty="0" err="1" smtClean="0">
                <a:latin typeface="Times New Roman" pitchFamily="18" charset="0"/>
              </a:rPr>
              <a:t>D</a:t>
            </a:r>
            <a:r>
              <a:rPr lang="en-US" altLang="ja-JP" sz="2400" i="1" baseline="-25000" dirty="0" err="1" smtClean="0">
                <a:latin typeface="Times New Roman" pitchFamily="18" charset="0"/>
              </a:rPr>
              <a:t>j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rgbClr val="2105CB"/>
                </a:solidFill>
              </a:rPr>
              <a:t>(replica owners)</a:t>
            </a:r>
            <a:endParaRPr lang="en-US" altLang="ja-JP" sz="2400" i="1" baseline="-25000" dirty="0" smtClean="0">
              <a:solidFill>
                <a:srgbClr val="2105CB"/>
              </a:solidFill>
              <a:latin typeface="Times New Roman" pitchFamily="18" charset="0"/>
            </a:endParaRPr>
          </a:p>
          <a:p>
            <a:pPr lvl="2">
              <a:spcBef>
                <a:spcPts val="0"/>
              </a:spcBef>
            </a:pPr>
            <a:r>
              <a:rPr lang="en-US" altLang="ja-JP" sz="2000" dirty="0" smtClean="0"/>
              <a:t>Dynamic quorums based on the rule</a:t>
            </a:r>
            <a:r>
              <a:rPr lang="en-US" altLang="ja-JP" sz="2000" dirty="0" smtClean="0">
                <a:solidFill>
                  <a:srgbClr val="2105CB"/>
                </a:solidFill>
              </a:rPr>
              <a:t> </a:t>
            </a:r>
            <a:r>
              <a:rPr lang="en-US" altLang="ja-JP" sz="2000" dirty="0" smtClean="0">
                <a:solidFill>
                  <a:srgbClr val="2105CB"/>
                </a:solidFill>
                <a:latin typeface="Times New Roman" pitchFamily="18" charset="0"/>
              </a:rPr>
              <a:t>|</a:t>
            </a:r>
            <a:r>
              <a:rPr lang="en-US" altLang="ja-JP" sz="2000" i="1" dirty="0" err="1" smtClean="0">
                <a:solidFill>
                  <a:srgbClr val="2105CB"/>
                </a:solidFill>
                <a:latin typeface="Times New Roman" pitchFamily="18" charset="0"/>
              </a:rPr>
              <a:t>QW</a:t>
            </a:r>
            <a:r>
              <a:rPr lang="en-US" altLang="ja-JP" sz="20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000" dirty="0" smtClean="0">
                <a:solidFill>
                  <a:srgbClr val="2105CB"/>
                </a:solidFill>
                <a:latin typeface="Times New Roman" pitchFamily="18" charset="0"/>
              </a:rPr>
              <a:t>|</a:t>
            </a:r>
            <a:r>
              <a:rPr lang="ja-JP" altLang="en-US" sz="2000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lang="en-US" altLang="ja-JP" sz="2000" dirty="0" smtClean="0">
                <a:solidFill>
                  <a:srgbClr val="2105CB"/>
                </a:solidFill>
                <a:latin typeface="Times New Roman" pitchFamily="18" charset="0"/>
              </a:rPr>
              <a:t>+ |</a:t>
            </a:r>
            <a:r>
              <a:rPr lang="en-US" altLang="ja-JP" sz="2000" i="1" dirty="0" err="1" smtClean="0">
                <a:solidFill>
                  <a:srgbClr val="2105CB"/>
                </a:solidFill>
                <a:latin typeface="Times New Roman" pitchFamily="18" charset="0"/>
              </a:rPr>
              <a:t>QR</a:t>
            </a:r>
            <a:r>
              <a:rPr lang="en-US" altLang="ja-JP" sz="20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000" dirty="0" smtClean="0">
                <a:solidFill>
                  <a:srgbClr val="2105CB"/>
                </a:solidFill>
                <a:latin typeface="Times New Roman" pitchFamily="18" charset="0"/>
              </a:rPr>
              <a:t>| &gt; </a:t>
            </a:r>
            <a:r>
              <a:rPr lang="en-US" altLang="ja-JP" sz="2000" i="1" dirty="0" err="1" smtClean="0">
                <a:solidFill>
                  <a:srgbClr val="2105CB"/>
                </a:solidFill>
                <a:latin typeface="Times New Roman" pitchFamily="18" charset="0"/>
              </a:rPr>
              <a:t>k</a:t>
            </a:r>
            <a:r>
              <a:rPr lang="en-US" altLang="ja-JP" sz="20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000" i="1" baseline="-25000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lang="en-US" altLang="ja-JP" sz="2000" i="1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</a:p>
          <a:p>
            <a:pPr lvl="1"/>
            <a:r>
              <a:rPr lang="en-US" altLang="ja-JP" i="1" dirty="0" err="1" smtClean="0">
                <a:solidFill>
                  <a:srgbClr val="2105CB"/>
                </a:solidFill>
                <a:latin typeface="Times New Roman" pitchFamily="18" charset="0"/>
              </a:rPr>
              <a:t>h</a:t>
            </a:r>
            <a:r>
              <a:rPr lang="en-US" altLang="ja-JP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i="1" baseline="-25000" dirty="0" smtClean="0">
                <a:latin typeface="Times New Roman" pitchFamily="18" charset="0"/>
              </a:rPr>
              <a:t> </a:t>
            </a:r>
            <a:r>
              <a:rPr lang="en-US" altLang="ja-JP" dirty="0" smtClean="0"/>
              <a:t>: </a:t>
            </a:r>
            <a:r>
              <a:rPr lang="en-US" altLang="ja-JP" sz="2400" dirty="0" smtClean="0"/>
              <a:t>The max. number of MHs in the write quorum to </a:t>
            </a:r>
            <a:br>
              <a:rPr lang="en-US" altLang="ja-JP" sz="2400" dirty="0" smtClean="0"/>
            </a:br>
            <a:r>
              <a:rPr lang="en-US" altLang="ja-JP" sz="2400" dirty="0" smtClean="0"/>
              <a:t>which the write operation </a:t>
            </a:r>
            <a:r>
              <a:rPr lang="en-US" altLang="ja-JP" sz="2400" dirty="0" smtClean="0"/>
              <a:t>is </a:t>
            </a:r>
            <a:r>
              <a:rPr lang="en-US" altLang="ja-JP" sz="2400" dirty="0" smtClean="0"/>
              <a:t>actually performed (</a:t>
            </a:r>
            <a:r>
              <a:rPr lang="en-US" altLang="ja-JP" sz="2400" i="1" dirty="0" err="1" smtClean="0">
                <a:solidFill>
                  <a:srgbClr val="2105CB"/>
                </a:solidFill>
                <a:latin typeface="Times New Roman" pitchFamily="18" charset="0"/>
              </a:rPr>
              <a:t>k</a:t>
            </a:r>
            <a:r>
              <a:rPr lang="en-US" altLang="ja-JP" sz="24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400" i="1" dirty="0" smtClean="0">
                <a:solidFill>
                  <a:srgbClr val="2105CB"/>
                </a:solidFill>
                <a:latin typeface="Times New Roman" pitchFamily="18" charset="0"/>
              </a:rPr>
              <a:t> ≥ </a:t>
            </a:r>
            <a:r>
              <a:rPr lang="en-US" altLang="ja-JP" sz="2400" i="1" dirty="0" err="1" smtClean="0">
                <a:solidFill>
                  <a:srgbClr val="2105CB"/>
                </a:solidFill>
                <a:latin typeface="Times New Roman" pitchFamily="18" charset="0"/>
              </a:rPr>
              <a:t>h</a:t>
            </a:r>
            <a:r>
              <a:rPr lang="en-US" altLang="ja-JP" sz="24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400" dirty="0" smtClean="0"/>
              <a:t>). </a:t>
            </a:r>
          </a:p>
          <a:p>
            <a:pPr lvl="2"/>
            <a:r>
              <a:rPr lang="en-US" altLang="ja-JP" sz="2000" dirty="0" smtClean="0"/>
              <a:t>Other nodes in the write quorum store the information on the time stamp and the </a:t>
            </a:r>
            <a:r>
              <a:rPr lang="en-US" altLang="ja-JP" sz="2000" i="1" dirty="0" err="1" smtClean="0">
                <a:latin typeface="Times New Roman" pitchFamily="18" charset="0"/>
              </a:rPr>
              <a:t>h</a:t>
            </a:r>
            <a:r>
              <a:rPr lang="en-US" altLang="ja-JP" sz="2000" i="1" baseline="-25000" dirty="0" err="1" smtClean="0">
                <a:latin typeface="Times New Roman" pitchFamily="18" charset="0"/>
              </a:rPr>
              <a:t>j</a:t>
            </a:r>
            <a:r>
              <a:rPr lang="en-US" altLang="ja-JP" sz="2000" i="1" baseline="-25000" dirty="0" smtClean="0">
                <a:latin typeface="Times New Roman" pitchFamily="18" charset="0"/>
              </a:rPr>
              <a:t> </a:t>
            </a:r>
            <a:r>
              <a:rPr lang="en-US" altLang="ja-JP" sz="2000" dirty="0" smtClean="0"/>
              <a:t>nodes (</a:t>
            </a:r>
            <a:r>
              <a:rPr lang="en-US" altLang="ja-JP" sz="2000" dirty="0" smtClean="0">
                <a:solidFill>
                  <a:srgbClr val="2105CB"/>
                </a:solidFill>
              </a:rPr>
              <a:t>index of the latest replica holder</a:t>
            </a:r>
            <a:r>
              <a:rPr lang="en-US" altLang="ja-JP" sz="2000" dirty="0" smtClean="0"/>
              <a:t>).</a:t>
            </a:r>
          </a:p>
        </p:txBody>
      </p:sp>
      <p:sp>
        <p:nvSpPr>
          <p:cNvPr id="5" name="AutoShape 95"/>
          <p:cNvSpPr>
            <a:spLocks noChangeArrowheads="1"/>
          </p:cNvSpPr>
          <p:nvPr/>
        </p:nvSpPr>
        <p:spPr bwMode="auto">
          <a:xfrm>
            <a:off x="2214563" y="4832073"/>
            <a:ext cx="5917518" cy="1611590"/>
          </a:xfrm>
          <a:prstGeom prst="foldedCorner">
            <a:avLst>
              <a:gd name="adj" fmla="val 125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108000" bIns="0" anchor="ctr"/>
          <a:lstStyle/>
          <a:p>
            <a:pPr marL="571500" indent="-571500" algn="ctr">
              <a:lnSpc>
                <a:spcPct val="90000"/>
              </a:lnSpc>
            </a:pPr>
            <a:r>
              <a:rPr lang="en-US" altLang="ja-JP" sz="2800" u="none" dirty="0" smtClean="0"/>
              <a:t>How </a:t>
            </a:r>
            <a:r>
              <a:rPr lang="en-US" altLang="ja-JP" sz="2800" u="none" dirty="0" smtClean="0"/>
              <a:t>to select </a:t>
            </a:r>
            <a:r>
              <a:rPr lang="en-US" altLang="ja-JP" sz="2800" i="1" dirty="0" err="1" smtClean="0">
                <a:solidFill>
                  <a:srgbClr val="2105CB"/>
                </a:solidFill>
                <a:latin typeface="Times New Roman" pitchFamily="18" charset="0"/>
              </a:rPr>
              <a:t>k</a:t>
            </a:r>
            <a:r>
              <a:rPr lang="en-US" altLang="ja-JP" sz="28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800" i="1" baseline="-25000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lang="en-US" altLang="ja-JP" sz="2800" dirty="0" smtClean="0"/>
              <a:t>and </a:t>
            </a:r>
            <a:r>
              <a:rPr lang="en-US" altLang="ja-JP" sz="2800" i="1" dirty="0" err="1" smtClean="0">
                <a:solidFill>
                  <a:srgbClr val="2105CB"/>
                </a:solidFill>
                <a:latin typeface="Times New Roman" pitchFamily="18" charset="0"/>
              </a:rPr>
              <a:t>h</a:t>
            </a:r>
            <a:r>
              <a:rPr lang="en-US" altLang="ja-JP" sz="28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800" dirty="0" smtClean="0"/>
              <a:t> MHs?</a:t>
            </a:r>
          </a:p>
          <a:p>
            <a:pPr marL="571500" indent="-571500" algn="ctr">
              <a:lnSpc>
                <a:spcPct val="90000"/>
              </a:lnSpc>
            </a:pPr>
            <a:r>
              <a:rPr lang="en-US" altLang="ja-JP" sz="2800" dirty="0" smtClean="0"/>
              <a:t>Access frequency based approach</a:t>
            </a:r>
          </a:p>
          <a:p>
            <a:pPr marL="571500" indent="-571500" algn="ctr">
              <a:lnSpc>
                <a:spcPct val="90000"/>
              </a:lnSpc>
            </a:pPr>
            <a:r>
              <a:rPr lang="en-US" altLang="ja-JP" sz="2800" dirty="0" smtClean="0"/>
              <a:t>(</a:t>
            </a:r>
            <a:r>
              <a:rPr lang="en-US" altLang="ja-JP" sz="2800" i="1" dirty="0" err="1" smtClean="0">
                <a:solidFill>
                  <a:srgbClr val="2105CB"/>
                </a:solidFill>
                <a:latin typeface="Times New Roman" pitchFamily="18" charset="0"/>
              </a:rPr>
              <a:t>k</a:t>
            </a:r>
            <a:r>
              <a:rPr lang="en-US" altLang="ja-JP" sz="28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800" dirty="0" smtClean="0"/>
              <a:t>: static, </a:t>
            </a:r>
            <a:r>
              <a:rPr lang="en-US" altLang="ja-JP" sz="2800" i="1" dirty="0" err="1" smtClean="0">
                <a:solidFill>
                  <a:srgbClr val="2105CB"/>
                </a:solidFill>
                <a:latin typeface="Times New Roman" pitchFamily="18" charset="0"/>
              </a:rPr>
              <a:t>h</a:t>
            </a:r>
            <a:r>
              <a:rPr lang="en-US" altLang="ja-JP" sz="28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800" dirty="0" smtClean="0"/>
              <a:t>: dynamic)</a:t>
            </a:r>
            <a:endParaRPr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57300" y="53582"/>
            <a:ext cx="7676388" cy="1143000"/>
          </a:xfrm>
        </p:spPr>
        <p:txBody>
          <a:bodyPr>
            <a:normAutofit fontScale="90000"/>
          </a:bodyPr>
          <a:lstStyle/>
          <a:p>
            <a:r>
              <a:rPr lang="en-US" altLang="ja-JP" sz="4000" dirty="0" smtClean="0"/>
              <a:t>Performance study (summary</a:t>
            </a:r>
            <a:r>
              <a:rPr lang="en-US" altLang="ja-JP" sz="4000" dirty="0" smtClean="0"/>
              <a:t>) </a:t>
            </a:r>
            <a:r>
              <a:rPr lang="en-US" altLang="ja-JP" sz="3600" dirty="0" smtClean="0"/>
              <a:t>[Hara’10</a:t>
            </a:r>
            <a:r>
              <a:rPr lang="en-US" altLang="ja-JP" sz="3600" dirty="0" smtClean="0"/>
              <a:t>]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5174" y="1126264"/>
            <a:ext cx="7858514" cy="4800600"/>
          </a:xfrm>
        </p:spPr>
        <p:txBody>
          <a:bodyPr>
            <a:normAutofit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altLang="ja-JP" dirty="0" smtClean="0"/>
              <a:t>Message traffic basically depends on </a:t>
            </a:r>
            <a:r>
              <a:rPr lang="en-US" altLang="ja-JP" i="1" dirty="0" err="1" smtClean="0">
                <a:solidFill>
                  <a:srgbClr val="2105CB"/>
                </a:solidFill>
                <a:latin typeface="Times New Roman" pitchFamily="18" charset="0"/>
              </a:rPr>
              <a:t>k</a:t>
            </a:r>
            <a:r>
              <a:rPr lang="en-US" altLang="ja-JP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dirty="0" smtClean="0"/>
              <a:t> (larger </a:t>
            </a:r>
            <a:r>
              <a:rPr lang="en-US" altLang="ja-JP" i="1" dirty="0" err="1" smtClean="0">
                <a:latin typeface="Times New Roman" pitchFamily="18" charset="0"/>
              </a:rPr>
              <a:t>k</a:t>
            </a:r>
            <a:r>
              <a:rPr lang="en-US" altLang="ja-JP" i="1" baseline="-25000" dirty="0" err="1" smtClean="0">
                <a:latin typeface="Times New Roman" pitchFamily="18" charset="0"/>
              </a:rPr>
              <a:t>j</a:t>
            </a:r>
            <a:r>
              <a:rPr lang="en-US" altLang="ja-JP" i="1" baseline="-25000" dirty="0" smtClean="0">
                <a:latin typeface="Times New Roman" pitchFamily="18" charset="0"/>
              </a:rPr>
              <a:t> </a:t>
            </a:r>
            <a:r>
              <a:rPr lang="en-US" altLang="ja-JP" dirty="0" smtClean="0"/>
              <a:t>, higher message traffic).</a:t>
            </a:r>
          </a:p>
          <a:p>
            <a:r>
              <a:rPr lang="en-US" altLang="ja-JP" sz="2800" i="1" dirty="0" err="1" smtClean="0">
                <a:solidFill>
                  <a:srgbClr val="2105CB"/>
                </a:solidFill>
                <a:latin typeface="Times New Roman" pitchFamily="18" charset="0"/>
              </a:rPr>
              <a:t>h</a:t>
            </a:r>
            <a:r>
              <a:rPr lang="en-US" altLang="ja-JP" sz="28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sz="2800" i="1" baseline="-25000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lang="en-US" altLang="ja-JP" sz="2800" dirty="0" smtClean="0"/>
              <a:t> affects the data traffic for both Write/Read.</a:t>
            </a:r>
          </a:p>
          <a:p>
            <a:pPr lvl="1"/>
            <a:r>
              <a:rPr lang="en-US" altLang="ja-JP" sz="2400" dirty="0" smtClean="0"/>
              <a:t>Write: 	larger </a:t>
            </a:r>
            <a:r>
              <a:rPr lang="en-US" altLang="ja-JP" sz="2400" i="1" dirty="0" err="1" smtClean="0">
                <a:latin typeface="Times New Roman" pitchFamily="18" charset="0"/>
              </a:rPr>
              <a:t>h</a:t>
            </a:r>
            <a:r>
              <a:rPr lang="en-US" altLang="ja-JP" sz="2400" i="1" baseline="-25000" dirty="0" err="1" smtClean="0">
                <a:latin typeface="Times New Roman" pitchFamily="18" charset="0"/>
              </a:rPr>
              <a:t>j</a:t>
            </a:r>
            <a:r>
              <a:rPr lang="en-US" altLang="ja-JP" sz="2400" i="1" baseline="-25000" dirty="0" smtClean="0">
                <a:latin typeface="Times New Roman" pitchFamily="18" charset="0"/>
              </a:rPr>
              <a:t> 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>
                <a:solidFill>
                  <a:srgbClr val="2105CB"/>
                </a:solidFill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en-US" altLang="ja-JP" sz="2400" dirty="0" smtClean="0"/>
              <a:t> data traffic.</a:t>
            </a:r>
          </a:p>
          <a:p>
            <a:pPr lvl="1" algn="just"/>
            <a:r>
              <a:rPr lang="en-US" altLang="ja-JP" sz="2400" dirty="0" smtClean="0"/>
              <a:t>Read: 	larger </a:t>
            </a:r>
            <a:r>
              <a:rPr lang="en-US" altLang="ja-JP" sz="2400" i="1" dirty="0" err="1" smtClean="0">
                <a:latin typeface="Times New Roman" pitchFamily="18" charset="0"/>
              </a:rPr>
              <a:t>h</a:t>
            </a:r>
            <a:r>
              <a:rPr lang="en-US" altLang="ja-JP" sz="2400" i="1" baseline="-25000" dirty="0" err="1" smtClean="0">
                <a:latin typeface="Times New Roman" pitchFamily="18" charset="0"/>
              </a:rPr>
              <a:t>j</a:t>
            </a:r>
            <a:r>
              <a:rPr lang="en-US" altLang="ja-JP" sz="2400" i="1" baseline="-25000" dirty="0" smtClean="0">
                <a:latin typeface="Times New Roman" pitchFamily="18" charset="0"/>
              </a:rPr>
              <a:t> 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>
                <a:solidFill>
                  <a:srgbClr val="2105CB"/>
                </a:solidFill>
                <a:latin typeface="Times New Roman" pitchFamily="18" charset="0"/>
                <a:cs typeface="Times New Roman" pitchFamily="18" charset="0"/>
              </a:rPr>
              <a:t>lower</a:t>
            </a:r>
            <a:r>
              <a:rPr lang="en-US" altLang="ja-JP" sz="2400" dirty="0" smtClean="0"/>
              <a:t> data traffic.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altLang="ja-JP" dirty="0" smtClean="0">
                <a:solidFill>
                  <a:srgbClr val="2105CB"/>
                </a:solidFill>
              </a:rPr>
              <a:t>Too small </a:t>
            </a:r>
            <a:r>
              <a:rPr lang="en-US" altLang="ja-JP" i="1" dirty="0" err="1" smtClean="0">
                <a:solidFill>
                  <a:srgbClr val="2105CB"/>
                </a:solidFill>
                <a:latin typeface="Times New Roman" pitchFamily="18" charset="0"/>
              </a:rPr>
              <a:t>k</a:t>
            </a:r>
            <a:r>
              <a:rPr lang="en-US" altLang="ja-JP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dirty="0" smtClean="0">
                <a:solidFill>
                  <a:srgbClr val="2105CB"/>
                </a:solidFill>
              </a:rPr>
              <a:t> shows lower success ratios.</a:t>
            </a:r>
          </a:p>
        </p:txBody>
      </p:sp>
      <p:grpSp>
        <p:nvGrpSpPr>
          <p:cNvPr id="4" name="グループ化 3"/>
          <p:cNvGrpSpPr/>
          <p:nvPr/>
        </p:nvGrpSpPr>
        <p:grpSpPr>
          <a:xfrm>
            <a:off x="1107043" y="4133022"/>
            <a:ext cx="4986338" cy="2343149"/>
            <a:chOff x="3057523" y="2871785"/>
            <a:chExt cx="4986338" cy="2343149"/>
          </a:xfrm>
        </p:grpSpPr>
        <p:sp>
          <p:nvSpPr>
            <p:cNvPr id="5" name="角丸四角形 4"/>
            <p:cNvSpPr/>
            <p:nvPr/>
          </p:nvSpPr>
          <p:spPr>
            <a:xfrm>
              <a:off x="3057523" y="2871785"/>
              <a:ext cx="4986338" cy="234314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4972050" y="3043237"/>
              <a:ext cx="2657475" cy="19002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円/楕円 6"/>
            <p:cNvSpPr/>
            <p:nvPr/>
          </p:nvSpPr>
          <p:spPr>
            <a:xfrm>
              <a:off x="3500435" y="3986213"/>
              <a:ext cx="988560" cy="7858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Oval 43"/>
            <p:cNvSpPr>
              <a:spLocks noChangeArrowheads="1"/>
            </p:cNvSpPr>
            <p:nvPr/>
          </p:nvSpPr>
          <p:spPr bwMode="auto">
            <a:xfrm>
              <a:off x="7200892" y="4341835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" name="Oval 44"/>
            <p:cNvSpPr>
              <a:spLocks noChangeArrowheads="1"/>
            </p:cNvSpPr>
            <p:nvPr/>
          </p:nvSpPr>
          <p:spPr bwMode="auto">
            <a:xfrm>
              <a:off x="5613390" y="3798911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" name="Oval 47"/>
            <p:cNvSpPr>
              <a:spLocks noChangeArrowheads="1"/>
            </p:cNvSpPr>
            <p:nvPr/>
          </p:nvSpPr>
          <p:spPr bwMode="auto">
            <a:xfrm>
              <a:off x="3657590" y="4487886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" name="Oval 48"/>
            <p:cNvSpPr>
              <a:spLocks noChangeArrowheads="1"/>
            </p:cNvSpPr>
            <p:nvPr/>
          </p:nvSpPr>
          <p:spPr bwMode="auto">
            <a:xfrm>
              <a:off x="6372216" y="3373460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" name="Oval 50"/>
            <p:cNvSpPr>
              <a:spLocks noChangeArrowheads="1"/>
            </p:cNvSpPr>
            <p:nvPr/>
          </p:nvSpPr>
          <p:spPr bwMode="auto">
            <a:xfrm>
              <a:off x="5921366" y="4716486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" name="Oval 51"/>
            <p:cNvSpPr>
              <a:spLocks noChangeArrowheads="1"/>
            </p:cNvSpPr>
            <p:nvPr/>
          </p:nvSpPr>
          <p:spPr bwMode="auto">
            <a:xfrm>
              <a:off x="4206866" y="4398986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" name="Oval 52"/>
            <p:cNvSpPr>
              <a:spLocks noChangeArrowheads="1"/>
            </p:cNvSpPr>
            <p:nvPr/>
          </p:nvSpPr>
          <p:spPr bwMode="auto">
            <a:xfrm>
              <a:off x="5460991" y="4492648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" name="Oval 53"/>
            <p:cNvSpPr>
              <a:spLocks noChangeArrowheads="1"/>
            </p:cNvSpPr>
            <p:nvPr/>
          </p:nvSpPr>
          <p:spPr bwMode="auto">
            <a:xfrm>
              <a:off x="5803891" y="4270398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" name="Oval 54"/>
            <p:cNvSpPr>
              <a:spLocks noChangeArrowheads="1"/>
            </p:cNvSpPr>
            <p:nvPr/>
          </p:nvSpPr>
          <p:spPr bwMode="auto">
            <a:xfrm>
              <a:off x="5318115" y="3381399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7" name="Oval 55"/>
            <p:cNvSpPr>
              <a:spLocks noChangeArrowheads="1"/>
            </p:cNvSpPr>
            <p:nvPr/>
          </p:nvSpPr>
          <p:spPr bwMode="auto">
            <a:xfrm>
              <a:off x="6042016" y="3121048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8" name="Oval 56"/>
            <p:cNvSpPr>
              <a:spLocks noChangeArrowheads="1"/>
            </p:cNvSpPr>
            <p:nvPr/>
          </p:nvSpPr>
          <p:spPr bwMode="auto">
            <a:xfrm>
              <a:off x="5246678" y="4102124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" name="Oval 57"/>
            <p:cNvSpPr>
              <a:spLocks noChangeArrowheads="1"/>
            </p:cNvSpPr>
            <p:nvPr/>
          </p:nvSpPr>
          <p:spPr bwMode="auto">
            <a:xfrm>
              <a:off x="5864216" y="3444899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" name="Oval 59"/>
            <p:cNvSpPr>
              <a:spLocks noChangeArrowheads="1"/>
            </p:cNvSpPr>
            <p:nvPr/>
          </p:nvSpPr>
          <p:spPr bwMode="auto">
            <a:xfrm>
              <a:off x="6207115" y="3930673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" name="Oval 60"/>
            <p:cNvSpPr>
              <a:spLocks noChangeArrowheads="1"/>
            </p:cNvSpPr>
            <p:nvPr/>
          </p:nvSpPr>
          <p:spPr bwMode="auto">
            <a:xfrm>
              <a:off x="6296016" y="4330723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2" name="Oval 61"/>
            <p:cNvSpPr>
              <a:spLocks noChangeArrowheads="1"/>
            </p:cNvSpPr>
            <p:nvPr/>
          </p:nvSpPr>
          <p:spPr bwMode="auto">
            <a:xfrm>
              <a:off x="6600816" y="3684610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3" name="Oval 62"/>
            <p:cNvSpPr>
              <a:spLocks noChangeArrowheads="1"/>
            </p:cNvSpPr>
            <p:nvPr/>
          </p:nvSpPr>
          <p:spPr bwMode="auto">
            <a:xfrm>
              <a:off x="6313478" y="4687910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4" name="Oval 63"/>
            <p:cNvSpPr>
              <a:spLocks noChangeArrowheads="1"/>
            </p:cNvSpPr>
            <p:nvPr/>
          </p:nvSpPr>
          <p:spPr bwMode="auto">
            <a:xfrm>
              <a:off x="5092691" y="3798910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5" name="Oval 88"/>
            <p:cNvSpPr>
              <a:spLocks noChangeArrowheads="1"/>
            </p:cNvSpPr>
            <p:nvPr/>
          </p:nvSpPr>
          <p:spPr bwMode="auto">
            <a:xfrm>
              <a:off x="3884602" y="4054501"/>
              <a:ext cx="180975" cy="180975"/>
            </a:xfrm>
            <a:prstGeom prst="ellipse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6" name="Oval 61"/>
            <p:cNvSpPr>
              <a:spLocks noChangeArrowheads="1"/>
            </p:cNvSpPr>
            <p:nvPr/>
          </p:nvSpPr>
          <p:spPr bwMode="auto">
            <a:xfrm>
              <a:off x="6867516" y="3236935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7" name="Oval 61"/>
            <p:cNvSpPr>
              <a:spLocks noChangeArrowheads="1"/>
            </p:cNvSpPr>
            <p:nvPr/>
          </p:nvSpPr>
          <p:spPr bwMode="auto">
            <a:xfrm>
              <a:off x="6553191" y="3951310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8" name="Oval 61"/>
            <p:cNvSpPr>
              <a:spLocks noChangeArrowheads="1"/>
            </p:cNvSpPr>
            <p:nvPr/>
          </p:nvSpPr>
          <p:spPr bwMode="auto">
            <a:xfrm>
              <a:off x="7210416" y="3436960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9" name="Oval 43"/>
            <p:cNvSpPr>
              <a:spLocks noChangeArrowheads="1"/>
            </p:cNvSpPr>
            <p:nvPr/>
          </p:nvSpPr>
          <p:spPr bwMode="auto">
            <a:xfrm>
              <a:off x="6967529" y="3879873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" name="Oval 43"/>
            <p:cNvSpPr>
              <a:spLocks noChangeArrowheads="1"/>
            </p:cNvSpPr>
            <p:nvPr/>
          </p:nvSpPr>
          <p:spPr bwMode="auto">
            <a:xfrm>
              <a:off x="7448550" y="3879873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1" name="Oval 43"/>
            <p:cNvSpPr>
              <a:spLocks noChangeArrowheads="1"/>
            </p:cNvSpPr>
            <p:nvPr/>
          </p:nvSpPr>
          <p:spPr bwMode="auto">
            <a:xfrm>
              <a:off x="6730093" y="4409644"/>
              <a:ext cx="180975" cy="1809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2" name="テキスト ボックス 31"/>
          <p:cNvSpPr txBox="1"/>
          <p:nvPr/>
        </p:nvSpPr>
        <p:spPr>
          <a:xfrm>
            <a:off x="6300316" y="4149970"/>
            <a:ext cx="267286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i="1" dirty="0" err="1" smtClean="0">
                <a:solidFill>
                  <a:srgbClr val="2105CB"/>
                </a:solidFill>
                <a:latin typeface="Times New Roman" pitchFamily="18" charset="0"/>
              </a:rPr>
              <a:t>k</a:t>
            </a:r>
            <a:r>
              <a:rPr lang="en-US" altLang="ja-JP" sz="20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i="1" baseline="-25000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kumimoji="1" lang="en-US" altLang="ja-JP" dirty="0" smtClean="0"/>
              <a:t>: Num. of MHs chosen </a:t>
            </a:r>
            <a:br>
              <a:rPr kumimoji="1" lang="en-US" altLang="ja-JP" dirty="0" smtClean="0"/>
            </a:br>
            <a:r>
              <a:rPr kumimoji="1" lang="en-US" altLang="ja-JP" dirty="0" smtClean="0"/>
              <a:t>     as replica owners</a:t>
            </a:r>
          </a:p>
          <a:p>
            <a:r>
              <a:rPr lang="en-US" altLang="ja-JP" sz="2000" i="1" dirty="0" err="1" smtClean="0">
                <a:solidFill>
                  <a:srgbClr val="2105CB"/>
                </a:solidFill>
                <a:latin typeface="Times New Roman" pitchFamily="18" charset="0"/>
              </a:rPr>
              <a:t>h</a:t>
            </a:r>
            <a:r>
              <a:rPr lang="en-US" altLang="ja-JP" sz="2000" i="1" baseline="-25000" dirty="0" err="1" smtClean="0">
                <a:solidFill>
                  <a:srgbClr val="2105CB"/>
                </a:solidFill>
                <a:latin typeface="Times New Roman" pitchFamily="18" charset="0"/>
              </a:rPr>
              <a:t>j</a:t>
            </a:r>
            <a:r>
              <a:rPr lang="en-US" altLang="ja-JP" i="1" baseline="-25000" dirty="0" smtClean="0">
                <a:solidFill>
                  <a:srgbClr val="2105CB"/>
                </a:solidFill>
                <a:latin typeface="Times New Roman" pitchFamily="18" charset="0"/>
              </a:rPr>
              <a:t> </a:t>
            </a:r>
            <a:r>
              <a:rPr lang="en-US" altLang="ja-JP" dirty="0" smtClean="0"/>
              <a:t>: Num. of replica owners  </a:t>
            </a:r>
            <a:br>
              <a:rPr lang="en-US" altLang="ja-JP" dirty="0" smtClean="0"/>
            </a:br>
            <a:r>
              <a:rPr lang="en-US" altLang="ja-JP" dirty="0" smtClean="0"/>
              <a:t>     to which a write is </a:t>
            </a:r>
            <a:br>
              <a:rPr lang="en-US" altLang="ja-JP" dirty="0" smtClean="0"/>
            </a:br>
            <a:r>
              <a:rPr lang="en-US" altLang="ja-JP" dirty="0" smtClean="0"/>
              <a:t>     actually performed.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7|24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nel_at_Sanjay_workshop">
  <a:themeElements>
    <a:clrScheme name="フレッシュ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フレッシュ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フレッシュ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Panel_at_Sanjay_workshop</Template>
  <TotalTime>9800</TotalTime>
  <Words>468</Words>
  <Application>Microsoft Office PowerPoint</Application>
  <PresentationFormat>画面に合わせる (4:3)</PresentationFormat>
  <Paragraphs>98</Paragraphs>
  <Slides>12</Slides>
  <Notes>12</Notes>
  <HiddenSlides>2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12</vt:i4>
      </vt:variant>
    </vt:vector>
  </HeadingPairs>
  <TitlesOfParts>
    <vt:vector size="15" baseType="lpstr">
      <vt:lpstr>Panel_at_Sanjay_workshop</vt:lpstr>
      <vt:lpstr>Microsoft ClipArt Gallery</vt:lpstr>
      <vt:lpstr>Equation</vt:lpstr>
      <vt:lpstr>Effective Quorum Construction for Consistency Management in Mobile Ad Hoc Networks</vt:lpstr>
      <vt:lpstr>Data Replication in MANETs</vt:lpstr>
      <vt:lpstr>Definition: Consistency</vt:lpstr>
      <vt:lpstr>Our previous work [IEEE TMC] - Consistency management (1/2)</vt:lpstr>
      <vt:lpstr>Our previous work [IEEE TMC] - Consistency management (2/2)</vt:lpstr>
      <vt:lpstr>Our previous work [IEEE TMC] - Consistency management (2/2)</vt:lpstr>
      <vt:lpstr>Goal of our work</vt:lpstr>
      <vt:lpstr>Effective dynamic quorum construction [Hara’10]</vt:lpstr>
      <vt:lpstr>Performance study (summary) [Hara’10]</vt:lpstr>
      <vt:lpstr>Future directions</vt:lpstr>
      <vt:lpstr>Selection of kj and hj MHs [AINA’10]</vt:lpstr>
      <vt:lpstr>Simulation experiments</vt:lpstr>
    </vt:vector>
  </TitlesOfParts>
  <Company>西尾研究室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Escrow Approaches for Global Consistency in Mobile Ad Hoc Networks</dc:title>
  <dc:creator>原　隆浩</dc:creator>
  <cp:lastModifiedBy>hara</cp:lastModifiedBy>
  <cp:revision>194</cp:revision>
  <dcterms:created xsi:type="dcterms:W3CDTF">2009-02-27T17:42:21Z</dcterms:created>
  <dcterms:modified xsi:type="dcterms:W3CDTF">2010-05-23T16:27:44Z</dcterms:modified>
</cp:coreProperties>
</file>