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Uncertainty in Wireless Sensor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Wang-Chien Lee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Pennsylvania State University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wlee@cse.psu.edu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limette-weiss-klein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6248400" y="4876800"/>
            <a:ext cx="22113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Motivating WSN Applications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Habitat monitoring</a:t>
            </a:r>
          </a:p>
          <a:p>
            <a:pPr eaLnBrk="1" hangingPunct="1"/>
            <a:r>
              <a:rPr lang="en-US" sz="2400" dirty="0" smtClean="0"/>
              <a:t>Military surveillance</a:t>
            </a:r>
          </a:p>
          <a:p>
            <a:pPr eaLnBrk="1" hangingPunct="1"/>
            <a:r>
              <a:rPr lang="en-US" sz="2400" dirty="0" smtClean="0"/>
              <a:t>Intelligent transportation system</a:t>
            </a:r>
          </a:p>
          <a:p>
            <a:pPr eaLnBrk="1" hangingPunct="1"/>
            <a:r>
              <a:rPr lang="en-US" sz="2400" dirty="0" smtClean="0"/>
              <a:t>Human healthcare system</a:t>
            </a:r>
          </a:p>
          <a:p>
            <a:pPr eaLnBrk="1" hangingPunct="1"/>
            <a:r>
              <a:rPr lang="en-US" sz="2400" dirty="0" smtClean="0"/>
              <a:t>Food quality monitoring</a:t>
            </a:r>
          </a:p>
          <a:p>
            <a:pPr eaLnBrk="1" hangingPunct="1"/>
            <a:r>
              <a:rPr lang="en-US" sz="2400" dirty="0" smtClean="0"/>
              <a:t>…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noFill/>
        </p:spPr>
        <p:txBody>
          <a:bodyPr/>
          <a:lstStyle/>
          <a:p>
            <a:fld id="{00D6B234-5D63-412C-8DE7-FB075BC0B64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906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657600"/>
            <a:ext cx="29432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90800"/>
            <a:ext cx="2800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0" descr="Mpala_zebra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181600"/>
            <a:ext cx="1995487" cy="1141413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3657600"/>
            <a:ext cx="3352800" cy="3124200"/>
            <a:chOff x="228600" y="3429000"/>
            <a:chExt cx="3352800" cy="3124200"/>
          </a:xfrm>
        </p:grpSpPr>
        <p:pic>
          <p:nvPicPr>
            <p:cNvPr id="7178" name="Picture 13" descr="C:\culler\talks\tinyos\motedrop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" y="5029200"/>
              <a:ext cx="17653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6" descr="gps_unit_l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0" y="5222875"/>
              <a:ext cx="2057400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00200" y="3429000"/>
              <a:ext cx="142875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4800" y="3505200"/>
              <a:ext cx="14287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in WSN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Uncertainty is a major issue in WSN applications</a:t>
            </a:r>
          </a:p>
          <a:p>
            <a:pPr lvl="1"/>
            <a:r>
              <a:rPr lang="en-US" dirty="0" smtClean="0"/>
              <a:t>Uncertainty is inherent from nature – difficult to predict</a:t>
            </a:r>
          </a:p>
          <a:p>
            <a:pPr lvl="1"/>
            <a:r>
              <a:rPr lang="en-US" dirty="0" smtClean="0"/>
              <a:t>Uncertainty is often caused by our limited ability in capturing the reality</a:t>
            </a:r>
          </a:p>
          <a:p>
            <a:r>
              <a:rPr lang="en-US" dirty="0" smtClean="0"/>
              <a:t>Three Aspects of Uncertainty in WSN </a:t>
            </a:r>
          </a:p>
          <a:p>
            <a:pPr lvl="1"/>
            <a:r>
              <a:rPr lang="en-US" dirty="0" smtClean="0"/>
              <a:t>Communication uncertainty</a:t>
            </a:r>
          </a:p>
          <a:p>
            <a:pPr lvl="1"/>
            <a:r>
              <a:rPr lang="en-US" dirty="0" smtClean="0"/>
              <a:t>Sensing uncertainty</a:t>
            </a:r>
          </a:p>
          <a:p>
            <a:pPr lvl="1"/>
            <a:r>
              <a:rPr lang="en-US" dirty="0" smtClean="0"/>
              <a:t>Data uncertainty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nn-dist-mica2-wr-005-col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5181600" cy="348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Communication Uncertainty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24400" y="4191000"/>
            <a:ext cx="4419600" cy="2667000"/>
            <a:chOff x="528" y="1008"/>
            <a:chExt cx="4800" cy="2976"/>
          </a:xfrm>
        </p:grpSpPr>
        <p:pic>
          <p:nvPicPr>
            <p:cNvPr id="6" name="Picture 4" descr="Janijarvi"/>
            <p:cNvPicPr>
              <a:picLocks noChangeAspect="1" noChangeArrowheads="1"/>
            </p:cNvPicPr>
            <p:nvPr/>
          </p:nvPicPr>
          <p:blipFill>
            <a:blip r:embed="rId3" cstate="print">
              <a:lum bright="24000" contrast="-24000"/>
              <a:grayscl/>
            </a:blip>
            <a:srcRect/>
            <a:stretch>
              <a:fillRect/>
            </a:stretch>
          </p:blipFill>
          <p:spPr bwMode="auto">
            <a:xfrm>
              <a:off x="528" y="1008"/>
              <a:ext cx="4800" cy="2976"/>
            </a:xfrm>
            <a:prstGeom prst="rect">
              <a:avLst/>
            </a:prstGeom>
            <a:noFill/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36" y="2475"/>
              <a:ext cx="2390" cy="1488"/>
            </a:xfrm>
            <a:prstGeom prst="rect">
              <a:avLst/>
            </a:prstGeom>
            <a:solidFill>
              <a:srgbClr val="CCFFCC">
                <a:alpha val="30000"/>
              </a:srgbClr>
            </a:solidFill>
            <a:ln w="635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928" y="1008"/>
              <a:ext cx="2389" cy="1487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635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933" y="2488"/>
              <a:ext cx="2390" cy="1486"/>
            </a:xfrm>
            <a:prstGeom prst="rect">
              <a:avLst/>
            </a:prstGeom>
            <a:solidFill>
              <a:srgbClr val="FFCC99">
                <a:alpha val="30000"/>
              </a:srgbClr>
            </a:solidFill>
            <a:ln w="635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8" descr="soldier1-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5791200"/>
            <a:ext cx="830263" cy="962025"/>
          </a:xfrm>
          <a:prstGeom prst="rect">
            <a:avLst/>
          </a:prstGeom>
          <a:noFill/>
        </p:spPr>
      </p:pic>
      <p:pic>
        <p:nvPicPr>
          <p:cNvPr id="11" name="Picture 9" descr="helicopter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40937">
            <a:off x="5128561" y="5176498"/>
            <a:ext cx="820738" cy="642938"/>
          </a:xfrm>
          <a:prstGeom prst="rect">
            <a:avLst/>
          </a:prstGeom>
          <a:noFill/>
        </p:spPr>
      </p:pic>
      <p:pic>
        <p:nvPicPr>
          <p:cNvPr id="12" name="Picture 10" descr="soldier1-n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715000"/>
            <a:ext cx="828675" cy="962025"/>
          </a:xfrm>
          <a:prstGeom prst="rect">
            <a:avLst/>
          </a:prstGeom>
          <a:noFill/>
        </p:spPr>
      </p:pic>
      <p:pic>
        <p:nvPicPr>
          <p:cNvPr id="13" name="Picture 11" descr="soldier1-n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3581400"/>
            <a:ext cx="828675" cy="962025"/>
          </a:xfrm>
          <a:prstGeom prst="rect">
            <a:avLst/>
          </a:prstGeom>
          <a:noFill/>
        </p:spPr>
      </p:pic>
      <p:pic>
        <p:nvPicPr>
          <p:cNvPr id="14" name="Picture 12" descr="soldier1-ne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810000"/>
            <a:ext cx="828675" cy="962025"/>
          </a:xfrm>
          <a:prstGeom prst="rect">
            <a:avLst/>
          </a:prstGeom>
          <a:noFill/>
        </p:spPr>
      </p:pic>
      <p:pic>
        <p:nvPicPr>
          <p:cNvPr id="15" name="Picture 13" descr="soldier1-n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505200"/>
            <a:ext cx="830263" cy="962025"/>
          </a:xfrm>
          <a:prstGeom prst="rect">
            <a:avLst/>
          </a:prstGeom>
          <a:noFill/>
        </p:spPr>
      </p:pic>
      <p:pic>
        <p:nvPicPr>
          <p:cNvPr id="19" name="Picture 2" descr="non-isotropic-ran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066800"/>
            <a:ext cx="36771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0" y="4648200"/>
            <a:ext cx="45720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wireless links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Unreliable link quality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Intermittent connections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4343400" y="32766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200400" y="4953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1000" y="5943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9688 -0.1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7604 -0.018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11302 0.0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1666 -0.01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865 0.0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2.22222E-6 L 0.02499 0.01111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-0.10231 C 0.22674 -0.11759 0.25729 -0.13217 0.2816 -0.16342 C 0.3059 -0.19514 0.33021 -0.25208 0.34236 -0.29236 C 0.35521 -0.33217 0.35521 -0.36759 0.35521 -0.4023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01806 L 0.17605 -0.05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02 0.0632 L 0.28802 0.11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0.01111 L -0.21198 -0.047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0763 L -0.08229 0.0152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111 L 0.05833 0.01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Sensing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ignal_strength_dire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14112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4516680" cy="21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140" y="3720094"/>
            <a:ext cx="4756238" cy="210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86200"/>
            <a:ext cx="1276350" cy="16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90600"/>
          </a:xfrm>
        </p:spPr>
        <p:txBody>
          <a:bodyPr/>
          <a:lstStyle/>
          <a:p>
            <a:r>
              <a:rPr lang="en-US" dirty="0" smtClean="0"/>
              <a:t>Data Uncertainty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1247775"/>
          <a:ext cx="6172200" cy="2468880"/>
        </p:xfrm>
        <a:graphic>
          <a:graphicData uri="http://schemas.openxmlformats.org/drawingml/2006/table">
            <a:tbl>
              <a:tblPr/>
              <a:tblGrid>
                <a:gridCol w="3048918"/>
                <a:gridCol w="1636005"/>
                <a:gridCol w="1487277"/>
              </a:tblGrid>
              <a:tr h="624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Sensor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 per sample(ms)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Error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Solar Radiation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Barometric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1.5mbar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Barometric Pressure 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Humidity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5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Accelerometer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µg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91050"/>
            <a:ext cx="895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59436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It is about 60 – 70 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5334000"/>
            <a:ext cx="6858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9800" y="5486400"/>
            <a:ext cx="838200" cy="45720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934200" y="4191000"/>
            <a:ext cx="2057400" cy="1524000"/>
            <a:chOff x="7162800" y="3657600"/>
            <a:chExt cx="2057400" cy="15240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162800" y="4800600"/>
              <a:ext cx="1600200" cy="158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6706394" y="4341019"/>
              <a:ext cx="914400" cy="1588"/>
            </a:xfrm>
            <a:prstGeom prst="straightConnector1">
              <a:avLst/>
            </a:prstGeom>
            <a:ln w="28575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7772400" y="4265613"/>
              <a:ext cx="304800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77200" y="4037013"/>
              <a:ext cx="304800" cy="762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TextBox 36"/>
            <p:cNvSpPr txBox="1">
              <a:spLocks noChangeArrowheads="1"/>
            </p:cNvSpPr>
            <p:nvPr/>
          </p:nvSpPr>
          <p:spPr bwMode="auto">
            <a:xfrm>
              <a:off x="7162800" y="3657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p</a:t>
              </a:r>
              <a:endParaRPr lang="en-US" i="1" baseline="-25000"/>
            </a:p>
          </p:txBody>
        </p:sp>
        <p:sp>
          <p:nvSpPr>
            <p:cNvPr id="15" name="TextBox 37"/>
            <p:cNvSpPr txBox="1">
              <a:spLocks noChangeArrowheads="1"/>
            </p:cNvSpPr>
            <p:nvPr/>
          </p:nvSpPr>
          <p:spPr bwMode="auto">
            <a:xfrm>
              <a:off x="8458200" y="4781490"/>
              <a:ext cx="762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/>
                <a:t>temp</a:t>
              </a:r>
              <a:endParaRPr lang="en-US" sz="2000" i="1" baseline="-25000"/>
            </a:p>
          </p:txBody>
        </p:sp>
        <p:sp>
          <p:nvSpPr>
            <p:cNvPr id="16" name="TextBox 38"/>
            <p:cNvSpPr txBox="1">
              <a:spLocks noChangeArrowheads="1"/>
            </p:cNvSpPr>
            <p:nvPr/>
          </p:nvSpPr>
          <p:spPr bwMode="auto">
            <a:xfrm>
              <a:off x="7696200" y="4724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65</a:t>
              </a:r>
              <a:endParaRPr lang="en-US" sz="1800" i="1" baseline="-25000"/>
            </a:p>
          </p:txBody>
        </p:sp>
        <p:sp>
          <p:nvSpPr>
            <p:cNvPr id="17" name="TextBox 39"/>
            <p:cNvSpPr txBox="1">
              <a:spLocks noChangeArrowheads="1"/>
            </p:cNvSpPr>
            <p:nvPr/>
          </p:nvSpPr>
          <p:spPr bwMode="auto">
            <a:xfrm>
              <a:off x="8001000" y="471963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70</a:t>
              </a:r>
              <a:endParaRPr lang="en-US" sz="1800" i="1" baseline="-25000"/>
            </a:p>
          </p:txBody>
        </p:sp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7696200" y="3897868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0.3</a:t>
              </a:r>
              <a:endParaRPr lang="en-US" sz="1800" i="1" baseline="-25000"/>
            </a:p>
          </p:txBody>
        </p:sp>
        <p:sp>
          <p:nvSpPr>
            <p:cNvPr id="19" name="TextBox 41"/>
            <p:cNvSpPr txBox="1">
              <a:spLocks noChangeArrowheads="1"/>
            </p:cNvSpPr>
            <p:nvPr/>
          </p:nvSpPr>
          <p:spPr bwMode="auto">
            <a:xfrm>
              <a:off x="8001000" y="365760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0.4</a:t>
              </a:r>
              <a:endParaRPr lang="en-US" sz="1800" i="1" baseline="-250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67600" y="4267200"/>
              <a:ext cx="304800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TextBox 39"/>
            <p:cNvSpPr txBox="1">
              <a:spLocks noChangeArrowheads="1"/>
            </p:cNvSpPr>
            <p:nvPr/>
          </p:nvSpPr>
          <p:spPr bwMode="auto">
            <a:xfrm>
              <a:off x="7391400" y="47244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60</a:t>
              </a:r>
              <a:endParaRPr lang="en-US" sz="1800" i="1" baseline="-25000"/>
            </a:p>
          </p:txBody>
        </p:sp>
        <p:sp>
          <p:nvSpPr>
            <p:cNvPr id="22" name="TextBox 40"/>
            <p:cNvSpPr txBox="1">
              <a:spLocks noChangeArrowheads="1"/>
            </p:cNvSpPr>
            <p:nvPr/>
          </p:nvSpPr>
          <p:spPr bwMode="auto">
            <a:xfrm>
              <a:off x="7391400" y="388620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i="1"/>
                <a:t>0.3</a:t>
              </a:r>
              <a:endParaRPr lang="en-US" sz="1800" i="1" baseline="-25000"/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16200000" flipH="1">
            <a:off x="7086600" y="5410200"/>
            <a:ext cx="8382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77100" y="5448300"/>
            <a:ext cx="7620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391400" y="5334000"/>
            <a:ext cx="838200" cy="381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62800" y="5867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Possible values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648200"/>
            <a:ext cx="615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724400"/>
            <a:ext cx="615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267200"/>
            <a:ext cx="609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943600" y="19050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smtClean="0">
                <a:solidFill>
                  <a:srgbClr val="002060"/>
                </a:solidFill>
              </a:rPr>
              <a:t>Limits in sensing devices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304800" y="58674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smtClean="0">
                <a:solidFill>
                  <a:srgbClr val="002060"/>
                </a:solidFill>
              </a:rPr>
              <a:t>Limits in information </a:t>
            </a:r>
          </a:p>
          <a:p>
            <a:pPr lvl="2"/>
            <a:r>
              <a:rPr lang="en-US" sz="2000" b="1" dirty="0" smtClean="0">
                <a:solidFill>
                  <a:srgbClr val="002060"/>
                </a:solidFill>
              </a:rPr>
              <a:t>extraction techniques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Uncertainty modeling in link quality</a:t>
            </a:r>
          </a:p>
          <a:p>
            <a:r>
              <a:rPr lang="en-US" dirty="0" smtClean="0"/>
              <a:t>Uncertainty modeling in network connectivity</a:t>
            </a:r>
          </a:p>
          <a:p>
            <a:r>
              <a:rPr lang="en-US" dirty="0" smtClean="0"/>
              <a:t>Probabilistic routing</a:t>
            </a:r>
          </a:p>
          <a:p>
            <a:r>
              <a:rPr lang="en-US" dirty="0" smtClean="0"/>
              <a:t>Sensing coverage</a:t>
            </a:r>
          </a:p>
          <a:p>
            <a:r>
              <a:rPr lang="en-US" dirty="0" smtClean="0"/>
              <a:t>Uncertain data management</a:t>
            </a:r>
          </a:p>
          <a:p>
            <a:r>
              <a:rPr lang="en-US" dirty="0" smtClean="0"/>
              <a:t>In-network probabilistic query processing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165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Uncertainty in Wireless Sensor Networks</vt:lpstr>
      <vt:lpstr>Motivating WSN Applications</vt:lpstr>
      <vt:lpstr>Uncertainty in WSN Applications</vt:lpstr>
      <vt:lpstr>Communication Uncertainty</vt:lpstr>
      <vt:lpstr>Sensing Uncertainty</vt:lpstr>
      <vt:lpstr>Data Uncertainty</vt:lpstr>
      <vt:lpstr>Challenges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in Wireless Sensor Networks</dc:title>
  <dc:creator>MaoYe</dc:creator>
  <cp:lastModifiedBy>wlee</cp:lastModifiedBy>
  <cp:revision>16</cp:revision>
  <dcterms:created xsi:type="dcterms:W3CDTF">2006-08-16T00:00:00Z</dcterms:created>
  <dcterms:modified xsi:type="dcterms:W3CDTF">2010-05-23T03:13:25Z</dcterms:modified>
</cp:coreProperties>
</file>