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2" r:id="rId5"/>
    <p:sldId id="262" r:id="rId6"/>
    <p:sldId id="259" r:id="rId7"/>
    <p:sldId id="260" r:id="rId8"/>
    <p:sldId id="261" r:id="rId9"/>
    <p:sldId id="263" r:id="rId10"/>
    <p:sldId id="264" r:id="rId11"/>
    <p:sldId id="286" r:id="rId12"/>
    <p:sldId id="290" r:id="rId13"/>
    <p:sldId id="287" r:id="rId14"/>
    <p:sldId id="265" r:id="rId15"/>
    <p:sldId id="266" r:id="rId16"/>
    <p:sldId id="268" r:id="rId17"/>
    <p:sldId id="271" r:id="rId18"/>
    <p:sldId id="270" r:id="rId19"/>
    <p:sldId id="272" r:id="rId20"/>
    <p:sldId id="267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3" r:id="rId30"/>
    <p:sldId id="284" r:id="rId31"/>
    <p:sldId id="285" r:id="rId32"/>
    <p:sldId id="282" r:id="rId33"/>
    <p:sldId id="280" r:id="rId34"/>
    <p:sldId id="289" r:id="rId35"/>
    <p:sldId id="288" r:id="rId36"/>
    <p:sldId id="291" r:id="rId37"/>
    <p:sldId id="293" r:id="rId38"/>
    <p:sldId id="294" r:id="rId39"/>
    <p:sldId id="295" r:id="rId40"/>
    <p:sldId id="296" r:id="rId41"/>
    <p:sldId id="26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4" Type="http://schemas.openxmlformats.org/officeDocument/2006/relationships/image" Target="../media/image14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7" Type="http://schemas.openxmlformats.org/officeDocument/2006/relationships/image" Target="../media/image161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0.wmf"/><Relationship Id="rId5" Type="http://schemas.openxmlformats.org/officeDocument/2006/relationships/image" Target="../media/image159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78.wmf"/><Relationship Id="rId5" Type="http://schemas.openxmlformats.org/officeDocument/2006/relationships/image" Target="../media/image177.wmf"/><Relationship Id="rId4" Type="http://schemas.openxmlformats.org/officeDocument/2006/relationships/image" Target="../media/image176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wmf"/><Relationship Id="rId1" Type="http://schemas.openxmlformats.org/officeDocument/2006/relationships/image" Target="../media/image17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2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190.wmf"/><Relationship Id="rId5" Type="http://schemas.openxmlformats.org/officeDocument/2006/relationships/image" Target="../media/image189.wmf"/><Relationship Id="rId4" Type="http://schemas.openxmlformats.org/officeDocument/2006/relationships/image" Target="../media/image188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8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0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2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2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1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9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2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2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9A15-B983-40D5-BD0F-E3EE58D5749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E6C03-B1E9-4E73-AB3A-677051664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4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52.wmf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6.png"/><Relationship Id="rId11" Type="http://schemas.openxmlformats.org/officeDocument/2006/relationships/image" Target="../media/image51.wmf"/><Relationship Id="rId5" Type="http://schemas.openxmlformats.org/officeDocument/2006/relationships/image" Target="../media/image55.png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54.png"/><Relationship Id="rId9" Type="http://schemas.openxmlformats.org/officeDocument/2006/relationships/image" Target="../media/image5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67.png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6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72.wmf"/><Relationship Id="rId3" Type="http://schemas.openxmlformats.org/officeDocument/2006/relationships/oleObject" Target="../embeddings/oleObject45.bin"/><Relationship Id="rId7" Type="http://schemas.openxmlformats.org/officeDocument/2006/relationships/image" Target="../media/image74.png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9.wmf"/><Relationship Id="rId11" Type="http://schemas.openxmlformats.org/officeDocument/2006/relationships/image" Target="../media/image71.wmf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68.wmf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79.wmf"/><Relationship Id="rId3" Type="http://schemas.openxmlformats.org/officeDocument/2006/relationships/image" Target="../media/image80.png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78.wmf"/><Relationship Id="rId5" Type="http://schemas.openxmlformats.org/officeDocument/2006/relationships/image" Target="../media/image75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7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3.png"/><Relationship Id="rId5" Type="http://schemas.openxmlformats.org/officeDocument/2006/relationships/image" Target="../media/image43.png"/><Relationship Id="rId4" Type="http://schemas.openxmlformats.org/officeDocument/2006/relationships/image" Target="../media/image8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88.wmf"/><Relationship Id="rId4" Type="http://schemas.openxmlformats.org/officeDocument/2006/relationships/oleObject" Target="../embeddings/oleObject5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9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9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73.bin"/><Relationship Id="rId3" Type="http://schemas.openxmlformats.org/officeDocument/2006/relationships/image" Target="../media/image104.png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10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7.png"/><Relationship Id="rId11" Type="http://schemas.openxmlformats.org/officeDocument/2006/relationships/image" Target="../media/image108.png"/><Relationship Id="rId5" Type="http://schemas.openxmlformats.org/officeDocument/2006/relationships/image" Target="../media/image106.png"/><Relationship Id="rId10" Type="http://schemas.openxmlformats.org/officeDocument/2006/relationships/image" Target="../media/image102.wmf"/><Relationship Id="rId4" Type="http://schemas.openxmlformats.org/officeDocument/2006/relationships/image" Target="../media/image105.png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10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2.png"/><Relationship Id="rId7" Type="http://schemas.openxmlformats.org/officeDocument/2006/relationships/image" Target="../media/image1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114.png"/><Relationship Id="rId10" Type="http://schemas.openxmlformats.org/officeDocument/2006/relationships/image" Target="../media/image111.wmf"/><Relationship Id="rId4" Type="http://schemas.openxmlformats.org/officeDocument/2006/relationships/image" Target="../media/image113.png"/><Relationship Id="rId9" Type="http://schemas.openxmlformats.org/officeDocument/2006/relationships/oleObject" Target="../embeddings/oleObject7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7.png"/><Relationship Id="rId7" Type="http://schemas.openxmlformats.org/officeDocument/2006/relationships/image" Target="../media/image1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6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122.png"/><Relationship Id="rId4" Type="http://schemas.openxmlformats.org/officeDocument/2006/relationships/image" Target="../media/image118.png"/><Relationship Id="rId9" Type="http://schemas.openxmlformats.org/officeDocument/2006/relationships/image" Target="../media/image12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image" Target="../media/image125.png"/><Relationship Id="rId7" Type="http://schemas.openxmlformats.org/officeDocument/2006/relationships/image" Target="../media/image1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127.png"/><Relationship Id="rId4" Type="http://schemas.openxmlformats.org/officeDocument/2006/relationships/image" Target="../media/image126.png"/><Relationship Id="rId9" Type="http://schemas.openxmlformats.org/officeDocument/2006/relationships/image" Target="../media/image12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3" Type="http://schemas.openxmlformats.org/officeDocument/2006/relationships/image" Target="../media/image131.png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8.wmf"/><Relationship Id="rId11" Type="http://schemas.openxmlformats.org/officeDocument/2006/relationships/image" Target="../media/image130.wmf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1.bin"/><Relationship Id="rId4" Type="http://schemas.openxmlformats.org/officeDocument/2006/relationships/image" Target="../media/image132.png"/><Relationship Id="rId9" Type="http://schemas.openxmlformats.org/officeDocument/2006/relationships/image" Target="../media/image13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image" Target="../media/image137.png"/><Relationship Id="rId7" Type="http://schemas.openxmlformats.org/officeDocument/2006/relationships/image" Target="../media/image1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8.png"/><Relationship Id="rId11" Type="http://schemas.openxmlformats.org/officeDocument/2006/relationships/image" Target="../media/image136.wmf"/><Relationship Id="rId5" Type="http://schemas.openxmlformats.org/officeDocument/2006/relationships/image" Target="../media/image134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13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41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143.wmf"/><Relationship Id="rId4" Type="http://schemas.openxmlformats.org/officeDocument/2006/relationships/image" Target="../media/image140.wmf"/><Relationship Id="rId9" Type="http://schemas.openxmlformats.org/officeDocument/2006/relationships/oleObject" Target="../embeddings/oleObject8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oleObject" Target="../embeddings/oleObject93.bin"/><Relationship Id="rId3" Type="http://schemas.openxmlformats.org/officeDocument/2006/relationships/image" Target="../media/image149.png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1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44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146.wmf"/><Relationship Id="rId4" Type="http://schemas.openxmlformats.org/officeDocument/2006/relationships/image" Target="../media/image150.png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14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3" Type="http://schemas.openxmlformats.org/officeDocument/2006/relationships/oleObject" Target="../embeddings/oleObject94.bin"/><Relationship Id="rId7" Type="http://schemas.openxmlformats.org/officeDocument/2006/relationships/image" Target="../media/image1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5.bin"/><Relationship Id="rId5" Type="http://schemas.openxmlformats.org/officeDocument/2006/relationships/image" Target="../media/image154.png"/><Relationship Id="rId10" Type="http://schemas.openxmlformats.org/officeDocument/2006/relationships/image" Target="../media/image153.wmf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9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15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1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57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7.wmf"/><Relationship Id="rId4" Type="http://schemas.openxmlformats.org/officeDocument/2006/relationships/image" Target="../media/image156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16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63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162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image" Target="../media/image168.png"/><Relationship Id="rId7" Type="http://schemas.openxmlformats.org/officeDocument/2006/relationships/image" Target="../media/image1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8.bin"/><Relationship Id="rId5" Type="http://schemas.openxmlformats.org/officeDocument/2006/relationships/image" Target="../media/image165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67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image" Target="../media/image172.png"/><Relationship Id="rId7" Type="http://schemas.openxmlformats.org/officeDocument/2006/relationships/image" Target="../media/image1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169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17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13" Type="http://schemas.openxmlformats.org/officeDocument/2006/relationships/oleObject" Target="../embeddings/oleObject11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74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176.wmf"/><Relationship Id="rId4" Type="http://schemas.openxmlformats.org/officeDocument/2006/relationships/image" Target="../media/image173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7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7" Type="http://schemas.openxmlformats.org/officeDocument/2006/relationships/image" Target="../media/image18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20.bin"/><Relationship Id="rId5" Type="http://schemas.openxmlformats.org/officeDocument/2006/relationships/image" Target="../media/image179.wmf"/><Relationship Id="rId4" Type="http://schemas.openxmlformats.org/officeDocument/2006/relationships/oleObject" Target="../embeddings/oleObject11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84.png"/><Relationship Id="rId5" Type="http://schemas.openxmlformats.org/officeDocument/2006/relationships/image" Target="../media/image182.wmf"/><Relationship Id="rId4" Type="http://schemas.openxmlformats.org/officeDocument/2006/relationships/oleObject" Target="../embeddings/oleObject121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wmf"/><Relationship Id="rId13" Type="http://schemas.openxmlformats.org/officeDocument/2006/relationships/oleObject" Target="../embeddings/oleObject127.bin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18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86.wmf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3.bin"/><Relationship Id="rId10" Type="http://schemas.openxmlformats.org/officeDocument/2006/relationships/image" Target="../media/image188.wmf"/><Relationship Id="rId4" Type="http://schemas.openxmlformats.org/officeDocument/2006/relationships/image" Target="../media/image185.wmf"/><Relationship Id="rId9" Type="http://schemas.openxmlformats.org/officeDocument/2006/relationships/oleObject" Target="../embeddings/oleObject125.bin"/><Relationship Id="rId14" Type="http://schemas.openxmlformats.org/officeDocument/2006/relationships/image" Target="../media/image190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8.bin"/><Relationship Id="rId7" Type="http://schemas.openxmlformats.org/officeDocument/2006/relationships/image" Target="../media/image1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29.bin"/><Relationship Id="rId5" Type="http://schemas.openxmlformats.org/officeDocument/2006/relationships/image" Target="../media/image194.png"/><Relationship Id="rId4" Type="http://schemas.openxmlformats.org/officeDocument/2006/relationships/image" Target="../media/image191.wmf"/><Relationship Id="rId9" Type="http://schemas.openxmlformats.org/officeDocument/2006/relationships/image" Target="../media/image19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195.wmf"/><Relationship Id="rId4" Type="http://schemas.openxmlformats.org/officeDocument/2006/relationships/oleObject" Target="../embeddings/oleObject131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3.png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7.wmf"/><Relationship Id="rId3" Type="http://schemas.openxmlformats.org/officeDocument/2006/relationships/image" Target="../media/image29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1.png"/><Relationship Id="rId5" Type="http://schemas.openxmlformats.org/officeDocument/2006/relationships/image" Target="../media/image24.wmf"/><Relationship Id="rId15" Type="http://schemas.openxmlformats.org/officeDocument/2006/relationships/image" Target="../media/image28.wmf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5.wmf"/><Relationship Id="rId3" Type="http://schemas.openxmlformats.org/officeDocument/2006/relationships/image" Target="../media/image36.pn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4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2.wmf"/><Relationship Id="rId3" Type="http://schemas.openxmlformats.org/officeDocument/2006/relationships/image" Target="../media/image43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1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oleObject" Target="../embeddings/oleObject34.bin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Electricity &amp; Magnetism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55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653909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  Find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y</a:t>
            </a:r>
            <a:r>
              <a:rPr lang="en-US" dirty="0" smtClean="0"/>
              <a:t> and the power absorbed by the 6-</a:t>
            </a:r>
            <a:r>
              <a:rPr lang="el-GR" dirty="0" smtClean="0"/>
              <a:t>Ω</a:t>
            </a:r>
            <a:r>
              <a:rPr lang="en-US" dirty="0" smtClean="0"/>
              <a:t> resistor.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35623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52768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81450"/>
            <a:ext cx="38671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57275"/>
            <a:ext cx="3429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00325"/>
            <a:ext cx="15525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378476"/>
              </p:ext>
            </p:extLst>
          </p:nvPr>
        </p:nvGraphicFramePr>
        <p:xfrm>
          <a:off x="5594816" y="4163332"/>
          <a:ext cx="1932654" cy="57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7" name="Equation" r:id="rId8" imgW="1333440" imgH="393480" progId="Equation.DSMT4">
                  <p:embed/>
                </p:oleObj>
              </mc:Choice>
              <mc:Fallback>
                <p:oleObj name="Equation" r:id="rId8" imgW="1333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94816" y="4163332"/>
                        <a:ext cx="1932654" cy="570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523250"/>
              </p:ext>
            </p:extLst>
          </p:nvPr>
        </p:nvGraphicFramePr>
        <p:xfrm>
          <a:off x="5594816" y="4953000"/>
          <a:ext cx="1781175" cy="613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8" name="Equation" r:id="rId10" imgW="1143000" imgH="393480" progId="Equation.DSMT4">
                  <p:embed/>
                </p:oleObj>
              </mc:Choice>
              <mc:Fallback>
                <p:oleObj name="Equation" r:id="rId10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94816" y="4953000"/>
                        <a:ext cx="1781175" cy="613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919250"/>
              </p:ext>
            </p:extLst>
          </p:nvPr>
        </p:nvGraphicFramePr>
        <p:xfrm>
          <a:off x="5594816" y="5715000"/>
          <a:ext cx="20977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9" name="Equation" r:id="rId12" imgW="1320480" imgH="431640" progId="Equation.DSMT4">
                  <p:embed/>
                </p:oleObj>
              </mc:Choice>
              <mc:Fallback>
                <p:oleObj name="Equation" r:id="rId12" imgW="1320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94816" y="5715000"/>
                        <a:ext cx="2097741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94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28935"/>
            <a:ext cx="294048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Node Voltage Analysis</a:t>
            </a:r>
            <a:endParaRPr lang="en-US" sz="24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291280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307068"/>
            <a:ext cx="3327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node voltages, v</a:t>
            </a:r>
            <a:r>
              <a:rPr lang="en-US" baseline="-25000" dirty="0" smtClean="0"/>
              <a:t>1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307068"/>
            <a:ext cx="2788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voltage sources first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689" y="177403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050268"/>
            <a:ext cx="6959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 is connected directly to ground by a voltage source  →  v</a:t>
            </a:r>
            <a:r>
              <a:rPr lang="en-US" baseline="-25000" dirty="0" smtClean="0"/>
              <a:t>1</a:t>
            </a:r>
            <a:r>
              <a:rPr lang="en-US" dirty="0" smtClean="0"/>
              <a:t> = 10 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4250" y="4953000"/>
            <a:ext cx="60111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All nodes not connected to a voltage source are KCL equations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↓ 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Node 2 is a KCL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62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2743200" cy="18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0837" y="755073"/>
            <a:ext cx="148662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KCL at Node 2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609450"/>
              </p:ext>
            </p:extLst>
          </p:nvPr>
        </p:nvGraphicFramePr>
        <p:xfrm>
          <a:off x="3570311" y="1408176"/>
          <a:ext cx="2187676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4" imgW="1218960" imgH="393480" progId="Equation.DSMT4">
                  <p:embed/>
                </p:oleObj>
              </mc:Choice>
              <mc:Fallback>
                <p:oleObj name="Equation" r:id="rId4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70311" y="1408176"/>
                        <a:ext cx="2187676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375320"/>
              </p:ext>
            </p:extLst>
          </p:nvPr>
        </p:nvGraphicFramePr>
        <p:xfrm>
          <a:off x="3613970" y="2296530"/>
          <a:ext cx="3586983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Equation" r:id="rId6" imgW="2247840" imgH="812520" progId="Equation.DSMT4">
                  <p:embed/>
                </p:oleObj>
              </mc:Choice>
              <mc:Fallback>
                <p:oleObj name="Equation" r:id="rId6" imgW="224784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13970" y="2296530"/>
                        <a:ext cx="3586983" cy="129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61983" y="4154269"/>
            <a:ext cx="104547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10 V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6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8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45022"/>
            <a:ext cx="297850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Mesh Current Analysis</a:t>
            </a:r>
            <a:endParaRPr lang="en-US" sz="24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053192" cy="149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219200"/>
            <a:ext cx="44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mesh currents i</a:t>
            </a:r>
            <a:r>
              <a:rPr lang="en-US" baseline="-25000" dirty="0" smtClean="0"/>
              <a:t>1</a:t>
            </a:r>
            <a:r>
              <a:rPr lang="en-US" dirty="0" smtClean="0"/>
              <a:t> and i</a:t>
            </a:r>
            <a:r>
              <a:rPr lang="en-US" baseline="-25000" dirty="0" smtClean="0"/>
              <a:t>2</a:t>
            </a:r>
            <a:r>
              <a:rPr lang="en-US" dirty="0" smtClean="0"/>
              <a:t> in the circuit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69089" y="1752600"/>
            <a:ext cx="279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current sources first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11889" y="2682813"/>
            <a:ext cx="4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Mesh 2 has a current source in its outer branch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749465"/>
              </p:ext>
            </p:extLst>
          </p:nvPr>
        </p:nvGraphicFramePr>
        <p:xfrm>
          <a:off x="5715000" y="3281385"/>
          <a:ext cx="1338432" cy="523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3281385"/>
                        <a:ext cx="1338432" cy="523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5690" y="4038600"/>
            <a:ext cx="584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meshes not containing current sources are KVL equations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0381" y="4729141"/>
            <a:ext cx="151945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KVL at Mesh 1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85222"/>
              </p:ext>
            </p:extLst>
          </p:nvPr>
        </p:nvGraphicFramePr>
        <p:xfrm>
          <a:off x="1127304" y="5334000"/>
          <a:ext cx="26746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Equation" r:id="rId6" imgW="1485720" imgH="253800" progId="Equation.DSMT4">
                  <p:embed/>
                </p:oleObj>
              </mc:Choice>
              <mc:Fallback>
                <p:oleObj name="Equation" r:id="rId6" imgW="1485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27304" y="5334000"/>
                        <a:ext cx="267462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487016"/>
              </p:ext>
            </p:extLst>
          </p:nvPr>
        </p:nvGraphicFramePr>
        <p:xfrm>
          <a:off x="838200" y="5943600"/>
          <a:ext cx="311727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Equation" r:id="rId8" imgW="1904760" imgH="419040" progId="Equation.DSMT4">
                  <p:embed/>
                </p:oleObj>
              </mc:Choice>
              <mc:Fallback>
                <p:oleObj name="Equation" r:id="rId8" imgW="1904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200" y="5943600"/>
                        <a:ext cx="311727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11889" y="4763777"/>
            <a:ext cx="433458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Find the power absorbed by the 4-</a:t>
            </a:r>
            <a:r>
              <a:rPr lang="el-GR" dirty="0" smtClean="0"/>
              <a:t>Ω</a:t>
            </a:r>
            <a:r>
              <a:rPr lang="en-US" dirty="0" smtClean="0"/>
              <a:t> resistor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630430"/>
              </p:ext>
            </p:extLst>
          </p:nvPr>
        </p:nvGraphicFramePr>
        <p:xfrm>
          <a:off x="5410199" y="5410200"/>
          <a:ext cx="293570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Equation" r:id="rId10" imgW="1549080" imgH="241200" progId="Equation.DSMT4">
                  <p:embed/>
                </p:oleObj>
              </mc:Choice>
              <mc:Fallback>
                <p:oleObj name="Equation" r:id="rId10" imgW="1549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10199" y="5410200"/>
                        <a:ext cx="293570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082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9225"/>
          <p:cNvSpPr/>
          <p:nvPr/>
        </p:nvSpPr>
        <p:spPr>
          <a:xfrm>
            <a:off x="3505200" y="5029200"/>
            <a:ext cx="3276600" cy="6096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2735"/>
            <a:ext cx="135197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RL Circuit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699293"/>
              </p:ext>
            </p:extLst>
          </p:nvPr>
        </p:nvGraphicFramePr>
        <p:xfrm>
          <a:off x="619125" y="2743200"/>
          <a:ext cx="1776411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5" name="Equation" r:id="rId3" imgW="1180800" imgH="393480" progId="Equation.DSMT4">
                  <p:embed/>
                </p:oleObj>
              </mc:Choice>
              <mc:Fallback>
                <p:oleObj name="Equation" r:id="rId3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125" y="2743200"/>
                        <a:ext cx="1776411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41463"/>
              </p:ext>
            </p:extLst>
          </p:nvPr>
        </p:nvGraphicFramePr>
        <p:xfrm>
          <a:off x="800587" y="3352800"/>
          <a:ext cx="14134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" name="Equation" r:id="rId5" imgW="939600" imgH="393480" progId="Equation.DSMT4">
                  <p:embed/>
                </p:oleObj>
              </mc:Choice>
              <mc:Fallback>
                <p:oleObj name="Equation" r:id="rId5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0587" y="3352800"/>
                        <a:ext cx="1413488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08416" y="452735"/>
            <a:ext cx="2178032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Put in some numbers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 = 2 </a:t>
            </a:r>
            <a:r>
              <a:rPr lang="el-GR" dirty="0" smtClean="0"/>
              <a:t>Ω</a:t>
            </a:r>
            <a:endParaRPr lang="en-US" dirty="0" smtClean="0"/>
          </a:p>
          <a:p>
            <a:pPr algn="ctr"/>
            <a:r>
              <a:rPr lang="en-US" dirty="0" smtClean="0"/>
              <a:t>L = 4 </a:t>
            </a:r>
            <a:r>
              <a:rPr lang="en-US" dirty="0" err="1" smtClean="0"/>
              <a:t>mH</a:t>
            </a:r>
            <a:endParaRPr lang="en-US" dirty="0" smtClean="0"/>
          </a:p>
          <a:p>
            <a:pPr algn="ctr"/>
            <a:r>
              <a:rPr lang="en-US" dirty="0" err="1" smtClean="0"/>
              <a:t>v</a:t>
            </a:r>
            <a:r>
              <a:rPr lang="en-US" baseline="-25000" dirty="0" err="1" smtClean="0"/>
              <a:t>s</a:t>
            </a:r>
            <a:r>
              <a:rPr lang="en-US" dirty="0" smtClean="0"/>
              <a:t>(t) = 12 V</a:t>
            </a:r>
          </a:p>
          <a:p>
            <a:pPr algn="ctr"/>
            <a:r>
              <a:rPr lang="en-US" dirty="0" err="1" smtClean="0"/>
              <a:t>i</a:t>
            </a:r>
            <a:r>
              <a:rPr lang="en-US" dirty="0" smtClean="0"/>
              <a:t>(0) = 0 A</a:t>
            </a:r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2133600" cy="15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178826"/>
              </p:ext>
            </p:extLst>
          </p:nvPr>
        </p:nvGraphicFramePr>
        <p:xfrm>
          <a:off x="3854877" y="2362200"/>
          <a:ext cx="2275567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" name="Equation" r:id="rId8" imgW="1473120" imgH="888840" progId="Equation.DSMT4">
                  <p:embed/>
                </p:oleObj>
              </mc:Choice>
              <mc:Fallback>
                <p:oleObj name="Equation" r:id="rId8" imgW="14731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54877" y="2362200"/>
                        <a:ext cx="2275567" cy="1373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786461"/>
              </p:ext>
            </p:extLst>
          </p:nvPr>
        </p:nvGraphicFramePr>
        <p:xfrm>
          <a:off x="5562600" y="3657600"/>
          <a:ext cx="297671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8" name="Equation" r:id="rId10" imgW="2197080" imgH="393480" progId="Equation.DSMT4">
                  <p:embed/>
                </p:oleObj>
              </mc:Choice>
              <mc:Fallback>
                <p:oleObj name="Equation" r:id="rId10" imgW="2197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62600" y="3657600"/>
                        <a:ext cx="2976716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 flipH="1">
            <a:off x="3505200" y="2699951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7" name="Straight Connector 9216"/>
          <p:cNvCxnSpPr/>
          <p:nvPr/>
        </p:nvCxnSpPr>
        <p:spPr>
          <a:xfrm>
            <a:off x="3505200" y="2699951"/>
            <a:ext cx="0" cy="881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0" name="Straight Arrow Connector 9219"/>
          <p:cNvCxnSpPr/>
          <p:nvPr/>
        </p:nvCxnSpPr>
        <p:spPr>
          <a:xfrm>
            <a:off x="3505200" y="2699951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3" name="Straight Connector 9222"/>
          <p:cNvCxnSpPr/>
          <p:nvPr/>
        </p:nvCxnSpPr>
        <p:spPr>
          <a:xfrm>
            <a:off x="3505200" y="3581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5" name="Object 92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376596"/>
              </p:ext>
            </p:extLst>
          </p:nvPr>
        </p:nvGraphicFramePr>
        <p:xfrm>
          <a:off x="3619500" y="4267200"/>
          <a:ext cx="405040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9" name="Equation" r:id="rId12" imgW="2819160" imgH="901440" progId="Equation.DSMT4">
                  <p:embed/>
                </p:oleObj>
              </mc:Choice>
              <mc:Fallback>
                <p:oleObj name="Equation" r:id="rId12" imgW="28191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19500" y="4267200"/>
                        <a:ext cx="405040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92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572941"/>
              </p:ext>
            </p:extLst>
          </p:nvPr>
        </p:nvGraphicFramePr>
        <p:xfrm>
          <a:off x="3505200" y="5791199"/>
          <a:ext cx="3837050" cy="53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0" name="Equation" r:id="rId14" imgW="2831760" imgH="393480" progId="Equation.DSMT4">
                  <p:embed/>
                </p:oleObj>
              </mc:Choice>
              <mc:Fallback>
                <p:oleObj name="Equation" r:id="rId14" imgW="2831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05200" y="5791199"/>
                        <a:ext cx="3837050" cy="533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504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138294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RC Circuit</a:t>
            </a:r>
            <a:endParaRPr lang="en-US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3588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633118"/>
              </p:ext>
            </p:extLst>
          </p:nvPr>
        </p:nvGraphicFramePr>
        <p:xfrm>
          <a:off x="788881" y="2819400"/>
          <a:ext cx="1695450" cy="114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9" name="Equation" r:id="rId4" imgW="1206360" imgH="812520" progId="Equation.DSMT4">
                  <p:embed/>
                </p:oleObj>
              </mc:Choice>
              <mc:Fallback>
                <p:oleObj name="Equation" r:id="rId4" imgW="12063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8881" y="2819400"/>
                        <a:ext cx="1695450" cy="1142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08416" y="452735"/>
            <a:ext cx="2178032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Put in some numbers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 = 2 </a:t>
            </a:r>
            <a:r>
              <a:rPr lang="el-GR" dirty="0" smtClean="0"/>
              <a:t>Ω</a:t>
            </a:r>
            <a:endParaRPr lang="en-US" dirty="0" smtClean="0"/>
          </a:p>
          <a:p>
            <a:pPr algn="ctr"/>
            <a:r>
              <a:rPr lang="en-US" dirty="0" smtClean="0"/>
              <a:t>C = 2 mF</a:t>
            </a:r>
          </a:p>
          <a:p>
            <a:pPr algn="ctr"/>
            <a:r>
              <a:rPr lang="en-US" dirty="0" err="1" smtClean="0"/>
              <a:t>v</a:t>
            </a:r>
            <a:r>
              <a:rPr lang="en-US" baseline="-25000" dirty="0" err="1" smtClean="0"/>
              <a:t>s</a:t>
            </a:r>
            <a:r>
              <a:rPr lang="en-US" dirty="0" smtClean="0"/>
              <a:t>(t) = 12 V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(0) = 5V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35332" y="5029200"/>
            <a:ext cx="3803668" cy="457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295292"/>
              </p:ext>
            </p:extLst>
          </p:nvPr>
        </p:nvGraphicFramePr>
        <p:xfrm>
          <a:off x="3825875" y="2362200"/>
          <a:ext cx="233521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0" name="Equation" r:id="rId6" imgW="1511280" imgH="888840" progId="Equation.DSMT4">
                  <p:embed/>
                </p:oleObj>
              </mc:Choice>
              <mc:Fallback>
                <p:oleObj name="Equation" r:id="rId6" imgW="15112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5875" y="2362200"/>
                        <a:ext cx="2335213" cy="1373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211113"/>
              </p:ext>
            </p:extLst>
          </p:nvPr>
        </p:nvGraphicFramePr>
        <p:xfrm>
          <a:off x="5527675" y="3768725"/>
          <a:ext cx="304641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1" name="Equation" r:id="rId8" imgW="2247840" imgH="228600" progId="Equation.DSMT4">
                  <p:embed/>
                </p:oleObj>
              </mc:Choice>
              <mc:Fallback>
                <p:oleObj name="Equation" r:id="rId8" imgW="2247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27675" y="3768725"/>
                        <a:ext cx="3046413" cy="309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3505200" y="2699951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2699951"/>
            <a:ext cx="0" cy="881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2699951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5200" y="3581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407499"/>
              </p:ext>
            </p:extLst>
          </p:nvPr>
        </p:nvGraphicFramePr>
        <p:xfrm>
          <a:off x="3505200" y="4027488"/>
          <a:ext cx="4176713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2" name="Equation" r:id="rId10" imgW="2908080" imgH="965160" progId="Equation.DSMT4">
                  <p:embed/>
                </p:oleObj>
              </mc:Choice>
              <mc:Fallback>
                <p:oleObj name="Equation" r:id="rId10" imgW="290808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05200" y="4027488"/>
                        <a:ext cx="4176713" cy="1385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16307"/>
              </p:ext>
            </p:extLst>
          </p:nvPr>
        </p:nvGraphicFramePr>
        <p:xfrm>
          <a:off x="3427413" y="5791200"/>
          <a:ext cx="39925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3" name="Equation" r:id="rId12" imgW="2946240" imgH="393480" progId="Equation.DSMT4">
                  <p:embed/>
                </p:oleObj>
              </mc:Choice>
              <mc:Fallback>
                <p:oleObj name="Equation" r:id="rId12" imgW="2946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27413" y="5791200"/>
                        <a:ext cx="39925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488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218149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DC Steady-State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33616"/>
              </p:ext>
            </p:extLst>
          </p:nvPr>
        </p:nvGraphicFramePr>
        <p:xfrm>
          <a:off x="2438400" y="1490858"/>
          <a:ext cx="131511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Equation" r:id="rId3" imgW="774360" imgH="393480" progId="Equation.DSMT4">
                  <p:embed/>
                </p:oleObj>
              </mc:Choice>
              <mc:Fallback>
                <p:oleObj name="Equation" r:id="rId3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1490858"/>
                        <a:ext cx="1315115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1219200" cy="136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971800" y="1447800"/>
            <a:ext cx="457200" cy="685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55914" y="123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1790700"/>
            <a:ext cx="381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1640361"/>
            <a:ext cx="134665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Short Circuit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2209800"/>
            <a:ext cx="129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constant</a:t>
            </a:r>
            <a:endParaRPr lang="en-US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1243013" cy="139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132833"/>
              </p:ext>
            </p:extLst>
          </p:nvPr>
        </p:nvGraphicFramePr>
        <p:xfrm>
          <a:off x="2449513" y="3351213"/>
          <a:ext cx="12922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name="Equation" r:id="rId7" imgW="761760" imgH="393480" progId="Equation.DSMT4">
                  <p:embed/>
                </p:oleObj>
              </mc:Choice>
              <mc:Fallback>
                <p:oleObj name="Equation" r:id="rId7" imgW="761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49513" y="3351213"/>
                        <a:ext cx="1292225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2971800" y="3307366"/>
            <a:ext cx="457200" cy="685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5914" y="30904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962400" y="3650266"/>
            <a:ext cx="381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0" y="3499927"/>
            <a:ext cx="13514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Open Circuit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38400" y="4069366"/>
            <a:ext cx="131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2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90248"/>
            <a:ext cx="10397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" y="1143000"/>
            <a:ext cx="27146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490248"/>
            <a:ext cx="565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DC steady-state voltage, v, in the following circuit.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9160"/>
            <a:ext cx="2286000" cy="217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657600" y="266700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17335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2819400" y="3733800"/>
            <a:ext cx="19812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606130"/>
              </p:ext>
            </p:extLst>
          </p:nvPr>
        </p:nvGraphicFramePr>
        <p:xfrm>
          <a:off x="3016249" y="5181599"/>
          <a:ext cx="3274219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6" imgW="1587240" imgH="253800" progId="Equation.DSMT4">
                  <p:embed/>
                </p:oleObj>
              </mc:Choice>
              <mc:Fallback>
                <p:oleObj name="Equation" r:id="rId6" imgW="1587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6249" y="5181599"/>
                        <a:ext cx="3274219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3075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265976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Complex Arithmetic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306286"/>
            <a:ext cx="12999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Rectangular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28421" y="1306286"/>
            <a:ext cx="129022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Exponential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306285"/>
            <a:ext cx="66415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Polar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3244" y="19050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a+jb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49274" y="19050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Ae</a:t>
            </a:r>
            <a:r>
              <a:rPr lang="en-US" baseline="30000" dirty="0" smtClean="0"/>
              <a:t>j</a:t>
            </a:r>
            <a:r>
              <a:rPr lang="el-GR" baseline="30000" dirty="0" smtClean="0">
                <a:latin typeface="Arial"/>
                <a:cs typeface="Arial"/>
              </a:rPr>
              <a:t>θ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6358359" y="19050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∠</a:t>
            </a:r>
            <a:r>
              <a:rPr lang="el-GR" dirty="0" smtClean="0">
                <a:latin typeface="Arial"/>
                <a:ea typeface="Cambria Math"/>
                <a:cs typeface="Arial"/>
              </a:rPr>
              <a:t>θ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8085" y="4267200"/>
            <a:ext cx="4314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  z=a+jb  as an ordered pair on the real </a:t>
            </a:r>
          </a:p>
          <a:p>
            <a:r>
              <a:rPr lang="en-US" dirty="0" smtClean="0"/>
              <a:t>and imaginary axes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971" y="2667000"/>
            <a:ext cx="197739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364335"/>
              </p:ext>
            </p:extLst>
          </p:nvPr>
        </p:nvGraphicFramePr>
        <p:xfrm>
          <a:off x="5627978" y="2990165"/>
          <a:ext cx="901700" cy="607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4" imgW="583920" imgH="393480" progId="Equation.DSMT4">
                  <p:embed/>
                </p:oleObj>
              </mc:Choice>
              <mc:Fallback>
                <p:oleObj name="Equation" r:id="rId4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978" y="2990165"/>
                        <a:ext cx="901700" cy="607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862080"/>
              </p:ext>
            </p:extLst>
          </p:nvPr>
        </p:nvGraphicFramePr>
        <p:xfrm>
          <a:off x="5704178" y="3752165"/>
          <a:ext cx="2133600" cy="485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6" imgW="1282680" imgH="291960" progId="Equation.DSMT4">
                  <p:embed/>
                </p:oleObj>
              </mc:Choice>
              <mc:Fallback>
                <p:oleObj name="Equation" r:id="rId6" imgW="1282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4178" y="3752165"/>
                        <a:ext cx="2133600" cy="4858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257800" y="5029200"/>
            <a:ext cx="2865977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Euler’s Identity</a:t>
            </a:r>
          </a:p>
          <a:p>
            <a:endParaRPr lang="en-US" sz="2000" dirty="0"/>
          </a:p>
          <a:p>
            <a:r>
              <a:rPr lang="en-US" sz="2000" dirty="0" smtClean="0"/>
              <a:t>	e</a:t>
            </a:r>
            <a:r>
              <a:rPr lang="en-US" sz="2000" baseline="30000" dirty="0" smtClean="0"/>
              <a:t>j</a:t>
            </a:r>
            <a:r>
              <a:rPr lang="el-GR" sz="2000" baseline="30000" dirty="0" smtClean="0">
                <a:cs typeface="Arial"/>
              </a:rPr>
              <a:t>θ</a:t>
            </a:r>
            <a:r>
              <a:rPr lang="en-US" sz="2000" baseline="30000" dirty="0" smtClean="0">
                <a:cs typeface="Arial"/>
              </a:rPr>
              <a:t> </a:t>
            </a:r>
            <a:r>
              <a:rPr lang="en-US" sz="2000" dirty="0" smtClean="0">
                <a:cs typeface="Arial"/>
              </a:rPr>
              <a:t>= cos</a:t>
            </a:r>
            <a:r>
              <a:rPr lang="el-GR" sz="2000" dirty="0" smtClean="0">
                <a:cs typeface="Arial"/>
              </a:rPr>
              <a:t>θ</a:t>
            </a:r>
            <a:r>
              <a:rPr lang="en-US" sz="2000" dirty="0" smtClean="0">
                <a:cs typeface="Arial"/>
              </a:rPr>
              <a:t> + j sin</a:t>
            </a:r>
            <a:r>
              <a:rPr lang="el-GR" sz="2000" dirty="0" smtClean="0">
                <a:cs typeface="Arial"/>
              </a:rPr>
              <a:t>θ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257800" y="2895600"/>
            <a:ext cx="2743200" cy="15240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5595" y="5162912"/>
            <a:ext cx="199971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Complex Conjugate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3290" y="5675531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a+jb</a:t>
            </a:r>
            <a:r>
              <a:rPr lang="en-US" dirty="0" smtClean="0"/>
              <a:t>)* = a-</a:t>
            </a:r>
            <a:r>
              <a:rPr lang="en-US" dirty="0" err="1" smtClean="0"/>
              <a:t>jb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82276" y="567767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</a:t>
            </a:r>
            <a:r>
              <a:rPr lang="en-US" dirty="0" smtClean="0">
                <a:latin typeface="Cambria Math"/>
                <a:ea typeface="Cambria Math"/>
              </a:rPr>
              <a:t>∠</a:t>
            </a:r>
            <a:r>
              <a:rPr lang="el-GR" dirty="0" smtClean="0">
                <a:latin typeface="Arial"/>
                <a:ea typeface="Cambria Math"/>
                <a:cs typeface="Arial"/>
              </a:rPr>
              <a:t>θ</a:t>
            </a:r>
            <a:r>
              <a:rPr lang="en-US" dirty="0" smtClean="0">
                <a:latin typeface="Arial"/>
                <a:ea typeface="Cambria Math"/>
                <a:cs typeface="Arial"/>
              </a:rPr>
              <a:t>)* =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28421" y="567767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∠-</a:t>
            </a:r>
            <a:r>
              <a:rPr lang="el-GR" dirty="0" smtClean="0">
                <a:latin typeface="Arial"/>
                <a:ea typeface="Cambria Math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13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43251" y="688032"/>
            <a:ext cx="3419749" cy="1597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265976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Complex Arithmetic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3125"/>
              </p:ext>
            </p:extLst>
          </p:nvPr>
        </p:nvGraphicFramePr>
        <p:xfrm>
          <a:off x="514350" y="1181100"/>
          <a:ext cx="2762250" cy="86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" name="Equation" r:id="rId3" imgW="1701720" imgH="533160" progId="Equation.DSMT4">
                  <p:embed/>
                </p:oleObj>
              </mc:Choice>
              <mc:Fallback>
                <p:oleObj name="Equation" r:id="rId3" imgW="170172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181100"/>
                        <a:ext cx="2762250" cy="865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729546"/>
              </p:ext>
            </p:extLst>
          </p:nvPr>
        </p:nvGraphicFramePr>
        <p:xfrm>
          <a:off x="4114800" y="4646612"/>
          <a:ext cx="1846263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0" name="Equation" r:id="rId5" imgW="1066680" imgH="838080" progId="Equation.DSMT4">
                  <p:embed/>
                </p:oleObj>
              </mc:Choice>
              <mc:Fallback>
                <p:oleObj name="Equation" r:id="rId5" imgW="1066680" imgH="838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46612"/>
                        <a:ext cx="1846263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930692"/>
              </p:ext>
            </p:extLst>
          </p:nvPr>
        </p:nvGraphicFramePr>
        <p:xfrm>
          <a:off x="457200" y="4646612"/>
          <a:ext cx="23939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1" name="Equation" r:id="rId7" imgW="1384200" imgH="507960" progId="Equation.DSMT4">
                  <p:embed/>
                </p:oleObj>
              </mc:Choice>
              <mc:Fallback>
                <p:oleObj name="Equation" r:id="rId7" imgW="13842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6612"/>
                        <a:ext cx="23939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24212"/>
              </p:ext>
            </p:extLst>
          </p:nvPr>
        </p:nvGraphicFramePr>
        <p:xfrm>
          <a:off x="389345" y="2895600"/>
          <a:ext cx="5455244" cy="451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2" name="Equation" r:id="rId9" imgW="3377880" imgH="279360" progId="Equation.DSMT4">
                  <p:embed/>
                </p:oleObj>
              </mc:Choice>
              <mc:Fallback>
                <p:oleObj name="Equation" r:id="rId9" imgW="3377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9345" y="2895600"/>
                        <a:ext cx="5455244" cy="451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2404961"/>
            <a:ext cx="98777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4743" y="4037794"/>
            <a:ext cx="149188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4037794"/>
            <a:ext cx="92365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782210"/>
              </p:ext>
            </p:extLst>
          </p:nvPr>
        </p:nvGraphicFramePr>
        <p:xfrm>
          <a:off x="5486400" y="918865"/>
          <a:ext cx="3116976" cy="1111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3" name="Equation" r:id="rId11" imgW="1701720" imgH="583920" progId="Equation.DSMT4">
                  <p:embed/>
                </p:oleObj>
              </mc:Choice>
              <mc:Fallback>
                <p:oleObj name="Equation" r:id="rId11" imgW="17017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6400" y="918865"/>
                        <a:ext cx="3116976" cy="1111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836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8992" y="685800"/>
            <a:ext cx="112075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Voltage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602068"/>
              </p:ext>
            </p:extLst>
          </p:nvPr>
        </p:nvGraphicFramePr>
        <p:xfrm>
          <a:off x="1535113" y="1355725"/>
          <a:ext cx="7937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" name="Equation" r:id="rId3" imgW="469800" imgH="419040" progId="Equation.DSMT4">
                  <p:embed/>
                </p:oleObj>
              </mc:Choice>
              <mc:Fallback>
                <p:oleObj name="Equation" r:id="rId3" imgW="469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5113" y="1355725"/>
                        <a:ext cx="793750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808520"/>
              </p:ext>
            </p:extLst>
          </p:nvPr>
        </p:nvGraphicFramePr>
        <p:xfrm>
          <a:off x="2886075" y="1447800"/>
          <a:ext cx="24447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" name="Equation" r:id="rId5" imgW="1625400" imgH="393480" progId="Equation.DSMT4">
                  <p:embed/>
                </p:oleObj>
              </mc:Choice>
              <mc:Fallback>
                <p:oleObj name="Equation" r:id="rId5" imgW="1625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6075" y="1447800"/>
                        <a:ext cx="2444750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2362200"/>
            <a:ext cx="113633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Current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54672"/>
              </p:ext>
            </p:extLst>
          </p:nvPr>
        </p:nvGraphicFramePr>
        <p:xfrm>
          <a:off x="1684338" y="2895600"/>
          <a:ext cx="7080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"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2895600"/>
                        <a:ext cx="7080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701230"/>
              </p:ext>
            </p:extLst>
          </p:nvPr>
        </p:nvGraphicFramePr>
        <p:xfrm>
          <a:off x="2971800" y="2971800"/>
          <a:ext cx="27876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" name="Equation" r:id="rId9" imgW="1854000" imgH="393480" progId="Equation.DSMT4">
                  <p:embed/>
                </p:oleObj>
              </mc:Choice>
              <mc:Fallback>
                <p:oleObj name="Equation" r:id="rId9" imgW="18540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27876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07737" y="3964632"/>
            <a:ext cx="97610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Power</a:t>
            </a:r>
            <a:endParaRPr lang="en-US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821469"/>
              </p:ext>
            </p:extLst>
          </p:nvPr>
        </p:nvGraphicFramePr>
        <p:xfrm>
          <a:off x="1600200" y="4495800"/>
          <a:ext cx="23177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" name="Equation" r:id="rId11" imgW="1371600" imgH="419040" progId="Equation.DSMT4">
                  <p:embed/>
                </p:oleObj>
              </mc:Choice>
              <mc:Fallback>
                <p:oleObj name="Equation" r:id="rId11" imgW="13716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231775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65115"/>
              </p:ext>
            </p:extLst>
          </p:nvPr>
        </p:nvGraphicFramePr>
        <p:xfrm>
          <a:off x="4781550" y="4572000"/>
          <a:ext cx="23669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" name="Equation" r:id="rId13" imgW="1574640" imgH="393480" progId="Equation.DSMT4">
                  <p:embed/>
                </p:oleObj>
              </mc:Choice>
              <mc:Fallback>
                <p:oleObj name="Equation" r:id="rId13" imgW="157464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4572000"/>
                        <a:ext cx="23669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70418" y="1131149"/>
            <a:ext cx="2845138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V ≡ 1 J/C</a:t>
            </a:r>
          </a:p>
          <a:p>
            <a:r>
              <a:rPr lang="en-US" dirty="0" smtClean="0"/>
              <a:t>1 J of work must be done to </a:t>
            </a:r>
          </a:p>
          <a:p>
            <a:r>
              <a:rPr lang="en-US" dirty="0" smtClean="0"/>
              <a:t>move a 1-C charge through</a:t>
            </a:r>
          </a:p>
          <a:p>
            <a:r>
              <a:rPr lang="en-US" dirty="0" smtClean="0"/>
              <a:t>a potential difference of 1V.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36900"/>
              </p:ext>
            </p:extLst>
          </p:nvPr>
        </p:nvGraphicFramePr>
        <p:xfrm>
          <a:off x="33020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" name="Equation" r:id="rId15" imgW="914400" imgH="198720" progId="Equation.DSMT4">
                  <p:embed/>
                </p:oleObj>
              </mc:Choice>
              <mc:Fallback>
                <p:oleObj name="Equation" r:id="rId1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020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313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44081"/>
            <a:ext cx="11572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Phasors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36414"/>
            <a:ext cx="626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complex number representing a sinusoidal current or voltage.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63031"/>
              </p:ext>
            </p:extLst>
          </p:nvPr>
        </p:nvGraphicFramePr>
        <p:xfrm>
          <a:off x="3276600" y="1143000"/>
          <a:ext cx="370823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5" name="Equation" r:id="rId3" imgW="1803240" imgH="253800" progId="Equation.DSMT4">
                  <p:embed/>
                </p:oleObj>
              </mc:Choice>
              <mc:Fallback>
                <p:oleObj name="Equation" r:id="rId3" imgW="1803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1143000"/>
                        <a:ext cx="3708238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762035"/>
            <a:ext cx="3201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Only for</a:t>
            </a:r>
            <a:r>
              <a:rPr lang="en-US" sz="2400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Sinusoidal sources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Steady-state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276600"/>
            <a:ext cx="157767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Impedance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368933"/>
            <a:ext cx="664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complex number that is the ratio of the </a:t>
            </a:r>
            <a:r>
              <a:rPr lang="en-US" dirty="0" err="1" smtClean="0"/>
              <a:t>phasor</a:t>
            </a:r>
            <a:r>
              <a:rPr lang="en-US" dirty="0" smtClean="0"/>
              <a:t> voltage and current.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675508"/>
              </p:ext>
            </p:extLst>
          </p:nvPr>
        </p:nvGraphicFramePr>
        <p:xfrm>
          <a:off x="1246038" y="4114800"/>
          <a:ext cx="698500" cy="63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6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6038" y="4114800"/>
                        <a:ext cx="698500" cy="636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0800" y="4267200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= ohms (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105400"/>
            <a:ext cx="163044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Admittance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482825"/>
              </p:ext>
            </p:extLst>
          </p:nvPr>
        </p:nvGraphicFramePr>
        <p:xfrm>
          <a:off x="1368425" y="5791200"/>
          <a:ext cx="7397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7"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5791200"/>
                        <a:ext cx="7397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90800" y="5943600"/>
            <a:ext cx="19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= Siemens 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5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44081"/>
            <a:ext cx="11572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Phasors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348601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Converting from sinusoid to </a:t>
            </a:r>
            <a:r>
              <a:rPr lang="en-US" dirty="0" err="1" smtClean="0"/>
              <a:t>phasor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11261"/>
              </p:ext>
            </p:extLst>
          </p:nvPr>
        </p:nvGraphicFramePr>
        <p:xfrm>
          <a:off x="1360488" y="1752600"/>
          <a:ext cx="5249862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3" imgW="3835080" imgH="1244520" progId="Equation.DSMT4">
                  <p:embed/>
                </p:oleObj>
              </mc:Choice>
              <mc:Fallback>
                <p:oleObj name="Equation" r:id="rId3" imgW="383508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0488" y="1752600"/>
                        <a:ext cx="5249862" cy="170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908363"/>
            <a:ext cx="230332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Ohm’s Law for </a:t>
            </a:r>
            <a:r>
              <a:rPr lang="en-US" dirty="0" err="1" smtClean="0"/>
              <a:t>Phasors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59362"/>
              </p:ext>
            </p:extLst>
          </p:nvPr>
        </p:nvGraphicFramePr>
        <p:xfrm>
          <a:off x="1371600" y="4419600"/>
          <a:ext cx="100692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4419600"/>
                        <a:ext cx="1006929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29242" y="4604266"/>
            <a:ext cx="120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3879" y="49530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KVL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5181600"/>
            <a:ext cx="51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54451" y="4234934"/>
            <a:ext cx="162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Divider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5344495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34286" y="5735598"/>
            <a:ext cx="228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Mesh Current Analysis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29242" y="6248400"/>
            <a:ext cx="225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Voltage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0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971800" y="1676400"/>
            <a:ext cx="18288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20281"/>
            <a:ext cx="157767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Impedance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08337"/>
            <a:ext cx="18478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408339"/>
            <a:ext cx="1847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048000"/>
            <a:ext cx="184763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743200" y="3233057"/>
            <a:ext cx="2895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6098" y="3048000"/>
            <a:ext cx="196765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658200"/>
              </p:ext>
            </p:extLst>
          </p:nvPr>
        </p:nvGraphicFramePr>
        <p:xfrm>
          <a:off x="3048000" y="1723722"/>
          <a:ext cx="1752601" cy="340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6" name="Equation" r:id="rId7" imgW="914400" imgH="177480" progId="Equation.DSMT4">
                  <p:embed/>
                </p:oleObj>
              </mc:Choice>
              <mc:Fallback>
                <p:oleObj name="Equation" r:id="rId7" imgW="914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0" y="1723722"/>
                        <a:ext cx="1752601" cy="340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540153"/>
              </p:ext>
            </p:extLst>
          </p:nvPr>
        </p:nvGraphicFramePr>
        <p:xfrm>
          <a:off x="2915792" y="3421970"/>
          <a:ext cx="255041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7" name="Equation" r:id="rId9" imgW="1231560" imgH="203040" progId="Equation.DSMT4">
                  <p:embed/>
                </p:oleObj>
              </mc:Choice>
              <mc:Fallback>
                <p:oleObj name="Equation" r:id="rId9" imgW="1231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15792" y="3421970"/>
                        <a:ext cx="255041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4876800"/>
            <a:ext cx="1676400" cy="120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43625" y="4675374"/>
            <a:ext cx="1752600" cy="161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2764219" y="5029200"/>
            <a:ext cx="28956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32389"/>
              </p:ext>
            </p:extLst>
          </p:nvPr>
        </p:nvGraphicFramePr>
        <p:xfrm>
          <a:off x="2950028" y="5105400"/>
          <a:ext cx="2536372" cy="74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8" name="Equation" r:id="rId13" imgW="1434960" imgH="419040" progId="Equation.DSMT4">
                  <p:embed/>
                </p:oleObj>
              </mc:Choice>
              <mc:Fallback>
                <p:oleObj name="Equation" r:id="rId13" imgW="1434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50028" y="5105400"/>
                        <a:ext cx="2536372" cy="740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412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24600" y="228600"/>
            <a:ext cx="2743200" cy="3124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381000"/>
            <a:ext cx="434926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  Find the steady-state output, v(t).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5350"/>
            <a:ext cx="27146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76300"/>
            <a:ext cx="27717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3581400"/>
            <a:ext cx="27717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09283"/>
              </p:ext>
            </p:extLst>
          </p:nvPr>
        </p:nvGraphicFramePr>
        <p:xfrm>
          <a:off x="2479434" y="3505200"/>
          <a:ext cx="40195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tion" r:id="rId6" imgW="2679480" imgH="203040" progId="Equation.DSMT4">
                  <p:embed/>
                </p:oleObj>
              </mc:Choice>
              <mc:Fallback>
                <p:oleObj name="Equation" r:id="rId6" imgW="267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79434" y="3505200"/>
                        <a:ext cx="401955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2590800" y="3810000"/>
            <a:ext cx="1447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51" y="4210050"/>
            <a:ext cx="35909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153415"/>
              </p:ext>
            </p:extLst>
          </p:nvPr>
        </p:nvGraphicFramePr>
        <p:xfrm>
          <a:off x="6386080" y="381000"/>
          <a:ext cx="268172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" name="Equation" r:id="rId9" imgW="2070000" imgH="2234880" progId="Equation.DSMT4">
                  <p:embed/>
                </p:oleObj>
              </mc:Choice>
              <mc:Fallback>
                <p:oleObj name="Equation" r:id="rId9" imgW="207000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86080" y="381000"/>
                        <a:ext cx="2681720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7083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312893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Source Transformations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694" y="1143000"/>
            <a:ext cx="1733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182688"/>
            <a:ext cx="20193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667000" y="1819275"/>
            <a:ext cx="1143000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2667000"/>
            <a:ext cx="20815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Thévenin</a:t>
            </a:r>
            <a:r>
              <a:rPr lang="en-US" dirty="0" smtClean="0"/>
              <a:t> Equivalent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667000"/>
            <a:ext cx="188872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Norton Equivalent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35727"/>
              </p:ext>
            </p:extLst>
          </p:nvPr>
        </p:nvGraphicFramePr>
        <p:xfrm>
          <a:off x="6934200" y="1554163"/>
          <a:ext cx="2044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5" imgW="876240" imgH="228600" progId="Equation.DSMT4">
                  <p:embed/>
                </p:oleObj>
              </mc:Choice>
              <mc:Fallback>
                <p:oleObj name="Equation" r:id="rId5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554163"/>
                        <a:ext cx="2044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1000" y="3581400"/>
            <a:ext cx="236237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Two special cases</a:t>
            </a:r>
            <a:endParaRPr lang="en-US" sz="2400" dirty="0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5116942"/>
            <a:ext cx="1676401" cy="14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533" y="3474993"/>
            <a:ext cx="1880868" cy="141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57900" y="5105400"/>
            <a:ext cx="1074677" cy="141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3388301"/>
            <a:ext cx="987033" cy="130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/>
          <p:nvPr/>
        </p:nvCxnSpPr>
        <p:spPr>
          <a:xfrm>
            <a:off x="4953000" y="5869193"/>
            <a:ext cx="914400" cy="57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98571" y="4043065"/>
            <a:ext cx="914400" cy="57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342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029200" cy="155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381000"/>
            <a:ext cx="459997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  Find the steady-state voltage,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(t)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2500993"/>
            <a:ext cx="4974771" cy="18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51911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37445" y="6248400"/>
            <a:ext cx="622286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-j1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2604788" y="5715000"/>
            <a:ext cx="3438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716961"/>
              </p:ext>
            </p:extLst>
          </p:nvPr>
        </p:nvGraphicFramePr>
        <p:xfrm>
          <a:off x="6096000" y="3200400"/>
          <a:ext cx="1924481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Equation" r:id="rId6" imgW="1333440" imgH="419040" progId="Equation.DSMT4">
                  <p:embed/>
                </p:oleObj>
              </mc:Choice>
              <mc:Fallback>
                <p:oleObj name="Equation" r:id="rId6" imgW="1333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3200400"/>
                        <a:ext cx="1924481" cy="604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314650"/>
              </p:ext>
            </p:extLst>
          </p:nvPr>
        </p:nvGraphicFramePr>
        <p:xfrm>
          <a:off x="6172199" y="4953000"/>
          <a:ext cx="1920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8" imgW="1396800" imgH="609480" progId="Equation.DSMT4">
                  <p:embed/>
                </p:oleObj>
              </mc:Choice>
              <mc:Fallback>
                <p:oleObj name="Equation" r:id="rId8" imgW="13968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72199" y="4953000"/>
                        <a:ext cx="19208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788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45815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46577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9300"/>
              </p:ext>
            </p:extLst>
          </p:nvPr>
        </p:nvGraphicFramePr>
        <p:xfrm>
          <a:off x="5791200" y="1219200"/>
          <a:ext cx="2533726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7" name="Equation" r:id="rId5" imgW="1739880" imgH="253800" progId="Equation.DSMT4">
                  <p:embed/>
                </p:oleObj>
              </mc:Choice>
              <mc:Fallback>
                <p:oleObj name="Equation" r:id="rId5" imgW="1739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1219200"/>
                        <a:ext cx="2533726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3352800"/>
            <a:ext cx="5068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11870" y="3124200"/>
            <a:ext cx="255130" cy="3824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52565"/>
              </p:ext>
            </p:extLst>
          </p:nvPr>
        </p:nvGraphicFramePr>
        <p:xfrm>
          <a:off x="5791200" y="2913968"/>
          <a:ext cx="1975730" cy="592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8" name="Equation" r:id="rId7" imgW="1396800" imgH="419040" progId="Equation.DSMT4">
                  <p:embed/>
                </p:oleObj>
              </mc:Choice>
              <mc:Fallback>
                <p:oleObj name="Equation" r:id="rId7" imgW="1396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1200" y="2913968"/>
                        <a:ext cx="1975730" cy="592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28857"/>
            <a:ext cx="45815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91109" y="5938582"/>
            <a:ext cx="64152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0.5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32631" y="5591600"/>
            <a:ext cx="391569" cy="34698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983772"/>
              </p:ext>
            </p:extLst>
          </p:nvPr>
        </p:nvGraphicFramePr>
        <p:xfrm>
          <a:off x="5791200" y="4748708"/>
          <a:ext cx="1524000" cy="77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9" name="Equation" r:id="rId10" imgW="1206360" imgH="609480" progId="Equation.DSMT4">
                  <p:embed/>
                </p:oleObj>
              </mc:Choice>
              <mc:Fallback>
                <p:oleObj name="Equation" r:id="rId10" imgW="12063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91200" y="4748708"/>
                        <a:ext cx="1524000" cy="77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0242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3886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960248"/>
              </p:ext>
            </p:extLst>
          </p:nvPr>
        </p:nvGraphicFramePr>
        <p:xfrm>
          <a:off x="4953000" y="1050294"/>
          <a:ext cx="3486150" cy="43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5" name="Equation" r:id="rId4" imgW="2044440" imgH="253800" progId="Equation.DSMT4">
                  <p:embed/>
                </p:oleObj>
              </mc:Choice>
              <mc:Fallback>
                <p:oleObj name="Equation" r:id="rId4" imgW="2044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3000" y="1050294"/>
                        <a:ext cx="3486150" cy="43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38385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30653" y="3657600"/>
            <a:ext cx="92204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50+j0.5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2700" y="3581400"/>
            <a:ext cx="266700" cy="2300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30099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19200" y="6172200"/>
            <a:ext cx="20815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Thévenin</a:t>
            </a:r>
            <a:r>
              <a:rPr lang="en-US" dirty="0" smtClean="0"/>
              <a:t> Equivalent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572000"/>
            <a:ext cx="406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current flows through the impedance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217285"/>
              </p:ext>
            </p:extLst>
          </p:nvPr>
        </p:nvGraphicFramePr>
        <p:xfrm>
          <a:off x="5426554" y="5070073"/>
          <a:ext cx="1898650" cy="43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6" name="Equation" r:id="rId8" imgW="1002960" imgH="228600" progId="Equation.DSMT4">
                  <p:embed/>
                </p:oleObj>
              </mc:Choice>
              <mc:Fallback>
                <p:oleObj name="Equation" r:id="rId8" imgW="1002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26554" y="5070073"/>
                        <a:ext cx="1898650" cy="432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556422"/>
              </p:ext>
            </p:extLst>
          </p:nvPr>
        </p:nvGraphicFramePr>
        <p:xfrm>
          <a:off x="5014601" y="5716362"/>
          <a:ext cx="2722557" cy="466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7" name="Equation" r:id="rId10" imgW="1333440" imgH="228600" progId="Equation.DSMT4">
                  <p:embed/>
                </p:oleObj>
              </mc:Choice>
              <mc:Fallback>
                <p:oleObj name="Equation" r:id="rId10" imgW="1333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14601" y="5716362"/>
                        <a:ext cx="2722557" cy="466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494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231" y="566448"/>
            <a:ext cx="138422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AC Power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68343" y="1372382"/>
            <a:ext cx="164679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Complex Power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716121"/>
              </p:ext>
            </p:extLst>
          </p:nvPr>
        </p:nvGraphicFramePr>
        <p:xfrm>
          <a:off x="3657600" y="1184779"/>
          <a:ext cx="2209594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1" name="Equation" r:id="rId3" imgW="1168200" imgH="393480" progId="Equation.DSMT4">
                  <p:embed/>
                </p:oleObj>
              </mc:Choice>
              <mc:Fallback>
                <p:oleObj name="Equation" r:id="rId3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1184779"/>
                        <a:ext cx="2209594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1372382"/>
            <a:ext cx="258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= VA (volt-amperes)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68343" y="2406134"/>
            <a:ext cx="158575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Average Power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394" y="2895600"/>
            <a:ext cx="303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a.k.a. “Active” or “Real” Power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280651"/>
              </p:ext>
            </p:extLst>
          </p:nvPr>
        </p:nvGraphicFramePr>
        <p:xfrm>
          <a:off x="3962400" y="2241015"/>
          <a:ext cx="1752600" cy="654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2" name="Equation" r:id="rId5" imgW="1054080" imgH="393480" progId="Equation.DSMT4">
                  <p:embed/>
                </p:oleObj>
              </mc:Choice>
              <mc:Fallback>
                <p:oleObj name="Equation" r:id="rId5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2241015"/>
                        <a:ext cx="1752600" cy="654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0800" y="2373868"/>
            <a:ext cx="177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= W (watts)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68343" y="3657600"/>
            <a:ext cx="162313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Reactive Power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484855"/>
              </p:ext>
            </p:extLst>
          </p:nvPr>
        </p:nvGraphicFramePr>
        <p:xfrm>
          <a:off x="4038600" y="3394262"/>
          <a:ext cx="17526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3" name="Equation" r:id="rId7" imgW="1054080" imgH="393480" progId="Equation.DSMT4">
                  <p:embed/>
                </p:oleObj>
              </mc:Choice>
              <mc:Fallback>
                <p:oleObj name="Equation" r:id="rId7" imgW="10540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394262"/>
                        <a:ext cx="17526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00799" y="3472934"/>
            <a:ext cx="2593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= VAR </a:t>
            </a:r>
          </a:p>
          <a:p>
            <a:r>
              <a:rPr lang="en-US" dirty="0"/>
              <a:t> </a:t>
            </a:r>
            <a:r>
              <a:rPr lang="en-US" dirty="0" smtClean="0"/>
              <a:t>     (volt-ampere reactive)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231" y="4648200"/>
            <a:ext cx="141577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Power Factor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961233"/>
              </p:ext>
            </p:extLst>
          </p:nvPr>
        </p:nvGraphicFramePr>
        <p:xfrm>
          <a:off x="4038599" y="4724400"/>
          <a:ext cx="1371601" cy="362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4" name="Equation" r:id="rId9" imgW="672840" imgH="177480" progId="Equation.DSMT4">
                  <p:embed/>
                </p:oleObj>
              </mc:Choice>
              <mc:Fallback>
                <p:oleObj name="Equation" r:id="rId9" imgW="672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38599" y="4724400"/>
                        <a:ext cx="1371601" cy="362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76400" y="46482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= impedance angle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5181600"/>
            <a:ext cx="184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leading or lagging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5715000"/>
            <a:ext cx="291060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current is leading the voltage</a:t>
            </a:r>
          </a:p>
          <a:p>
            <a:pPr algn="ctr"/>
            <a:r>
              <a:rPr lang="el-GR" dirty="0" smtClean="0"/>
              <a:t>θ</a:t>
            </a:r>
            <a:r>
              <a:rPr lang="en-US" dirty="0" smtClean="0"/>
              <a:t>&lt;0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8" idx="1"/>
          </p:cNvCxnSpPr>
          <p:nvPr/>
        </p:nvCxnSpPr>
        <p:spPr>
          <a:xfrm flipV="1">
            <a:off x="2895600" y="5366266"/>
            <a:ext cx="914400" cy="34873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94962" y="5715000"/>
            <a:ext cx="289348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current is lagging the voltage</a:t>
            </a:r>
          </a:p>
          <a:p>
            <a:pPr algn="ctr"/>
            <a:r>
              <a:rPr lang="el-GR" dirty="0" smtClean="0"/>
              <a:t>θ</a:t>
            </a:r>
            <a:r>
              <a:rPr lang="en-US" dirty="0" smtClean="0"/>
              <a:t>&gt;0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18" idx="3"/>
          </p:cNvCxnSpPr>
          <p:nvPr/>
        </p:nvCxnSpPr>
        <p:spPr>
          <a:xfrm flipH="1" flipV="1">
            <a:off x="5654287" y="5366266"/>
            <a:ext cx="594113" cy="34873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996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476" y="685800"/>
            <a:ext cx="15525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316468"/>
            <a:ext cx="23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v(t) = 2000 </a:t>
            </a:r>
            <a:r>
              <a:rPr lang="en-US" dirty="0" err="1" smtClean="0"/>
              <a:t>cos</a:t>
            </a:r>
            <a:r>
              <a:rPr lang="en-US" dirty="0" smtClean="0"/>
              <a:t>(100t) 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16468"/>
            <a:ext cx="10397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08932"/>
            <a:ext cx="15525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931790"/>
              </p:ext>
            </p:extLst>
          </p:nvPr>
        </p:nvGraphicFramePr>
        <p:xfrm>
          <a:off x="7010400" y="1480457"/>
          <a:ext cx="1962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9" name="Equation" r:id="rId5" imgW="1307880" imgH="406080" progId="Equation.DSMT4">
                  <p:embed/>
                </p:oleObj>
              </mc:Choice>
              <mc:Fallback>
                <p:oleObj name="Equation" r:id="rId5" imgW="1307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10400" y="1480457"/>
                        <a:ext cx="19621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72098"/>
              </p:ext>
            </p:extLst>
          </p:nvPr>
        </p:nvGraphicFramePr>
        <p:xfrm>
          <a:off x="5246914" y="381000"/>
          <a:ext cx="1763486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0" name="Equation" r:id="rId7" imgW="1028520" imgH="177480" progId="Equation.DSMT4">
                  <p:embed/>
                </p:oleObj>
              </mc:Choice>
              <mc:Fallback>
                <p:oleObj name="Equation" r:id="rId7" imgW="10285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46914" y="381000"/>
                        <a:ext cx="1763486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135868"/>
            <a:ext cx="10996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Current,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223725"/>
              </p:ext>
            </p:extLst>
          </p:nvPr>
        </p:nvGraphicFramePr>
        <p:xfrm>
          <a:off x="861276" y="3581400"/>
          <a:ext cx="345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1" name="Equation" r:id="rId9" imgW="2374560" imgH="419040" progId="Equation.DSMT4">
                  <p:embed/>
                </p:oleObj>
              </mc:Choice>
              <mc:Fallback>
                <p:oleObj name="Equation" r:id="rId9" imgW="2374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61276" y="3581400"/>
                        <a:ext cx="3454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" y="4495800"/>
            <a:ext cx="141577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Power Factor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1203"/>
              </p:ext>
            </p:extLst>
          </p:nvPr>
        </p:nvGraphicFramePr>
        <p:xfrm>
          <a:off x="914399" y="5105400"/>
          <a:ext cx="3810001" cy="37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2" name="Equation" r:id="rId11" imgW="2590560" imgH="253800" progId="Equation.DSMT4">
                  <p:embed/>
                </p:oleObj>
              </mc:Choice>
              <mc:Fallback>
                <p:oleObj name="Equation" r:id="rId11" imgW="2590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4399" y="5105400"/>
                        <a:ext cx="3810001" cy="373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10200" y="3331420"/>
            <a:ext cx="260423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Complex Power Absorbed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951908"/>
              </p:ext>
            </p:extLst>
          </p:nvPr>
        </p:nvGraphicFramePr>
        <p:xfrm>
          <a:off x="5410200" y="3962400"/>
          <a:ext cx="361665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3" name="Equation" r:id="rId13" imgW="2692080" imgH="850680" progId="Equation.DSMT4">
                  <p:embed/>
                </p:oleObj>
              </mc:Choice>
              <mc:Fallback>
                <p:oleObj name="Equation" r:id="rId13" imgW="269208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10200" y="3962400"/>
                        <a:ext cx="361665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10200" y="5301343"/>
            <a:ext cx="254319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Average Power Absorbed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5768332"/>
            <a:ext cx="1168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P=13793 W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4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28918"/>
            <a:ext cx="164442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Point Charge, Q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709527"/>
            <a:ext cx="595220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Experiences a force </a:t>
            </a:r>
            <a:r>
              <a:rPr lang="en-US" b="1" dirty="0" smtClean="0"/>
              <a:t>F</a:t>
            </a:r>
            <a:r>
              <a:rPr lang="en-US" dirty="0" smtClean="0"/>
              <a:t>=Q</a:t>
            </a:r>
            <a:r>
              <a:rPr lang="en-US" b="1" dirty="0" smtClean="0"/>
              <a:t>E</a:t>
            </a:r>
            <a:r>
              <a:rPr lang="en-US" dirty="0" smtClean="0"/>
              <a:t> in the presence of electric field </a:t>
            </a:r>
            <a:r>
              <a:rPr lang="en-US" b="1" dirty="0" smtClean="0"/>
              <a:t>E</a:t>
            </a:r>
            <a:endParaRPr lang="en-US" dirty="0" smtClean="0"/>
          </a:p>
          <a:p>
            <a:r>
              <a:rPr lang="en-US" b="1" dirty="0"/>
              <a:t>	</a:t>
            </a:r>
            <a:r>
              <a:rPr lang="en-US" dirty="0" smtClean="0"/>
              <a:t>(</a:t>
            </a:r>
            <a:r>
              <a:rPr lang="en-US" b="1" dirty="0" smtClean="0"/>
              <a:t>E</a:t>
            </a:r>
            <a:r>
              <a:rPr lang="en-US" dirty="0" smtClean="0"/>
              <a:t> is a vector with units volts/meter)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Work done in moving Q within the </a:t>
            </a:r>
            <a:r>
              <a:rPr lang="en-US" b="1" dirty="0" smtClean="0"/>
              <a:t>E</a:t>
            </a:r>
            <a:r>
              <a:rPr lang="en-US" dirty="0" smtClean="0"/>
              <a:t> field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E</a:t>
            </a:r>
            <a:r>
              <a:rPr lang="en-US" dirty="0" smtClean="0"/>
              <a:t> field at distance r from charge Q in free space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Force on charge Q</a:t>
            </a:r>
            <a:r>
              <a:rPr lang="en-US" baseline="-25000" dirty="0" smtClean="0"/>
              <a:t>1</a:t>
            </a:r>
            <a:r>
              <a:rPr lang="en-US" dirty="0" smtClean="0"/>
              <a:t> a distance r from Q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Work to move Q</a:t>
            </a:r>
            <a:r>
              <a:rPr lang="en-US" baseline="-25000" dirty="0" smtClean="0"/>
              <a:t>1</a:t>
            </a:r>
            <a:r>
              <a:rPr lang="en-US" dirty="0" smtClean="0"/>
              <a:t> closer to Q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127726"/>
              </p:ext>
            </p:extLst>
          </p:nvPr>
        </p:nvGraphicFramePr>
        <p:xfrm>
          <a:off x="1981200" y="1905000"/>
          <a:ext cx="1219200" cy="7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" name="Equation" r:id="rId3" imgW="825480" imgH="482400" progId="Equation.DSMT4">
                  <p:embed/>
                </p:oleObj>
              </mc:Choice>
              <mc:Fallback>
                <p:oleObj name="Equation" r:id="rId3" imgW="825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905000"/>
                        <a:ext cx="1219200" cy="7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314599"/>
              </p:ext>
            </p:extLst>
          </p:nvPr>
        </p:nvGraphicFramePr>
        <p:xfrm>
          <a:off x="1981200" y="3124200"/>
          <a:ext cx="1266978" cy="75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" name="Equation" r:id="rId5" imgW="723600" imgH="431640" progId="Equation.DSMT4">
                  <p:embed/>
                </p:oleObj>
              </mc:Choice>
              <mc:Fallback>
                <p:oleObj name="Equation" r:id="rId5" imgW="723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3124200"/>
                        <a:ext cx="1266978" cy="755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972810"/>
              </p:ext>
            </p:extLst>
          </p:nvPr>
        </p:nvGraphicFramePr>
        <p:xfrm>
          <a:off x="4038600" y="3124200"/>
          <a:ext cx="4023411" cy="65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" name="Equation" r:id="rId7" imgW="2984400" imgH="482400" progId="Equation.DSMT4">
                  <p:embed/>
                </p:oleObj>
              </mc:Choice>
              <mc:Fallback>
                <p:oleObj name="Equation" r:id="rId7" imgW="2984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38600" y="3124200"/>
                        <a:ext cx="4023411" cy="650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445633"/>
              </p:ext>
            </p:extLst>
          </p:nvPr>
        </p:nvGraphicFramePr>
        <p:xfrm>
          <a:off x="1981200" y="4419600"/>
          <a:ext cx="15777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" name="Equation" r:id="rId9" imgW="1117440" imgH="431640" progId="Equation.DSMT4">
                  <p:embed/>
                </p:oleObj>
              </mc:Choice>
              <mc:Fallback>
                <p:oleObj name="Equation" r:id="rId9" imgW="1117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81200" y="4419600"/>
                        <a:ext cx="157778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940430"/>
              </p:ext>
            </p:extLst>
          </p:nvPr>
        </p:nvGraphicFramePr>
        <p:xfrm>
          <a:off x="1905000" y="5569538"/>
          <a:ext cx="3289870" cy="67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" name="Equation" r:id="rId11" imgW="2400120" imgH="495000" progId="Equation.DSMT4">
                  <p:embed/>
                </p:oleObj>
              </mc:Choice>
              <mc:Fallback>
                <p:oleObj name="Equation" r:id="rId11" imgW="24001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5000" y="5569538"/>
                        <a:ext cx="3289870" cy="67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68" y="4645867"/>
            <a:ext cx="3071132" cy="175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28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45791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Power Factor Correction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979714"/>
            <a:ext cx="571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want the power factor close to 1 to reduce the current.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91734"/>
            <a:ext cx="40398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Correct the power factor to 0.85 lagging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416447"/>
              </p:ext>
            </p:extLst>
          </p:nvPr>
        </p:nvGraphicFramePr>
        <p:xfrm>
          <a:off x="1264523" y="1981200"/>
          <a:ext cx="250649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name="Equation" r:id="rId3" imgW="1663560" imgH="241200" progId="Equation.DSMT4">
                  <p:embed/>
                </p:oleObj>
              </mc:Choice>
              <mc:Fallback>
                <p:oleObj name="Equation" r:id="rId3" imgW="1663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4523" y="1981200"/>
                        <a:ext cx="2506492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2721"/>
            <a:ext cx="21145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95967" y="2667000"/>
            <a:ext cx="397166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Add a capacitor in parallel with the load.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001000" y="1752600"/>
            <a:ext cx="457200" cy="914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54742"/>
              </p:ext>
            </p:extLst>
          </p:nvPr>
        </p:nvGraphicFramePr>
        <p:xfrm>
          <a:off x="1066800" y="3276600"/>
          <a:ext cx="4431614" cy="4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name="Equation" r:id="rId6" imgW="2831760" imgH="279360" progId="Equation.DSMT4">
                  <p:embed/>
                </p:oleObj>
              </mc:Choice>
              <mc:Fallback>
                <p:oleObj name="Equation" r:id="rId6" imgW="283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6800" y="3276600"/>
                        <a:ext cx="4431614" cy="43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03514" y="2644446"/>
            <a:ext cx="215084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Total Complex Power</a:t>
            </a:r>
            <a:endParaRPr lang="en-US" dirty="0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28" y="3810000"/>
            <a:ext cx="278476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353478"/>
              </p:ext>
            </p:extLst>
          </p:nvPr>
        </p:nvGraphicFramePr>
        <p:xfrm>
          <a:off x="754337" y="5410200"/>
          <a:ext cx="6038349" cy="382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Equation" r:id="rId9" imgW="4012920" imgH="253800" progId="Equation.DSMT4">
                  <p:embed/>
                </p:oleObj>
              </mc:Choice>
              <mc:Fallback>
                <p:oleObj name="Equation" r:id="rId9" imgW="4012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4337" y="5410200"/>
                        <a:ext cx="6038349" cy="382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431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096000" y="3962400"/>
            <a:ext cx="2514600" cy="838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346" y="3276600"/>
            <a:ext cx="2044654" cy="6858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09844"/>
              </p:ext>
            </p:extLst>
          </p:nvPr>
        </p:nvGraphicFramePr>
        <p:xfrm>
          <a:off x="685800" y="609600"/>
          <a:ext cx="438157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1" name="Equation" r:id="rId3" imgW="2908080" imgH="241200" progId="Equation.DSMT4">
                  <p:embed/>
                </p:oleObj>
              </mc:Choice>
              <mc:Fallback>
                <p:oleObj name="Equation" r:id="rId3" imgW="2908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609600"/>
                        <a:ext cx="4381578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1176048"/>
            <a:ext cx="237494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 for an ideal capacitor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882113"/>
              </p:ext>
            </p:extLst>
          </p:nvPr>
        </p:nvGraphicFramePr>
        <p:xfrm>
          <a:off x="990600" y="1676400"/>
          <a:ext cx="16891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2" name="Equation" r:id="rId5" imgW="927000" imgH="393480" progId="Equation.DSMT4">
                  <p:embed/>
                </p:oleObj>
              </mc:Choice>
              <mc:Fallback>
                <p:oleObj name="Equation" r:id="rId5" imgW="927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676400"/>
                        <a:ext cx="168910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440625"/>
              </p:ext>
            </p:extLst>
          </p:nvPr>
        </p:nvGraphicFramePr>
        <p:xfrm>
          <a:off x="3200400" y="2286000"/>
          <a:ext cx="3493282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3" name="Equation" r:id="rId7" imgW="1930320" imgH="825480" progId="Equation.DSMT4">
                  <p:embed/>
                </p:oleObj>
              </mc:Choice>
              <mc:Fallback>
                <p:oleObj name="Equation" r:id="rId7" imgW="193032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0400" y="2286000"/>
                        <a:ext cx="3493282" cy="1493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2200" y="1176048"/>
            <a:ext cx="23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v(t) = 2000 </a:t>
            </a:r>
            <a:r>
              <a:rPr lang="en-US" dirty="0" err="1" smtClean="0"/>
              <a:t>cos</a:t>
            </a:r>
            <a:r>
              <a:rPr lang="en-US" dirty="0" smtClean="0"/>
              <a:t>(100t) V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324600" y="1545380"/>
            <a:ext cx="609600" cy="8930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1545380"/>
            <a:ext cx="2514600" cy="8930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86200" y="990600"/>
            <a:ext cx="304800" cy="1447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140321"/>
              </p:ext>
            </p:extLst>
          </p:nvPr>
        </p:nvGraphicFramePr>
        <p:xfrm>
          <a:off x="4622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4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22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099923"/>
              </p:ext>
            </p:extLst>
          </p:nvPr>
        </p:nvGraphicFramePr>
        <p:xfrm>
          <a:off x="434975" y="4032250"/>
          <a:ext cx="46307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5" name="Equation" r:id="rId11" imgW="2958840" imgH="482400" progId="Equation.DSMT4">
                  <p:embed/>
                </p:oleObj>
              </mc:Choice>
              <mc:Fallback>
                <p:oleObj name="Equation" r:id="rId11" imgW="295884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4032250"/>
                        <a:ext cx="46307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3141"/>
              </p:ext>
            </p:extLst>
          </p:nvPr>
        </p:nvGraphicFramePr>
        <p:xfrm>
          <a:off x="697230" y="5562600"/>
          <a:ext cx="593217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6" name="Equation" r:id="rId13" imgW="4394160" imgH="507960" progId="Equation.DSMT4">
                  <p:embed/>
                </p:oleObj>
              </mc:Choice>
              <mc:Fallback>
                <p:oleObj name="Equation" r:id="rId13" imgW="43941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7230" y="5562600"/>
                        <a:ext cx="593217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1000" y="5117068"/>
            <a:ext cx="296555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Current after capacitor added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174792"/>
              </p:ext>
            </p:extLst>
          </p:nvPr>
        </p:nvGraphicFramePr>
        <p:xfrm>
          <a:off x="6338945" y="4343400"/>
          <a:ext cx="197643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" name="Equation" r:id="rId15" imgW="1358640" imgH="177480" progId="Equation.DSMT4">
                  <p:embed/>
                </p:oleObj>
              </mc:Choice>
              <mc:Fallback>
                <p:oleObj name="Equation" r:id="rId15" imgW="135864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945" y="4343400"/>
                        <a:ext cx="1976437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233756" y="3962400"/>
            <a:ext cx="224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the capacitor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096000" y="4876800"/>
            <a:ext cx="762000" cy="6858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869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62201" y="4495800"/>
            <a:ext cx="3581400" cy="990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609599"/>
            <a:ext cx="305987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RMS Current &amp; Voltage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701932"/>
            <a:ext cx="3513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a.k.a.  “Effective” current or voltage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453087"/>
              </p:ext>
            </p:extLst>
          </p:nvPr>
        </p:nvGraphicFramePr>
        <p:xfrm>
          <a:off x="836610" y="1295400"/>
          <a:ext cx="365919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" name="Equation" r:id="rId3" imgW="2603160" imgH="520560" progId="Equation.DSMT4">
                  <p:embed/>
                </p:oleObj>
              </mc:Choice>
              <mc:Fallback>
                <p:oleObj name="Equation" r:id="rId3" imgW="26031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610" y="1295400"/>
                        <a:ext cx="3659190" cy="731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547648"/>
            <a:ext cx="240142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RMS value of a sinusoid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88947"/>
              </p:ext>
            </p:extLst>
          </p:nvPr>
        </p:nvGraphicFramePr>
        <p:xfrm>
          <a:off x="2157208" y="3124200"/>
          <a:ext cx="2327706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" name="Equation" r:id="rId5" imgW="1612800" imgH="419040" progId="Equation.DSMT4">
                  <p:embed/>
                </p:oleObj>
              </mc:Choice>
              <mc:Fallback>
                <p:oleObj name="Equation" r:id="rId5" imgW="1612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7208" y="3124200"/>
                        <a:ext cx="2327706" cy="604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120549"/>
              </p:ext>
            </p:extLst>
          </p:nvPr>
        </p:nvGraphicFramePr>
        <p:xfrm>
          <a:off x="2597150" y="4665663"/>
          <a:ext cx="31654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4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7150" y="4665663"/>
                        <a:ext cx="3165475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779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2735"/>
            <a:ext cx="403200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Balanced Three-Phase Systems</a:t>
            </a:r>
            <a:endParaRPr lang="en-US" sz="24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4775631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380" y="2761934"/>
            <a:ext cx="135364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Y-connected</a:t>
            </a:r>
          </a:p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001869"/>
            <a:ext cx="135364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Y-connected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568218"/>
              </p:ext>
            </p:extLst>
          </p:nvPr>
        </p:nvGraphicFramePr>
        <p:xfrm>
          <a:off x="6248400" y="1616219"/>
          <a:ext cx="2209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Equation" r:id="rId4" imgW="1104840" imgH="685800" progId="Equation.DSMT4">
                  <p:embed/>
                </p:oleObj>
              </mc:Choice>
              <mc:Fallback>
                <p:oleObj name="Equation" r:id="rId4" imgW="11048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48400" y="1616219"/>
                        <a:ext cx="22098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891248"/>
            <a:ext cx="158729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Phase Voltages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9507" y="3431142"/>
            <a:ext cx="142987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Line Currents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91796"/>
              </p:ext>
            </p:extLst>
          </p:nvPr>
        </p:nvGraphicFramePr>
        <p:xfrm>
          <a:off x="5803900" y="4008438"/>
          <a:ext cx="3125788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Equation" r:id="rId6" imgW="1904760" imgH="1333440" progId="Equation.DSMT4">
                  <p:embed/>
                </p:oleObj>
              </mc:Choice>
              <mc:Fallback>
                <p:oleObj name="Equation" r:id="rId6" imgW="190476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03900" y="4008438"/>
                        <a:ext cx="3125788" cy="218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9436" y="4661872"/>
            <a:ext cx="141897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Line Voltages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003794"/>
              </p:ext>
            </p:extLst>
          </p:nvPr>
        </p:nvGraphicFramePr>
        <p:xfrm>
          <a:off x="304800" y="5105400"/>
          <a:ext cx="4618038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8" imgW="2527200" imgH="774360" progId="Equation.DSMT4">
                  <p:embed/>
                </p:oleObj>
              </mc:Choice>
              <mc:Fallback>
                <p:oleObj name="Equation" r:id="rId8" imgW="25272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800" y="5105400"/>
                        <a:ext cx="4618038" cy="141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639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2735"/>
            <a:ext cx="403200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Balanced Three-Phase Systems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326606" y="3440668"/>
            <a:ext cx="159819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Phase Currents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83732"/>
            <a:ext cx="5054290" cy="206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572000"/>
            <a:ext cx="142987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Line Currents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9291" y="729734"/>
            <a:ext cx="141897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Line Voltages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348648"/>
              </p:ext>
            </p:extLst>
          </p:nvPr>
        </p:nvGraphicFramePr>
        <p:xfrm>
          <a:off x="6248400" y="1304514"/>
          <a:ext cx="2209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4" imgW="1104840" imgH="685800" progId="Equation.DSMT4">
                  <p:embed/>
                </p:oleObj>
              </mc:Choice>
              <mc:Fallback>
                <p:oleObj name="Equation" r:id="rId4" imgW="110484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304514"/>
                        <a:ext cx="2209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19739"/>
              </p:ext>
            </p:extLst>
          </p:nvPr>
        </p:nvGraphicFramePr>
        <p:xfrm>
          <a:off x="6075363" y="4008438"/>
          <a:ext cx="2582862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6" name="Equation" r:id="rId6" imgW="1574640" imgH="1333440" progId="Equation.DSMT4">
                  <p:embed/>
                </p:oleObj>
              </mc:Choice>
              <mc:Fallback>
                <p:oleObj name="Equation" r:id="rId6" imgW="1574640" imgH="1333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363" y="4008438"/>
                        <a:ext cx="2582862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090990"/>
              </p:ext>
            </p:extLst>
          </p:nvPr>
        </p:nvGraphicFramePr>
        <p:xfrm>
          <a:off x="258763" y="5105400"/>
          <a:ext cx="4710112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Equation" r:id="rId8" imgW="2577960" imgH="774360" progId="Equation.DSMT4">
                  <p:embed/>
                </p:oleObj>
              </mc:Choice>
              <mc:Fallback>
                <p:oleObj name="Equation" r:id="rId8" imgW="2577960" imgH="774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105400"/>
                        <a:ext cx="4710112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927" y="3392269"/>
            <a:ext cx="137127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Δ</a:t>
            </a:r>
            <a:r>
              <a:rPr lang="en-US" dirty="0" smtClean="0"/>
              <a:t>-connected</a:t>
            </a:r>
          </a:p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96384" y="3440668"/>
            <a:ext cx="137127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Δ</a:t>
            </a:r>
            <a:r>
              <a:rPr lang="en-US" dirty="0" smtClean="0"/>
              <a:t>-connected</a:t>
            </a:r>
          </a:p>
          <a:p>
            <a:pPr algn="ctr"/>
            <a:r>
              <a:rPr lang="en-US" dirty="0" smtClean="0"/>
              <a:t>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75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31011" y="1341013"/>
            <a:ext cx="3163941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475795"/>
            <a:ext cx="552285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Currents and Voltages are specified in RMS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433200"/>
              </p:ext>
            </p:extLst>
          </p:nvPr>
        </p:nvGraphicFramePr>
        <p:xfrm>
          <a:off x="942154" y="1371600"/>
          <a:ext cx="42481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2" name="Equation" r:id="rId3" imgW="2361960" imgH="393480" progId="Equation.DSMT4">
                  <p:embed/>
                </p:oleObj>
              </mc:Choice>
              <mc:Fallback>
                <p:oleObj name="Equation" r:id="rId3" imgW="236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2154" y="1371600"/>
                        <a:ext cx="4248150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2249361"/>
            <a:ext cx="1115947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 for peak</a:t>
            </a:r>
          </a:p>
          <a:p>
            <a:pPr algn="ctr"/>
            <a:r>
              <a:rPr lang="en-US" dirty="0" smtClean="0"/>
              <a:t>voltage</a:t>
            </a:r>
          </a:p>
          <a:p>
            <a:pPr algn="ctr"/>
            <a:r>
              <a:rPr lang="en-US" dirty="0" smtClean="0"/>
              <a:t>&amp; current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08255" y="2249361"/>
            <a:ext cx="1115947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 for RMS</a:t>
            </a:r>
          </a:p>
          <a:p>
            <a:pPr algn="ctr"/>
            <a:r>
              <a:rPr lang="en-US" dirty="0" smtClean="0"/>
              <a:t>voltage</a:t>
            </a:r>
          </a:p>
          <a:p>
            <a:pPr algn="ctr"/>
            <a:r>
              <a:rPr lang="en-US" dirty="0" smtClean="0"/>
              <a:t>&amp; current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3524" y="2249361"/>
            <a:ext cx="1410899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 for 3-phase</a:t>
            </a:r>
          </a:p>
          <a:p>
            <a:pPr algn="ctr"/>
            <a:r>
              <a:rPr lang="en-US" dirty="0" smtClean="0"/>
              <a:t>voltage</a:t>
            </a:r>
          </a:p>
          <a:p>
            <a:pPr algn="ctr"/>
            <a:r>
              <a:rPr lang="en-US" dirty="0" smtClean="0"/>
              <a:t>&amp; current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006874"/>
              </p:ext>
            </p:extLst>
          </p:nvPr>
        </p:nvGraphicFramePr>
        <p:xfrm>
          <a:off x="723900" y="4800600"/>
          <a:ext cx="1714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3" name="Equation" r:id="rId5" imgW="952200" imgH="507960" progId="Equation.DSMT4">
                  <p:embed/>
                </p:oleObj>
              </mc:Choice>
              <mc:Fallback>
                <p:oleObj name="Equation" r:id="rId5" imgW="9522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900" y="4800600"/>
                        <a:ext cx="17145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750505"/>
              </p:ext>
            </p:extLst>
          </p:nvPr>
        </p:nvGraphicFramePr>
        <p:xfrm>
          <a:off x="3543300" y="4876800"/>
          <a:ext cx="1714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4" name="Equation" r:id="rId7" imgW="952200" imgH="507960" progId="Equation.DSMT4">
                  <p:embed/>
                </p:oleObj>
              </mc:Choice>
              <mc:Fallback>
                <p:oleObj name="Equation" r:id="rId7" imgW="95220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4876800"/>
                        <a:ext cx="1714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599" y="3962400"/>
            <a:ext cx="213423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Complex Power</a:t>
            </a:r>
          </a:p>
          <a:p>
            <a:pPr algn="ctr"/>
            <a:r>
              <a:rPr lang="en-US" dirty="0" smtClean="0"/>
              <a:t>for Y-connected load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3962400"/>
            <a:ext cx="213423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Complex Power</a:t>
            </a:r>
          </a:p>
          <a:p>
            <a:pPr algn="ctr"/>
            <a:r>
              <a:rPr lang="en-US" dirty="0" smtClean="0"/>
              <a:t>for </a:t>
            </a:r>
            <a:r>
              <a:rPr lang="el-GR" dirty="0" smtClean="0"/>
              <a:t>Δ</a:t>
            </a:r>
            <a:r>
              <a:rPr lang="en-US" dirty="0" smtClean="0"/>
              <a:t>-connected load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308927"/>
              </p:ext>
            </p:extLst>
          </p:nvPr>
        </p:nvGraphicFramePr>
        <p:xfrm>
          <a:off x="5834252" y="1369588"/>
          <a:ext cx="30861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5" name="Equation" r:id="rId9" imgW="1663560" imgH="723600" progId="Equation.DSMT4">
                  <p:embed/>
                </p:oleObj>
              </mc:Choice>
              <mc:Fallback>
                <p:oleObj name="Equation" r:id="rId9" imgW="16635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34252" y="1369588"/>
                        <a:ext cx="3086100" cy="1341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00800" y="3179618"/>
            <a:ext cx="158575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Average Power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242153"/>
              </p:ext>
            </p:extLst>
          </p:nvPr>
        </p:nvGraphicFramePr>
        <p:xfrm>
          <a:off x="6257751" y="3764796"/>
          <a:ext cx="1871852" cy="51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6" name="Equation" r:id="rId11" imgW="1079280" imgH="253800" progId="Equation.DSMT4">
                  <p:embed/>
                </p:oleObj>
              </mc:Choice>
              <mc:Fallback>
                <p:oleObj name="Equation" r:id="rId11" imgW="1079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57751" y="3764796"/>
                        <a:ext cx="1871852" cy="513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96000" y="5484030"/>
            <a:ext cx="141577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Power Factor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92269"/>
              </p:ext>
            </p:extLst>
          </p:nvPr>
        </p:nvGraphicFramePr>
        <p:xfrm>
          <a:off x="5487039" y="6096000"/>
          <a:ext cx="3245887" cy="3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7" name="Equation" r:id="rId13" imgW="1955520" imgH="203040" progId="Equation.DSMT4">
                  <p:embed/>
                </p:oleObj>
              </mc:Choice>
              <mc:Fallback>
                <p:oleObj name="Equation" r:id="rId13" imgW="1955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87039" y="6096000"/>
                        <a:ext cx="3245887" cy="3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75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4934"/>
            <a:ext cx="10397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1727" y="1002268"/>
            <a:ext cx="835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total real power supplied by the source in the balanced wye-connected circuit 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1600200"/>
            <a:ext cx="44672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246382"/>
              </p:ext>
            </p:extLst>
          </p:nvPr>
        </p:nvGraphicFramePr>
        <p:xfrm>
          <a:off x="5410200" y="1905000"/>
          <a:ext cx="1885757" cy="692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4" imgW="1244520" imgH="457200" progId="Equation.DSMT4">
                  <p:embed/>
                </p:oleObj>
              </mc:Choice>
              <mc:Fallback>
                <p:oleObj name="Equation" r:id="rId4" imgW="1244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0200" y="1905000"/>
                        <a:ext cx="1885757" cy="692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1535668"/>
            <a:ext cx="785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980291"/>
              </p:ext>
            </p:extLst>
          </p:nvPr>
        </p:nvGraphicFramePr>
        <p:xfrm>
          <a:off x="317500" y="4267200"/>
          <a:ext cx="6781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Equation" r:id="rId6" imgW="4520880" imgH="711000" progId="Equation.DSMT4">
                  <p:embed/>
                </p:oleObj>
              </mc:Choice>
              <mc:Fallback>
                <p:oleObj name="Equation" r:id="rId6" imgW="45208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7500" y="4267200"/>
                        <a:ext cx="67818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4175" y="5731225"/>
            <a:ext cx="114486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P=1620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668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452735"/>
            <a:ext cx="484023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Ideal Operational Amplifier (Op Amp)</a:t>
            </a:r>
            <a:endParaRPr lang="en-US" sz="24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2236688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99030" y="1331416"/>
            <a:ext cx="239681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With negative feedback</a:t>
            </a:r>
          </a:p>
          <a:p>
            <a:pPr algn="ctr"/>
            <a:r>
              <a:rPr lang="en-US" dirty="0" err="1" smtClean="0"/>
              <a:t>i</a:t>
            </a:r>
            <a:r>
              <a:rPr lang="en-US" dirty="0" smtClean="0"/>
              <a:t>=0</a:t>
            </a:r>
          </a:p>
          <a:p>
            <a:pPr algn="ctr"/>
            <a:r>
              <a:rPr lang="en-US" dirty="0" err="1" smtClean="0"/>
              <a:t>Δv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168026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Linear Amplifier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607664"/>
              </p:ext>
            </p:extLst>
          </p:nvPr>
        </p:nvGraphicFramePr>
        <p:xfrm>
          <a:off x="4191000" y="3505200"/>
          <a:ext cx="3200400" cy="1911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4" imgW="2679480" imgH="1600200" progId="Equation.DSMT4">
                  <p:embed/>
                </p:oleObj>
              </mc:Choice>
              <mc:Fallback>
                <p:oleObj name="Equation" r:id="rId4" imgW="267948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1000" y="3505200"/>
                        <a:ext cx="3200400" cy="1911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>
            <a:endCxn id="6" idx="0"/>
          </p:cNvCxnSpPr>
          <p:nvPr/>
        </p:nvCxnSpPr>
        <p:spPr>
          <a:xfrm flipV="1">
            <a:off x="5562600" y="3505200"/>
            <a:ext cx="228600" cy="38713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0" y="32004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4876800"/>
            <a:ext cx="1355662" cy="6096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0" y="3200400"/>
            <a:ext cx="3407229" cy="243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0999" y="5791200"/>
            <a:ext cx="300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mV or </a:t>
            </a:r>
            <a:r>
              <a:rPr lang="el-GR" dirty="0" smtClean="0"/>
              <a:t>μ</a:t>
            </a:r>
            <a:r>
              <a:rPr lang="en-US" dirty="0" smtClean="0"/>
              <a:t>V reading from sensor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86630" y="6160532"/>
            <a:ext cx="299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0-5 V output to A/D converter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62000" y="4953000"/>
            <a:ext cx="304800" cy="8382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62399" y="5105400"/>
            <a:ext cx="381001" cy="105513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359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452735"/>
            <a:ext cx="21434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Magnetic Fields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04680"/>
              </p:ext>
            </p:extLst>
          </p:nvPr>
        </p:nvGraphicFramePr>
        <p:xfrm>
          <a:off x="3352800" y="525462"/>
          <a:ext cx="30464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Equation" r:id="rId3" imgW="2286000" imgH="291960" progId="Equation.DSMT4">
                  <p:embed/>
                </p:oleObj>
              </mc:Choice>
              <mc:Fallback>
                <p:oleObj name="Equation" r:id="rId3" imgW="22860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525462"/>
                        <a:ext cx="3046412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44885" y="1121229"/>
            <a:ext cx="3409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 – magnetic flux density  (tesla)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– magnetic field strength  (A/m)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/>
              <a:t>  -  current density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82894"/>
            <a:ext cx="2698431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Net magnetic flux through </a:t>
            </a:r>
          </a:p>
          <a:p>
            <a:pPr algn="ctr"/>
            <a:r>
              <a:rPr lang="en-US" dirty="0" smtClean="0"/>
              <a:t>a closed surface is zero.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2339816" y="914400"/>
            <a:ext cx="1012984" cy="66849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26428"/>
              </p:ext>
            </p:extLst>
          </p:nvPr>
        </p:nvGraphicFramePr>
        <p:xfrm>
          <a:off x="6096000" y="2229225"/>
          <a:ext cx="88274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Equation" r:id="rId5" imgW="520560" imgH="203040" progId="Equation.DSMT4">
                  <p:embed/>
                </p:oleObj>
              </mc:Choice>
              <mc:Fallback>
                <p:oleObj name="Equation" r:id="rId5" imgW="520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2229225"/>
                        <a:ext cx="882748" cy="34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50757"/>
              </p:ext>
            </p:extLst>
          </p:nvPr>
        </p:nvGraphicFramePr>
        <p:xfrm>
          <a:off x="1693575" y="3048000"/>
          <a:ext cx="115273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name="Equation" r:id="rId7" imgW="723600" imgH="291960" progId="Equation.DSMT4">
                  <p:embed/>
                </p:oleObj>
              </mc:Choice>
              <mc:Fallback>
                <p:oleObj name="Equation" r:id="rId7" imgW="723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3575" y="3048000"/>
                        <a:ext cx="1152733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2514600"/>
            <a:ext cx="41506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Magnetic Flux </a:t>
            </a:r>
            <a:r>
              <a:rPr lang="el-GR" dirty="0" smtClean="0"/>
              <a:t>φ</a:t>
            </a:r>
            <a:r>
              <a:rPr lang="en-US" dirty="0" smtClean="0"/>
              <a:t> passing through a surface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191609"/>
              </p:ext>
            </p:extLst>
          </p:nvPr>
        </p:nvGraphicFramePr>
        <p:xfrm>
          <a:off x="6172200" y="4800600"/>
          <a:ext cx="1050566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200" y="4800600"/>
                        <a:ext cx="1050566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800097"/>
              </p:ext>
            </p:extLst>
          </p:nvPr>
        </p:nvGraphicFramePr>
        <p:xfrm>
          <a:off x="1555007" y="4343400"/>
          <a:ext cx="180267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Equation" r:id="rId11" imgW="1168200" imgH="444240" progId="Equation.DSMT4">
                  <p:embed/>
                </p:oleObj>
              </mc:Choice>
              <mc:Fallback>
                <p:oleObj name="Equation" r:id="rId11" imgW="1168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55007" y="4343400"/>
                        <a:ext cx="1802674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3777734"/>
            <a:ext cx="345703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Energy stored in the magnetic field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3777734"/>
            <a:ext cx="329962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Enclosing a surface with N turns</a:t>
            </a:r>
          </a:p>
          <a:p>
            <a:r>
              <a:rPr lang="en-US" dirty="0" smtClean="0"/>
              <a:t>of wire produces a voltage across</a:t>
            </a:r>
          </a:p>
          <a:p>
            <a:r>
              <a:rPr lang="en-US" dirty="0" smtClean="0"/>
              <a:t>the terminals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980014"/>
              </p:ext>
            </p:extLst>
          </p:nvPr>
        </p:nvGraphicFramePr>
        <p:xfrm>
          <a:off x="1676400" y="6248400"/>
          <a:ext cx="1066800" cy="26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Equation" r:id="rId13" imgW="672840" imgH="164880" progId="Equation.DSMT4">
                  <p:embed/>
                </p:oleObj>
              </mc:Choice>
              <mc:Fallback>
                <p:oleObj name="Equation" r:id="rId13" imgW="6728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76400" y="6248400"/>
                        <a:ext cx="1066800" cy="261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5315634"/>
            <a:ext cx="5184881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Magnetic field produces a force perpendicular to </a:t>
            </a:r>
          </a:p>
          <a:p>
            <a:r>
              <a:rPr lang="en-US" dirty="0" smtClean="0"/>
              <a:t>the current direction and the magnetic field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97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77334"/>
            <a:ext cx="10397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80011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coaxial cable with an inner wire of radius 1 mm carries 10-A current.  The outer</a:t>
            </a:r>
          </a:p>
          <a:p>
            <a:r>
              <a:rPr lang="en-US" dirty="0"/>
              <a:t>c</a:t>
            </a:r>
            <a:r>
              <a:rPr lang="en-US" dirty="0" smtClean="0"/>
              <a:t>ylindrical conductor has a diameter of 10 mm and carries a 10-A uniformly </a:t>
            </a:r>
          </a:p>
          <a:p>
            <a:r>
              <a:rPr lang="en-US" dirty="0" smtClean="0"/>
              <a:t>distributed current in the opposite direction.  Determine the approximate magnetic</a:t>
            </a:r>
          </a:p>
          <a:p>
            <a:r>
              <a:rPr lang="en-US" dirty="0" smtClean="0"/>
              <a:t>energy stored per unit length in this cable.  Use </a:t>
            </a:r>
            <a:r>
              <a:rPr lang="el-GR" dirty="0" smtClean="0"/>
              <a:t>μ</a:t>
            </a:r>
            <a:r>
              <a:rPr lang="en-US" baseline="-25000" dirty="0" smtClean="0"/>
              <a:t>0</a:t>
            </a:r>
            <a:r>
              <a:rPr lang="en-US" dirty="0" smtClean="0"/>
              <a:t> for the </a:t>
            </a:r>
            <a:r>
              <a:rPr lang="en-US" dirty="0" err="1" smtClean="0"/>
              <a:t>permeablility</a:t>
            </a:r>
            <a:r>
              <a:rPr lang="en-US" dirty="0" smtClean="0"/>
              <a:t> of the </a:t>
            </a:r>
          </a:p>
          <a:p>
            <a:r>
              <a:rPr lang="en-US" dirty="0" smtClean="0"/>
              <a:t>material between the wire and conductor.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263766"/>
              </p:ext>
            </p:extLst>
          </p:nvPr>
        </p:nvGraphicFramePr>
        <p:xfrm>
          <a:off x="533400" y="2743200"/>
          <a:ext cx="3270787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3" imgW="2374560" imgH="711000" progId="Equation.DSMT4">
                  <p:embed/>
                </p:oleObj>
              </mc:Choice>
              <mc:Fallback>
                <p:oleObj name="Equation" r:id="rId3" imgW="23745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743200"/>
                        <a:ext cx="3270787" cy="97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0764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03620"/>
              </p:ext>
            </p:extLst>
          </p:nvPr>
        </p:nvGraphicFramePr>
        <p:xfrm>
          <a:off x="4622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22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837156"/>
              </p:ext>
            </p:extLst>
          </p:nvPr>
        </p:nvGraphicFramePr>
        <p:xfrm>
          <a:off x="493258" y="3962400"/>
          <a:ext cx="57007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8" imgW="3695400" imgH="495000" progId="Equation.DSMT4">
                  <p:embed/>
                </p:oleObj>
              </mc:Choice>
              <mc:Fallback>
                <p:oleObj name="Equation" r:id="rId8" imgW="3695400" imgH="495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58" y="3962400"/>
                        <a:ext cx="5700713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252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22008"/>
            <a:ext cx="30527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Parallel Plate Capacitor</a:t>
            </a:r>
            <a:endParaRPr lang="en-US" sz="2400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4" y="1219200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270349"/>
              </p:ext>
            </p:extLst>
          </p:nvPr>
        </p:nvGraphicFramePr>
        <p:xfrm>
          <a:off x="754854" y="3352800"/>
          <a:ext cx="863600" cy="66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4" imgW="558720" imgH="431640" progId="Equation.DSMT4">
                  <p:embed/>
                </p:oleObj>
              </mc:Choice>
              <mc:Fallback>
                <p:oleObj name="Equation" r:id="rId4" imgW="558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4854" y="3352800"/>
                        <a:ext cx="863600" cy="667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069" y="2819400"/>
            <a:ext cx="286661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Electric Field between Plates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352847"/>
            <a:ext cx="1956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Q=charge on plate</a:t>
            </a:r>
          </a:p>
          <a:p>
            <a:r>
              <a:rPr lang="en-US" dirty="0" smtClean="0"/>
              <a:t>A=area of plate</a:t>
            </a:r>
          </a:p>
          <a:p>
            <a:r>
              <a:rPr lang="en-US" dirty="0" smtClean="0"/>
              <a:t>ε</a:t>
            </a:r>
            <a:r>
              <a:rPr lang="en-US" baseline="-25000" dirty="0" smtClean="0"/>
              <a:t>0</a:t>
            </a:r>
            <a:r>
              <a:rPr lang="en-US" dirty="0" smtClean="0"/>
              <a:t>=8.85x10</a:t>
            </a:r>
            <a:r>
              <a:rPr lang="en-US" baseline="30000" dirty="0" smtClean="0"/>
              <a:t>-12</a:t>
            </a:r>
            <a:r>
              <a:rPr lang="en-US" dirty="0" smtClean="0"/>
              <a:t> F/m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670329"/>
              </p:ext>
            </p:extLst>
          </p:nvPr>
        </p:nvGraphicFramePr>
        <p:xfrm>
          <a:off x="754854" y="4724400"/>
          <a:ext cx="1339851" cy="64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6" imgW="901440" imgH="431640" progId="Equation.DSMT4">
                  <p:embed/>
                </p:oleObj>
              </mc:Choice>
              <mc:Fallback>
                <p:oleObj name="Equation" r:id="rId6" imgW="901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4854" y="4724400"/>
                        <a:ext cx="1339851" cy="64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66838"/>
              </p:ext>
            </p:extLst>
          </p:nvPr>
        </p:nvGraphicFramePr>
        <p:xfrm>
          <a:off x="6858390" y="3499428"/>
          <a:ext cx="863600" cy="608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390" y="3499428"/>
                        <a:ext cx="863600" cy="608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107873"/>
            <a:ext cx="476951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Potential difference (voltage) between the plates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3004066"/>
            <a:ext cx="132158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Capacitance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129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10397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6168" y="990600"/>
            <a:ext cx="7173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cylindrical coil of wire has an air core and 1000 turns.  It is 1 m long with </a:t>
            </a:r>
          </a:p>
          <a:p>
            <a:r>
              <a:rPr lang="en-US" dirty="0" smtClean="0"/>
              <a:t>a diameter of 2 mm so has a relatively uniform field.  Find the current </a:t>
            </a:r>
          </a:p>
          <a:p>
            <a:r>
              <a:rPr lang="en-US" dirty="0" smtClean="0"/>
              <a:t>necessary to achieve a magnetic flux density of 2 T.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937" y="1913930"/>
            <a:ext cx="1952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899792"/>
              </p:ext>
            </p:extLst>
          </p:nvPr>
        </p:nvGraphicFramePr>
        <p:xfrm>
          <a:off x="838200" y="3133130"/>
          <a:ext cx="555136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4" imgW="3492360" imgH="1054080" progId="Equation.DSMT4">
                  <p:embed/>
                </p:oleObj>
              </mc:Choice>
              <mc:Fallback>
                <p:oleObj name="Equation" r:id="rId4" imgW="3492360" imgH="1054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33130"/>
                        <a:ext cx="555136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8115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7245" y="1295400"/>
            <a:ext cx="33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pic>
        <p:nvPicPr>
          <p:cNvPr id="12290" name="Picture 2" descr="https://encrypted-tbn2.gstatic.com/images?q=tbn:ANd9GcQgTpUmjrANEwiH7h5wGUv5puAbQ_5ai-YGl19kFZj9coOEvwth6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752837" cy="328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37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14325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Resistivity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914944"/>
              </p:ext>
            </p:extLst>
          </p:nvPr>
        </p:nvGraphicFramePr>
        <p:xfrm>
          <a:off x="2590800" y="353863"/>
          <a:ext cx="1573826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6" name="Equation" r:id="rId3" imgW="927000" imgH="393480" progId="Equation.DSMT4">
                  <p:embed/>
                </p:oleObj>
              </mc:Choice>
              <mc:Fallback>
                <p:oleObj name="Equation" r:id="rId3" imgW="927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353863"/>
                        <a:ext cx="1573826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945229"/>
              </p:ext>
            </p:extLst>
          </p:nvPr>
        </p:nvGraphicFramePr>
        <p:xfrm>
          <a:off x="5486400" y="435429"/>
          <a:ext cx="2603500" cy="128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7" name="Equation" r:id="rId5" imgW="1803240" imgH="888840" progId="Equation.DSMT4">
                  <p:embed/>
                </p:oleObj>
              </mc:Choice>
              <mc:Fallback>
                <p:oleObj name="Equation" r:id="rId5" imgW="18032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435429"/>
                        <a:ext cx="2603500" cy="1283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52675"/>
            <a:ext cx="17716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883620"/>
            <a:ext cx="820590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  Find the resistance of a 2-m copper wire if the wire has a diameter of 2 mm.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769516"/>
              </p:ext>
            </p:extLst>
          </p:nvPr>
        </p:nvGraphicFramePr>
        <p:xfrm>
          <a:off x="657224" y="3581400"/>
          <a:ext cx="1981201" cy="409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8" name="Equation" r:id="rId8" imgW="1168200" imgH="241200" progId="Equation.DSMT4">
                  <p:embed/>
                </p:oleObj>
              </mc:Choice>
              <mc:Fallback>
                <p:oleObj name="Equation" r:id="rId8" imgW="1168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7224" y="3581400"/>
                        <a:ext cx="1981201" cy="409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389012"/>
              </p:ext>
            </p:extLst>
          </p:nvPr>
        </p:nvGraphicFramePr>
        <p:xfrm>
          <a:off x="584273" y="4114800"/>
          <a:ext cx="212710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9" name="Equation" r:id="rId10" imgW="1295280" imgH="279360" progId="Equation.DSMT4">
                  <p:embed/>
                </p:oleObj>
              </mc:Choice>
              <mc:Fallback>
                <p:oleObj name="Equation" r:id="rId10" imgW="1295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4273" y="4114800"/>
                        <a:ext cx="2127103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38793"/>
              </p:ext>
            </p:extLst>
          </p:nvPr>
        </p:nvGraphicFramePr>
        <p:xfrm>
          <a:off x="1295400" y="5029200"/>
          <a:ext cx="61626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0" name="Equation" r:id="rId12" imgW="3632040" imgH="533160" progId="Equation.DSMT4">
                  <p:embed/>
                </p:oleObj>
              </mc:Choice>
              <mc:Fallback>
                <p:oleObj name="Equation" r:id="rId12" imgW="363204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29200"/>
                        <a:ext cx="616267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5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616" y="577725"/>
            <a:ext cx="117628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Resistor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8600"/>
            <a:ext cx="1376362" cy="144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956612"/>
              </p:ext>
            </p:extLst>
          </p:nvPr>
        </p:nvGraphicFramePr>
        <p:xfrm>
          <a:off x="4114800" y="690463"/>
          <a:ext cx="934024" cy="384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" name="Equation" r:id="rId4" imgW="431640" imgH="177480" progId="Equation.DSMT4">
                  <p:embed/>
                </p:oleObj>
              </mc:Choice>
              <mc:Fallback>
                <p:oleObj name="Equation" r:id="rId4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690463"/>
                        <a:ext cx="934024" cy="384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2200" y="475579"/>
            <a:ext cx="171322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Power absorbed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835798"/>
              </p:ext>
            </p:extLst>
          </p:nvPr>
        </p:nvGraphicFramePr>
        <p:xfrm>
          <a:off x="6240304" y="937244"/>
          <a:ext cx="1577018" cy="605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" name="Equation" r:id="rId6" imgW="1091880" imgH="419040" progId="Equation.DSMT4">
                  <p:embed/>
                </p:oleObj>
              </mc:Choice>
              <mc:Fallback>
                <p:oleObj name="Equation" r:id="rId6" imgW="1091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40304" y="937244"/>
                        <a:ext cx="1577018" cy="605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72200" y="1828800"/>
            <a:ext cx="2355388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      Energy dissipated 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94561"/>
              </p:ext>
            </p:extLst>
          </p:nvPr>
        </p:nvGraphicFramePr>
        <p:xfrm>
          <a:off x="6188408" y="2362200"/>
          <a:ext cx="21113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" name="Equation" r:id="rId8" imgW="1460160" imgH="393480" progId="Equation.DSMT4">
                  <p:embed/>
                </p:oleObj>
              </mc:Choice>
              <mc:Fallback>
                <p:oleObj name="Equation" r:id="rId8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88408" y="2362200"/>
                        <a:ext cx="21113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441" y="3018243"/>
            <a:ext cx="445375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0"/>
            <a:ext cx="45305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3616" y="2428964"/>
            <a:ext cx="17507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Parallel Resistors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3616" y="4876800"/>
            <a:ext cx="162576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Series Resistors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449225"/>
              </p:ext>
            </p:extLst>
          </p:nvPr>
        </p:nvGraphicFramePr>
        <p:xfrm>
          <a:off x="5122863" y="3910013"/>
          <a:ext cx="24669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" name="Equation" r:id="rId12" imgW="1587240" imgH="622080" progId="Equation.DSMT4">
                  <p:embed/>
                </p:oleObj>
              </mc:Choice>
              <mc:Fallback>
                <p:oleObj name="Equation" r:id="rId12" imgW="1587240" imgH="622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910013"/>
                        <a:ext cx="2466975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457549"/>
              </p:ext>
            </p:extLst>
          </p:nvPr>
        </p:nvGraphicFramePr>
        <p:xfrm>
          <a:off x="6488113" y="6029325"/>
          <a:ext cx="2425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" name="Equation" r:id="rId14" imgW="1447560" imgH="228600" progId="Equation.DSMT4">
                  <p:embed/>
                </p:oleObj>
              </mc:Choice>
              <mc:Fallback>
                <p:oleObj name="Equation" r:id="rId14" imgW="14475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6029325"/>
                        <a:ext cx="24257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37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816" y="754473"/>
            <a:ext cx="137428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Capacitor</a:t>
            </a:r>
            <a:endParaRPr lang="en-US" sz="24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"/>
            <a:ext cx="1423987" cy="151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544423"/>
              </p:ext>
            </p:extLst>
          </p:nvPr>
        </p:nvGraphicFramePr>
        <p:xfrm>
          <a:off x="3810000" y="710930"/>
          <a:ext cx="2971968" cy="140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0" name="Equation" r:id="rId4" imgW="1879560" imgH="888840" progId="Equation.DSMT4">
                  <p:embed/>
                </p:oleObj>
              </mc:Choice>
              <mc:Fallback>
                <p:oleObj name="Equation" r:id="rId4" imgW="18795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0" y="710930"/>
                        <a:ext cx="2971968" cy="1405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615973"/>
            <a:ext cx="1461875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Stores Energy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36810"/>
              </p:ext>
            </p:extLst>
          </p:nvPr>
        </p:nvGraphicFramePr>
        <p:xfrm>
          <a:off x="7398616" y="1017962"/>
          <a:ext cx="1142641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1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98616" y="1017962"/>
                        <a:ext cx="1142641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354" y="2731532"/>
            <a:ext cx="441434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8816" y="2362200"/>
            <a:ext cx="190161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240" y="4648200"/>
            <a:ext cx="4338144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28816" y="4648200"/>
            <a:ext cx="177664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313249"/>
              </p:ext>
            </p:extLst>
          </p:nvPr>
        </p:nvGraphicFramePr>
        <p:xfrm>
          <a:off x="6360411" y="3733800"/>
          <a:ext cx="2340464" cy="40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2" name="Equation" r:id="rId10" imgW="1396800" imgH="241200" progId="Equation.DSMT4">
                  <p:embed/>
                </p:oleObj>
              </mc:Choice>
              <mc:Fallback>
                <p:oleObj name="Equation" r:id="rId10" imgW="1396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60411" y="3733800"/>
                        <a:ext cx="2340464" cy="40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842186"/>
              </p:ext>
            </p:extLst>
          </p:nvPr>
        </p:nvGraphicFramePr>
        <p:xfrm>
          <a:off x="6351375" y="5611491"/>
          <a:ext cx="2349500" cy="967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3" name="Equation" r:id="rId12" imgW="1511280" imgH="622080" progId="Equation.DSMT4">
                  <p:embed/>
                </p:oleObj>
              </mc:Choice>
              <mc:Fallback>
                <p:oleObj name="Equation" r:id="rId12" imgW="15112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51375" y="5611491"/>
                        <a:ext cx="2349500" cy="967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25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787" y="570719"/>
            <a:ext cx="124604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Inductor</a:t>
            </a:r>
            <a:endParaRPr lang="en-US" sz="24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"/>
            <a:ext cx="1447800" cy="16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239087"/>
              </p:ext>
            </p:extLst>
          </p:nvPr>
        </p:nvGraphicFramePr>
        <p:xfrm>
          <a:off x="4222750" y="422275"/>
          <a:ext cx="29527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" name="Equation" r:id="rId4" imgW="1866600" imgH="888840" progId="Equation.DSMT4">
                  <p:embed/>
                </p:oleObj>
              </mc:Choice>
              <mc:Fallback>
                <p:oleObj name="Equation" r:id="rId4" imgW="18666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422275"/>
                        <a:ext cx="2952750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91400" y="432219"/>
            <a:ext cx="1461875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Stores Energy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661429"/>
              </p:ext>
            </p:extLst>
          </p:nvPr>
        </p:nvGraphicFramePr>
        <p:xfrm>
          <a:off x="7594600" y="833438"/>
          <a:ext cx="105568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1" name="Equation" r:id="rId6" imgW="622080" imgH="393480" progId="Equation.DSMT4">
                  <p:embed/>
                </p:oleObj>
              </mc:Choice>
              <mc:Fallback>
                <p:oleObj name="Equation" r:id="rId6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94600" y="833438"/>
                        <a:ext cx="1055688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759" y="2362200"/>
            <a:ext cx="4545984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505325"/>
            <a:ext cx="5264837" cy="11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6787" y="2362200"/>
            <a:ext cx="180543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6787" y="4581525"/>
            <a:ext cx="16804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864033"/>
              </p:ext>
            </p:extLst>
          </p:nvPr>
        </p:nvGraphicFramePr>
        <p:xfrm>
          <a:off x="6503775" y="3429000"/>
          <a:ext cx="23495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2" name="Equation" r:id="rId10" imgW="1511280" imgH="622080" progId="Equation.DSMT4">
                  <p:embed/>
                </p:oleObj>
              </mc:Choice>
              <mc:Fallback>
                <p:oleObj name="Equation" r:id="rId10" imgW="1511280" imgH="622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775" y="3429000"/>
                        <a:ext cx="2349500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870291"/>
              </p:ext>
            </p:extLst>
          </p:nvPr>
        </p:nvGraphicFramePr>
        <p:xfrm>
          <a:off x="6562725" y="6029325"/>
          <a:ext cx="22764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3" name="Equation" r:id="rId12" imgW="1358640" imgH="228600" progId="Equation.DSMT4">
                  <p:embed/>
                </p:oleObj>
              </mc:Choice>
              <mc:Fallback>
                <p:oleObj name="Equation" r:id="rId12" imgW="135864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6029325"/>
                        <a:ext cx="22764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76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7367"/>
            <a:ext cx="384021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KVL – Kirchhoff’s Voltage Law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317954"/>
            <a:ext cx="5704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sum of the voltage drops around a closed path is zero.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38328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KCL – Kirchhoff’s Current Law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907268"/>
            <a:ext cx="454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sum of the currents leaving a node is zero.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505200"/>
            <a:ext cx="208255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Voltage Divider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05400"/>
            <a:ext cx="209813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Current Divider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596864"/>
              </p:ext>
            </p:extLst>
          </p:nvPr>
        </p:nvGraphicFramePr>
        <p:xfrm>
          <a:off x="1552575" y="4191000"/>
          <a:ext cx="25273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Equation" r:id="rId3" imgW="1587240" imgH="431640" progId="Equation.DSMT4">
                  <p:embed/>
                </p:oleObj>
              </mc:Choice>
              <mc:Fallback>
                <p:oleObj name="Equation" r:id="rId3" imgW="1587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2575" y="4191000"/>
                        <a:ext cx="2527300" cy="6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907978"/>
              </p:ext>
            </p:extLst>
          </p:nvPr>
        </p:nvGraphicFramePr>
        <p:xfrm>
          <a:off x="2057400" y="5410200"/>
          <a:ext cx="232756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tion" r:id="rId5" imgW="1600200" imgH="838080" progId="Equation.DSMT4">
                  <p:embed/>
                </p:oleObj>
              </mc:Choice>
              <mc:Fallback>
                <p:oleObj name="Equation" r:id="rId5" imgW="16002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5410200"/>
                        <a:ext cx="2327564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05200"/>
            <a:ext cx="3274777" cy="12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10" y="5417194"/>
            <a:ext cx="3636618" cy="121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98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982</Words>
  <Application>Microsoft Office PowerPoint</Application>
  <PresentationFormat>On-screen Show (4:3)</PresentationFormat>
  <Paragraphs>258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Office Theme</vt:lpstr>
      <vt:lpstr>Equation</vt:lpstr>
      <vt:lpstr>MathType 6.0 Equation</vt:lpstr>
      <vt:lpstr>Electricity &amp; Magnetism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&amp; Magnetism</dc:title>
  <dc:creator>Swift, Theresa</dc:creator>
  <cp:lastModifiedBy>Swift, Theresa</cp:lastModifiedBy>
  <cp:revision>115</cp:revision>
  <dcterms:created xsi:type="dcterms:W3CDTF">2013-02-18T15:26:10Z</dcterms:created>
  <dcterms:modified xsi:type="dcterms:W3CDTF">2013-04-01T16:39:34Z</dcterms:modified>
</cp:coreProperties>
</file>