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Default Extension="wmf" ContentType="image/x-wmf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8" r:id="rId2"/>
    <p:sldId id="292" r:id="rId3"/>
    <p:sldId id="291" r:id="rId4"/>
    <p:sldId id="257" r:id="rId5"/>
    <p:sldId id="288" r:id="rId6"/>
    <p:sldId id="264" r:id="rId7"/>
    <p:sldId id="263" r:id="rId8"/>
    <p:sldId id="268" r:id="rId9"/>
    <p:sldId id="281" r:id="rId10"/>
    <p:sldId id="259" r:id="rId11"/>
    <p:sldId id="271" r:id="rId12"/>
    <p:sldId id="272" r:id="rId13"/>
    <p:sldId id="287" r:id="rId14"/>
    <p:sldId id="273" r:id="rId15"/>
    <p:sldId id="277" r:id="rId16"/>
    <p:sldId id="276" r:id="rId17"/>
    <p:sldId id="270" r:id="rId18"/>
    <p:sldId id="279" r:id="rId19"/>
    <p:sldId id="280" r:id="rId20"/>
    <p:sldId id="293" r:id="rId21"/>
  </p:sldIdLst>
  <p:sldSz cx="9144000" cy="6858000" type="screen4x3"/>
  <p:notesSz cx="6996113" cy="92821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FF"/>
    <a:srgbClr val="339966"/>
    <a:srgbClr val="FFFFCC"/>
    <a:srgbClr val="3333FF"/>
    <a:srgbClr val="990033"/>
    <a:srgbClr val="FF0000"/>
    <a:srgbClr val="CC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7264" autoAdjust="0"/>
    <p:restoredTop sz="94660"/>
  </p:normalViewPr>
  <p:slideViewPr>
    <p:cSldViewPr>
      <p:cViewPr varScale="1">
        <p:scale>
          <a:sx n="111" d="100"/>
          <a:sy n="111" d="100"/>
        </p:scale>
        <p:origin x="-12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13" tIns="46506" rIns="93013" bIns="46506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13" tIns="46506" rIns="93013" bIns="4650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F54C862E-B0BC-B44D-B189-0F45FAC0197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118AB8-772A-A84B-BFE7-87F24C57374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1" Type="http://schemas.openxmlformats.org/officeDocument/2006/relationships/hyperlink" Target="http://en.wikipedia.org/wiki/Plum-pudding_model" TargetMode="External"/><Relationship Id="rId12" Type="http://schemas.openxmlformats.org/officeDocument/2006/relationships/hyperlink" Target="http://en.wikipedia.org/wiki/Saturnian_model" TargetMode="External"/><Relationship Id="rId13" Type="http://schemas.openxmlformats.org/officeDocument/2006/relationships/hyperlink" Target="http://en.wikipedia.org/wiki/Rutherford_model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Relationship Id="rId3" Type="http://schemas.openxmlformats.org/officeDocument/2006/relationships/hyperlink" Target="http://en.wikipedia.org/wiki/Atomic_physics" TargetMode="External"/><Relationship Id="rId4" Type="http://schemas.openxmlformats.org/officeDocument/2006/relationships/hyperlink" Target="http://en.wikipedia.org/wiki/Atom" TargetMode="External"/><Relationship Id="rId5" Type="http://schemas.openxmlformats.org/officeDocument/2006/relationships/hyperlink" Target="http://en.wikipedia.org/wiki/Atomic_nucleus" TargetMode="External"/><Relationship Id="rId6" Type="http://schemas.openxmlformats.org/officeDocument/2006/relationships/hyperlink" Target="http://en.wikipedia.org/wiki/Electron" TargetMode="External"/><Relationship Id="rId7" Type="http://schemas.openxmlformats.org/officeDocument/2006/relationships/hyperlink" Target="http://en.wikipedia.org/wiki/Solar_system" TargetMode="External"/><Relationship Id="rId8" Type="http://schemas.openxmlformats.org/officeDocument/2006/relationships/hyperlink" Target="http://en.wikipedia.org/wiki/Electrostatic_force" TargetMode="External"/><Relationship Id="rId9" Type="http://schemas.openxmlformats.org/officeDocument/2006/relationships/hyperlink" Target="http://en.wikipedia.org/wiki/Gravity" TargetMode="External"/><Relationship Id="rId10" Type="http://schemas.openxmlformats.org/officeDocument/2006/relationships/hyperlink" Target="http://en.wikipedia.org/wiki/Cubic_atoms" TargetMode="Externa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4A202C-635A-4942-8F2E-596C56BFDD38}" type="slidenum">
              <a:rPr lang="en-US"/>
              <a:pPr/>
              <a:t>1</a:t>
            </a:fld>
            <a:endParaRPr lang="en-US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A93B9F-6D09-1E4F-AA40-D1E9BEC3AA25}" type="slidenum">
              <a:rPr lang="en-US"/>
              <a:pPr/>
              <a:t>12</a:t>
            </a:fld>
            <a:endParaRPr lang="en-US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FBFAD2-BFEB-694F-9868-4F2B92FB51FC}" type="slidenum">
              <a:rPr lang="en-US"/>
              <a:pPr/>
              <a:t>14</a:t>
            </a:fld>
            <a:endParaRPr lang="en-US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82B1071-2D87-D846-8456-474F7E2C80C9}" type="slidenum">
              <a:rPr lang="en-US"/>
              <a:pPr/>
              <a:t>15</a:t>
            </a:fld>
            <a:endParaRPr lang="en-US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64014B-D864-7543-A418-64D0CCC41669}" type="slidenum">
              <a:rPr lang="en-US"/>
              <a:pPr/>
              <a:t>16</a:t>
            </a:fld>
            <a:endParaRPr lang="en-US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C9CFA5-0945-B840-B22B-9CA6ABCF9311}" type="slidenum">
              <a:rPr lang="en-US"/>
              <a:pPr/>
              <a:t>17</a:t>
            </a:fld>
            <a:endParaRPr lang="en-US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F09802-2104-BC4A-B866-88F4AFCF8893}" type="slidenum">
              <a:rPr lang="en-US"/>
              <a:pPr/>
              <a:t>18</a:t>
            </a:fld>
            <a:endParaRPr lang="en-US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DA795A-F1AA-D64D-88BE-66CD1B74FDFD}" type="slidenum">
              <a:rPr lang="en-US"/>
              <a:pPr/>
              <a:t>19</a:t>
            </a:fld>
            <a:endParaRPr lang="en-US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659FB6-2028-6246-9D19-F38437455453}" type="slidenum">
              <a:rPr lang="en-US"/>
              <a:pPr/>
              <a:t>2</a:t>
            </a:fld>
            <a:endParaRPr lang="en-US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latin typeface="Arial" pitchFamily="1" charset="0"/>
              </a:rPr>
              <a:t>http://en.wikipedia.org/wiki/Ibn_al-Haytham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30D985-AB7C-5947-B04D-F364E45F5212}" type="slidenum">
              <a:rPr lang="en-US"/>
              <a:pPr/>
              <a:t>4</a:t>
            </a:fld>
            <a:endParaRPr lang="en-US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F462AE-6267-8A41-9FE0-2A55B7F71E6C}" type="slidenum">
              <a:rPr lang="en-US"/>
              <a:pPr/>
              <a:t>6</a:t>
            </a:fld>
            <a:endParaRPr lang="en-US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479F93-DC10-F941-A2B1-91C5DFDABE87}" type="slidenum">
              <a:rPr lang="en-US"/>
              <a:pPr/>
              <a:t>7</a:t>
            </a:fld>
            <a:endParaRPr lang="en-US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9AFD9A-E2B2-5B49-A642-7BF5A29B22D0}" type="slidenum">
              <a:rPr lang="en-US"/>
              <a:pPr/>
              <a:t>8</a:t>
            </a:fld>
            <a:endParaRPr lang="en-US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A4774A7-1FE5-9942-845E-534CCB3FADA1}" type="slidenum">
              <a:rPr lang="en-US"/>
              <a:pPr/>
              <a:t>9</a:t>
            </a:fld>
            <a:endParaRPr lang="en-US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latin typeface="Arial" pitchFamily="1" charset="0"/>
              </a:rPr>
              <a:t>http://en.wikipedia.org/wiki/Bohr_model</a:t>
            </a:r>
          </a:p>
          <a:p>
            <a:pPr eaLnBrk="1" hangingPunct="1"/>
            <a:r>
              <a:rPr lang="en-US">
                <a:latin typeface="Arial" pitchFamily="1" charset="0"/>
              </a:rPr>
              <a:t>In </a:t>
            </a:r>
            <a:r>
              <a:rPr lang="en-US">
                <a:latin typeface="Arial" pitchFamily="1" charset="0"/>
                <a:hlinkClick r:id="rId3" tooltip="Atomic physics"/>
              </a:rPr>
              <a:t>atomic physics</a:t>
            </a:r>
            <a:r>
              <a:rPr lang="en-US">
                <a:latin typeface="Arial" pitchFamily="1" charset="0"/>
              </a:rPr>
              <a:t>, the </a:t>
            </a:r>
            <a:r>
              <a:rPr lang="en-US" b="1">
                <a:latin typeface="Arial" pitchFamily="1" charset="0"/>
              </a:rPr>
              <a:t>Bohr model</a:t>
            </a:r>
            <a:r>
              <a:rPr lang="en-US">
                <a:latin typeface="Arial" pitchFamily="1" charset="0"/>
              </a:rPr>
              <a:t> depicts the </a:t>
            </a:r>
            <a:r>
              <a:rPr lang="en-US">
                <a:latin typeface="Arial" pitchFamily="1" charset="0"/>
                <a:hlinkClick r:id="rId4" tooltip="Atom"/>
              </a:rPr>
              <a:t>atom</a:t>
            </a:r>
            <a:r>
              <a:rPr lang="en-US">
                <a:latin typeface="Arial" pitchFamily="1" charset="0"/>
              </a:rPr>
              <a:t> as a small, positively charged </a:t>
            </a:r>
            <a:r>
              <a:rPr lang="en-US">
                <a:latin typeface="Arial" pitchFamily="1" charset="0"/>
                <a:hlinkClick r:id="rId5" tooltip="Atomic nucleus"/>
              </a:rPr>
              <a:t>nucleus</a:t>
            </a:r>
            <a:r>
              <a:rPr lang="en-US">
                <a:latin typeface="Arial" pitchFamily="1" charset="0"/>
              </a:rPr>
              <a:t> surrounded by </a:t>
            </a:r>
            <a:r>
              <a:rPr lang="en-US">
                <a:latin typeface="Arial" pitchFamily="1" charset="0"/>
                <a:hlinkClick r:id="rId6" tooltip="Electron"/>
              </a:rPr>
              <a:t>electrons</a:t>
            </a:r>
            <a:r>
              <a:rPr lang="en-US">
                <a:latin typeface="Arial" pitchFamily="1" charset="0"/>
              </a:rPr>
              <a:t> that travel in circular orbits around the nucleus — similar in structure to the </a:t>
            </a:r>
            <a:r>
              <a:rPr lang="en-US">
                <a:latin typeface="Arial" pitchFamily="1" charset="0"/>
                <a:hlinkClick r:id="rId7" tooltip="Solar system"/>
              </a:rPr>
              <a:t>solar system</a:t>
            </a:r>
            <a:r>
              <a:rPr lang="en-US">
                <a:latin typeface="Arial" pitchFamily="1" charset="0"/>
              </a:rPr>
              <a:t>, but with </a:t>
            </a:r>
            <a:r>
              <a:rPr lang="en-US">
                <a:latin typeface="Arial" pitchFamily="1" charset="0"/>
                <a:hlinkClick r:id="rId8" tooltip="Electrostatic force"/>
              </a:rPr>
              <a:t>electrostatic forces</a:t>
            </a:r>
            <a:r>
              <a:rPr lang="en-US">
                <a:latin typeface="Arial" pitchFamily="1" charset="0"/>
              </a:rPr>
              <a:t> providing attraction, rather than </a:t>
            </a:r>
            <a:r>
              <a:rPr lang="en-US">
                <a:latin typeface="Arial" pitchFamily="1" charset="0"/>
                <a:hlinkClick r:id="rId9" tooltip="Gravity"/>
              </a:rPr>
              <a:t>gravity</a:t>
            </a:r>
            <a:r>
              <a:rPr lang="en-US">
                <a:latin typeface="Arial" pitchFamily="1" charset="0"/>
              </a:rPr>
              <a:t>. This was an improvement on the earlier </a:t>
            </a:r>
            <a:r>
              <a:rPr lang="en-US">
                <a:latin typeface="Arial" pitchFamily="1" charset="0"/>
                <a:hlinkClick r:id="rId10" tooltip="Cubic atoms"/>
              </a:rPr>
              <a:t>cubic model</a:t>
            </a:r>
            <a:r>
              <a:rPr lang="en-US">
                <a:latin typeface="Arial" pitchFamily="1" charset="0"/>
              </a:rPr>
              <a:t> (1902), the </a:t>
            </a:r>
            <a:r>
              <a:rPr lang="en-US">
                <a:latin typeface="Arial" pitchFamily="1" charset="0"/>
                <a:hlinkClick r:id="rId11" tooltip="Plum-pudding model"/>
              </a:rPr>
              <a:t>plum-pudding model</a:t>
            </a:r>
            <a:r>
              <a:rPr lang="en-US">
                <a:latin typeface="Arial" pitchFamily="1" charset="0"/>
              </a:rPr>
              <a:t> (1904), the </a:t>
            </a:r>
            <a:r>
              <a:rPr lang="en-US">
                <a:latin typeface="Arial" pitchFamily="1" charset="0"/>
                <a:hlinkClick r:id="rId12" tooltip="Saturnian model"/>
              </a:rPr>
              <a:t>Saturnian model</a:t>
            </a:r>
            <a:r>
              <a:rPr lang="en-US">
                <a:latin typeface="Arial" pitchFamily="1" charset="0"/>
              </a:rPr>
              <a:t> (1904), and the </a:t>
            </a:r>
            <a:r>
              <a:rPr lang="en-US">
                <a:latin typeface="Arial" pitchFamily="1" charset="0"/>
                <a:hlinkClick r:id="rId13" tooltip="Rutherford model"/>
              </a:rPr>
              <a:t>Rutherford model</a:t>
            </a:r>
            <a:r>
              <a:rPr lang="en-US">
                <a:latin typeface="Arial" pitchFamily="1" charset="0"/>
              </a:rPr>
              <a:t> (1911). Since the Bohr model is a quantum-physics based modification of the Rutherford model, many sources combine the two, referring to the Rutherford-Bohr model.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4FF2C0-1689-374B-87EC-2D4D551B226B}" type="slidenum">
              <a:rPr lang="en-US"/>
              <a:pPr/>
              <a:t>10</a:t>
            </a:fld>
            <a:endParaRPr lang="en-US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latin typeface="Arial" pitchFamily="1" charset="0"/>
              </a:rPr>
              <a:t>http://loke.as.arizona.edu/~ckulesa/camp/how_it_works.html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C05848-CBED-5F42-B578-583A65B04C96}" type="slidenum">
              <a:rPr lang="en-US"/>
              <a:pPr/>
              <a:t>11</a:t>
            </a:fld>
            <a:endParaRPr lang="en-US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B3595-04D3-2A41-A4AE-4BD393C733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E4259-FB66-3B4A-BAC9-DEAEDD69C3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C192F3-091E-1F45-9B15-E100A3245B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9B7BB-F260-4C4F-935D-7B1AEE5DA8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3D397-8799-984A-AD78-E1AB178C64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1FB9E-F8BB-5946-B247-C5D4A94E8C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63840-151B-5C40-8DB5-3661E84462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4764D-BCE9-1349-9AF8-A37DC83AA9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ED3243-029C-4E47-BC20-F13B0B99E8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F26C2-F2D6-7348-B8BE-A52DCEA1A3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0D4A6-4AFD-6645-8AA0-354BD4EA64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2456E0-B466-EB47-A998-5B27934F7C5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.bin"/><Relationship Id="rId5" Type="http://schemas.openxmlformats.org/officeDocument/2006/relationships/hyperlink" Target="http://physics.nist.gov/PhysRefData/ASD/lines_form.html" TargetMode="Externa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9" Type="http://schemas.openxmlformats.org/officeDocument/2006/relationships/image" Target="../media/image25.png"/><Relationship Id="rId10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4" Type="http://schemas.openxmlformats.org/officeDocument/2006/relationships/image" Target="../media/image33.gif"/><Relationship Id="rId5" Type="http://schemas.openxmlformats.org/officeDocument/2006/relationships/image" Target="../media/image34.gif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itweb.mst.edu/auth-cgi-bin/cgiwrap/distanceed/evals/survey.p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://www.hulu.com/watch/135530/milestones-in-science-and-engineering-joseph-fraunhofer-and-the-spectral-lines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925638" y="228600"/>
            <a:ext cx="52911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1" u="sng">
                <a:solidFill>
                  <a:srgbClr val="FF0000"/>
                </a:solidFill>
                <a:latin typeface="Times New Roman" pitchFamily="1" charset="0"/>
              </a:rPr>
              <a:t>ATOMIC SPECTRA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ctr">
              <a:buClr>
                <a:srgbClr val="0000FF"/>
              </a:buClr>
              <a:buFont typeface="Wingdings" pitchFamily="1" charset="2"/>
              <a:buNone/>
            </a:pPr>
            <a:r>
              <a:rPr lang="en-US" sz="3200" b="1" u="sng">
                <a:solidFill>
                  <a:srgbClr val="0000FF"/>
                </a:solidFill>
                <a:latin typeface="Times New Roman" pitchFamily="1" charset="0"/>
              </a:rPr>
              <a:t>Objectives</a:t>
            </a:r>
            <a:r>
              <a:rPr lang="en-US" sz="3600" b="1" u="sng">
                <a:solidFill>
                  <a:srgbClr val="0000FF"/>
                </a:solidFill>
                <a:latin typeface="Times New Roman" pitchFamily="1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itchFamily="1" charset="0"/>
              </a:rPr>
              <a:t> </a:t>
            </a:r>
          </a:p>
          <a:p>
            <a:pPr marL="342900" indent="-342900">
              <a:buClr>
                <a:srgbClr val="0000FF"/>
              </a:buClr>
              <a:buFont typeface="Wingdings" pitchFamily="1" charset="2"/>
              <a:buNone/>
            </a:pPr>
            <a:endParaRPr lang="en-US" sz="400">
              <a:latin typeface="Times New Roman" pitchFamily="1" charset="0"/>
            </a:endParaRPr>
          </a:p>
          <a:p>
            <a:pPr marL="342900" indent="-342900">
              <a:buClr>
                <a:srgbClr val="0000FF"/>
              </a:buClr>
              <a:buFont typeface="Wingdings" pitchFamily="1" charset="2"/>
              <a:buNone/>
            </a:pPr>
            <a:r>
              <a:rPr lang="en-US" sz="2400">
                <a:latin typeface="Times New Roman" pitchFamily="1" charset="0"/>
              </a:rPr>
              <a:t>1.  Determine the</a:t>
            </a:r>
            <a:r>
              <a:rPr lang="en-US" sz="2400" b="1">
                <a:solidFill>
                  <a:srgbClr val="0000FF"/>
                </a:solidFill>
                <a:latin typeface="Times New Roman" pitchFamily="1" charset="0"/>
              </a:rPr>
              <a:t> </a:t>
            </a:r>
            <a:r>
              <a:rPr lang="en-US" sz="2400">
                <a:latin typeface="Times New Roman" pitchFamily="1" charset="0"/>
              </a:rPr>
              <a:t>emission spectrum of Hydrogen and other elements.</a:t>
            </a:r>
          </a:p>
          <a:p>
            <a:pPr marL="342900" indent="-342900">
              <a:buClr>
                <a:srgbClr val="0000FF"/>
              </a:buClr>
              <a:buFont typeface="Wingdings" pitchFamily="1" charset="2"/>
              <a:buNone/>
            </a:pPr>
            <a:endParaRPr lang="en-US" sz="400">
              <a:latin typeface="Times New Roman" pitchFamily="1" charset="0"/>
            </a:endParaRPr>
          </a:p>
          <a:p>
            <a:pPr marL="342900" indent="-342900">
              <a:buClr>
                <a:srgbClr val="0000FF"/>
              </a:buClr>
              <a:buFont typeface="Wingdings" pitchFamily="1" charset="2"/>
              <a:buNone/>
            </a:pPr>
            <a:r>
              <a:rPr lang="en-US" sz="2400">
                <a:latin typeface="Times New Roman" pitchFamily="1" charset="0"/>
              </a:rPr>
              <a:t>2.  Calculate the expected wavelengths of H using the Rydberg equation.</a:t>
            </a:r>
          </a:p>
          <a:p>
            <a:pPr marL="342900" indent="-342900">
              <a:buClr>
                <a:srgbClr val="0000FF"/>
              </a:buClr>
              <a:buFont typeface="Wingdings" pitchFamily="1" charset="2"/>
              <a:buNone/>
            </a:pPr>
            <a:endParaRPr lang="en-US" sz="400">
              <a:latin typeface="Times New Roman" pitchFamily="1" charset="0"/>
            </a:endParaRPr>
          </a:p>
          <a:p>
            <a:pPr marL="342900" indent="-342900">
              <a:buClr>
                <a:srgbClr val="0000FF"/>
              </a:buClr>
              <a:buFont typeface="Wingdings" pitchFamily="1" charset="2"/>
              <a:buNone/>
            </a:pPr>
            <a:r>
              <a:rPr lang="en-US" sz="2400">
                <a:latin typeface="Times New Roman" pitchFamily="1" charset="0"/>
              </a:rPr>
              <a:t>3.  Determine the composition of unknown solutions using flame tests.</a:t>
            </a:r>
          </a:p>
          <a:p>
            <a:pPr marL="342900" indent="-342900">
              <a:buClr>
                <a:srgbClr val="0000FF"/>
              </a:buClr>
              <a:buFont typeface="Wingdings" pitchFamily="1" charset="2"/>
              <a:buNone/>
            </a:pPr>
            <a:endParaRPr lang="en-US" sz="400">
              <a:latin typeface="Times New Roman" pitchFamily="1" charset="0"/>
            </a:endParaRPr>
          </a:p>
        </p:txBody>
      </p:sp>
      <p:pic>
        <p:nvPicPr>
          <p:cNvPr id="2052" name="Picture 8" descr="300px-Light_dispersion_conceptu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429000"/>
            <a:ext cx="5219700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9"/>
          <p:cNvSpPr txBox="1">
            <a:spLocks noChangeArrowheads="1"/>
          </p:cNvSpPr>
          <p:nvPr/>
        </p:nvSpPr>
        <p:spPr bwMode="auto">
          <a:xfrm>
            <a:off x="6172200" y="4267200"/>
            <a:ext cx="2286000" cy="14906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b="1">
                <a:latin typeface="Times New Roman" pitchFamily="1" charset="0"/>
              </a:rPr>
              <a:t>Animation of the dispersion of white light as it travels through a triangular prism.</a:t>
            </a:r>
          </a:p>
        </p:txBody>
      </p:sp>
      <p:pic>
        <p:nvPicPr>
          <p:cNvPr id="2054" name="Picture 10" descr="atom_00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28600"/>
            <a:ext cx="952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1" descr="atom_00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304800"/>
            <a:ext cx="952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8425" y="762000"/>
            <a:ext cx="6042025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1600200" y="6019800"/>
            <a:ext cx="3581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612775" y="152400"/>
            <a:ext cx="7918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 u="sng">
                <a:solidFill>
                  <a:srgbClr val="0000FF"/>
                </a:solidFill>
                <a:latin typeface="Times New Roman" pitchFamily="1" charset="0"/>
              </a:rPr>
              <a:t>Scanning Spectrophotometer (top view)</a:t>
            </a: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152400" y="5334000"/>
            <a:ext cx="8763000" cy="13366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>
                <a:latin typeface="Times New Roman" pitchFamily="1" charset="0"/>
              </a:rPr>
              <a:t>     A hydrogen light source will be viewed using a scanning spectrophotometer.  The wavelengths will be </a:t>
            </a:r>
            <a:r>
              <a:rPr lang="en-US" sz="2000" b="1">
                <a:solidFill>
                  <a:srgbClr val="FF0000"/>
                </a:solidFill>
                <a:latin typeface="Times New Roman" pitchFamily="1" charset="0"/>
              </a:rPr>
              <a:t>calculated for the Balmer and Lyman series</a:t>
            </a:r>
            <a:r>
              <a:rPr lang="en-US" sz="2000">
                <a:latin typeface="Times New Roman" pitchFamily="1" charset="0"/>
              </a:rPr>
              <a:t> and then </a:t>
            </a:r>
            <a:r>
              <a:rPr lang="en-US" sz="2000" b="1">
                <a:solidFill>
                  <a:srgbClr val="FF0000"/>
                </a:solidFill>
                <a:latin typeface="Times New Roman" pitchFamily="1" charset="0"/>
              </a:rPr>
              <a:t>compared to those generated by the computer</a:t>
            </a:r>
            <a:r>
              <a:rPr lang="en-US" sz="2000">
                <a:latin typeface="Times New Roman" pitchFamily="1" charset="0"/>
              </a:rPr>
              <a:t> attached to the scanning spectrophotometer.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65125" y="1103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292100" y="228600"/>
            <a:ext cx="8558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Times New Roman" pitchFamily="1" charset="0"/>
              </a:rPr>
              <a:t>Computer Output from a Scanning Spectrophotometer</a:t>
            </a:r>
          </a:p>
        </p:txBody>
      </p:sp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1675" y="762000"/>
            <a:ext cx="5200650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1127125" y="5980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228600" y="5867400"/>
            <a:ext cx="868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3333FF"/>
                </a:solidFill>
                <a:latin typeface="Times New Roman" pitchFamily="1" charset="0"/>
              </a:rPr>
              <a:t>The peaks on the spectrograph correspond to the energy changes of the electrons for the Hydrogen atom.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419100" y="3581400"/>
          <a:ext cx="8153400" cy="1841500"/>
        </p:xfrm>
        <a:graphic>
          <a:graphicData uri="http://schemas.openxmlformats.org/presentationml/2006/ole">
            <p:oleObj spid="_x0000_s13314" name="Photo Editor Photo" r:id="rId4" imgW="10885714" imgH="2457143" progId="MSPhotoEd.3">
              <p:embed/>
            </p:oleObj>
          </a:graphicData>
        </a:graphic>
      </p:graphicFrame>
      <p:sp>
        <p:nvSpPr>
          <p:cNvPr id="13315" name="Line 5"/>
          <p:cNvSpPr>
            <a:spLocks noChangeShapeType="1"/>
          </p:cNvSpPr>
          <p:nvPr/>
        </p:nvSpPr>
        <p:spPr bwMode="auto">
          <a:xfrm>
            <a:off x="2590800" y="3962400"/>
            <a:ext cx="0" cy="8382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3276600" y="3962400"/>
            <a:ext cx="0" cy="83820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1905000" y="3962400"/>
            <a:ext cx="0" cy="8382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Line 8"/>
          <p:cNvSpPr>
            <a:spLocks noChangeShapeType="1"/>
          </p:cNvSpPr>
          <p:nvPr/>
        </p:nvSpPr>
        <p:spPr bwMode="auto">
          <a:xfrm>
            <a:off x="1066800" y="3962400"/>
            <a:ext cx="0" cy="83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457200" y="5410200"/>
            <a:ext cx="82629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1" charset="0"/>
              </a:rPr>
              <a:t>3. Measure the line spectrum of the gas tubes set up in </a:t>
            </a:r>
            <a:r>
              <a:rPr lang="en-US" sz="2400" b="1" u="sng">
                <a:solidFill>
                  <a:srgbClr val="3333FF"/>
                </a:solidFill>
                <a:latin typeface="Times New Roman" pitchFamily="1" charset="0"/>
              </a:rPr>
              <a:t>Room 201</a:t>
            </a:r>
            <a:r>
              <a:rPr lang="en-US" sz="2400">
                <a:latin typeface="Times New Roman" pitchFamily="1" charset="0"/>
              </a:rPr>
              <a:t>.</a:t>
            </a:r>
          </a:p>
          <a:p>
            <a:endParaRPr lang="en-US" sz="800">
              <a:latin typeface="Times New Roman" pitchFamily="1" charset="0"/>
            </a:endParaRPr>
          </a:p>
          <a:p>
            <a:r>
              <a:rPr lang="en-US" sz="2400">
                <a:latin typeface="Times New Roman" pitchFamily="1" charset="0"/>
              </a:rPr>
              <a:t>4. Compare your results with literature values.</a:t>
            </a:r>
          </a:p>
          <a:p>
            <a:r>
              <a:rPr lang="en-US"/>
              <a:t>	</a:t>
            </a:r>
            <a:r>
              <a:rPr lang="en-US">
                <a:latin typeface="Times New Roman" pitchFamily="1" charset="0"/>
                <a:hlinkClick r:id="rId5"/>
              </a:rPr>
              <a:t>http://physics.nist.gov/PhysRefData/ASD/lines_form.html</a:t>
            </a:r>
            <a:endParaRPr lang="en-US">
              <a:latin typeface="Times New Roman" pitchFamily="1" charset="0"/>
            </a:endParaRP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762000" y="381000"/>
            <a:ext cx="75453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" charset="0"/>
              </a:rPr>
              <a:t>PART B:</a:t>
            </a:r>
            <a:r>
              <a:rPr lang="en-US" sz="2400" b="1">
                <a:latin typeface="Times New Roman" pitchFamily="1" charset="0"/>
              </a:rPr>
              <a:t>  Emission spectrum of other compounds using </a:t>
            </a:r>
          </a:p>
          <a:p>
            <a:r>
              <a:rPr lang="en-US" sz="2400" b="1">
                <a:latin typeface="Times New Roman" pitchFamily="1" charset="0"/>
              </a:rPr>
              <a:t>		</a:t>
            </a:r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The STAR Spectrophotometer.</a:t>
            </a:r>
          </a:p>
        </p:txBody>
      </p:sp>
      <p:sp>
        <p:nvSpPr>
          <p:cNvPr id="13321" name="Text Box 12"/>
          <p:cNvSpPr txBox="1">
            <a:spLocks noChangeArrowheads="1"/>
          </p:cNvSpPr>
          <p:nvPr/>
        </p:nvSpPr>
        <p:spPr bwMode="auto">
          <a:xfrm>
            <a:off x="457200" y="1295400"/>
            <a:ext cx="8686800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400">
                <a:latin typeface="Times New Roman" pitchFamily="1" charset="0"/>
              </a:rPr>
              <a:t>View the line spectrum through the STAR Spectrophotometer</a:t>
            </a:r>
          </a:p>
          <a:p>
            <a:pPr marL="342900" indent="-342900"/>
            <a:r>
              <a:rPr lang="en-US" sz="2400">
                <a:latin typeface="Times New Roman" pitchFamily="1" charset="0"/>
              </a:rPr>
              <a:t>		</a:t>
            </a:r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- point arrow towards the light and view to the left.</a:t>
            </a:r>
          </a:p>
          <a:p>
            <a:pPr marL="342900" indent="-342900"/>
            <a:endParaRPr lang="en-US" sz="800" b="1">
              <a:solidFill>
                <a:srgbClr val="FF0000"/>
              </a:solidFill>
              <a:latin typeface="Times New Roman" pitchFamily="1" charset="0"/>
            </a:endParaRPr>
          </a:p>
          <a:p>
            <a:pPr marL="342900" indent="-342900"/>
            <a:r>
              <a:rPr lang="en-US" sz="2400">
                <a:latin typeface="Times New Roman" pitchFamily="1" charset="0"/>
              </a:rPr>
              <a:t>2.  Verify that the scale is lined-up accurately by looking at the fluorescent light.  In addition to other lines, you should see a </a:t>
            </a:r>
            <a:r>
              <a:rPr lang="en-US" sz="2400" b="1">
                <a:solidFill>
                  <a:srgbClr val="0000FF"/>
                </a:solidFill>
                <a:latin typeface="Times New Roman" pitchFamily="1" charset="0"/>
              </a:rPr>
              <a:t>green doublet for mercury at ~570 nm</a:t>
            </a:r>
            <a:r>
              <a:rPr lang="en-US" sz="2400">
                <a:latin typeface="Times New Roman" pitchFamily="1" charset="0"/>
              </a:rPr>
              <a:t> (the scale on the bottom).</a:t>
            </a:r>
          </a:p>
        </p:txBody>
      </p:sp>
      <p:sp>
        <p:nvSpPr>
          <p:cNvPr id="13322" name="Line 13"/>
          <p:cNvSpPr>
            <a:spLocks noChangeShapeType="1"/>
          </p:cNvSpPr>
          <p:nvPr/>
        </p:nvSpPr>
        <p:spPr bwMode="auto">
          <a:xfrm>
            <a:off x="2514600" y="3962400"/>
            <a:ext cx="0" cy="8382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spect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9600"/>
            <a:ext cx="5484813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82563" y="4419600"/>
            <a:ext cx="87788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200">
                <a:latin typeface="Times New Roman" pitchFamily="1" charset="0"/>
              </a:rPr>
              <a:t>     The </a:t>
            </a:r>
            <a:r>
              <a:rPr lang="en-US" sz="2200">
                <a:solidFill>
                  <a:srgbClr val="FF0000"/>
                </a:solidFill>
                <a:latin typeface="Times New Roman" pitchFamily="1" charset="0"/>
              </a:rPr>
              <a:t>emission spectrum</a:t>
            </a:r>
            <a:r>
              <a:rPr lang="en-US" sz="2200">
                <a:latin typeface="Times New Roman" pitchFamily="1" charset="0"/>
              </a:rPr>
              <a:t> we see is the </a:t>
            </a:r>
            <a:r>
              <a:rPr lang="en-US" sz="2200">
                <a:solidFill>
                  <a:srgbClr val="FF0000"/>
                </a:solidFill>
                <a:latin typeface="Times New Roman" pitchFamily="1" charset="0"/>
              </a:rPr>
              <a:t>complement</a:t>
            </a:r>
            <a:r>
              <a:rPr lang="en-US" sz="2200">
                <a:latin typeface="Times New Roman" pitchFamily="1" charset="0"/>
              </a:rPr>
              <a:t> to the mysterious dark lines </a:t>
            </a:r>
            <a:r>
              <a:rPr lang="en-US" sz="2200">
                <a:solidFill>
                  <a:srgbClr val="FF0000"/>
                </a:solidFill>
                <a:latin typeface="Times New Roman" pitchFamily="1" charset="0"/>
              </a:rPr>
              <a:t>(Fraunhofer lines) in the sun's spectrum</a:t>
            </a:r>
            <a:r>
              <a:rPr lang="en-US" sz="2200">
                <a:latin typeface="Times New Roman" pitchFamily="1" charset="0"/>
              </a:rPr>
              <a:t>.  It is </a:t>
            </a:r>
            <a:r>
              <a:rPr lang="en-US" sz="2200">
                <a:solidFill>
                  <a:srgbClr val="0000FF"/>
                </a:solidFill>
                <a:latin typeface="Times New Roman" pitchFamily="1" charset="0"/>
              </a:rPr>
              <a:t>now possible to identify the chemical composition of</a:t>
            </a:r>
            <a:r>
              <a:rPr lang="en-US" sz="2200">
                <a:latin typeface="Times New Roman" pitchFamily="1" charset="0"/>
              </a:rPr>
              <a:t> elements and distant objects like the </a:t>
            </a:r>
            <a:r>
              <a:rPr lang="en-US" sz="2200">
                <a:solidFill>
                  <a:srgbClr val="0000FF"/>
                </a:solidFill>
                <a:latin typeface="Times New Roman" pitchFamily="1" charset="0"/>
              </a:rPr>
              <a:t>sun and other stars</a:t>
            </a:r>
            <a:r>
              <a:rPr lang="en-US" sz="2200">
                <a:latin typeface="Times New Roman" pitchFamily="1" charset="0"/>
              </a:rPr>
              <a:t>. This is because the </a:t>
            </a:r>
            <a:r>
              <a:rPr lang="en-US" sz="2200" u="sng">
                <a:solidFill>
                  <a:srgbClr val="FF0000"/>
                </a:solidFill>
                <a:latin typeface="Times New Roman" pitchFamily="1" charset="0"/>
              </a:rPr>
              <a:t>Fraunhofer lines</a:t>
            </a:r>
            <a:r>
              <a:rPr lang="en-US" sz="2200">
                <a:latin typeface="Times New Roman" pitchFamily="1" charset="0"/>
              </a:rPr>
              <a:t> in the solar spectrum were </a:t>
            </a:r>
            <a:r>
              <a:rPr lang="en-US" sz="2200">
                <a:solidFill>
                  <a:srgbClr val="0000FF"/>
                </a:solidFill>
                <a:latin typeface="Times New Roman" pitchFamily="1" charset="0"/>
              </a:rPr>
              <a:t>due to the absorption of light by the atoms of various elements in the sun's atmosphere</a:t>
            </a:r>
            <a:r>
              <a:rPr lang="en-US" sz="2200">
                <a:latin typeface="Times New Roman" pitchFamily="1" charset="0"/>
              </a:rPr>
              <a:t>. 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447675" y="228600"/>
            <a:ext cx="7931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u="sng">
                <a:solidFill>
                  <a:srgbClr val="0000FF"/>
                </a:solidFill>
                <a:latin typeface="Times New Roman" pitchFamily="1" charset="0"/>
              </a:rPr>
              <a:t>Emission Spectra Complement Absorption Spectra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4"/>
          <p:cNvSpPr txBox="1">
            <a:spLocks noChangeArrowheads="1"/>
          </p:cNvSpPr>
          <p:nvPr/>
        </p:nvSpPr>
        <p:spPr bwMode="auto">
          <a:xfrm>
            <a:off x="647700" y="4471988"/>
            <a:ext cx="1022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 pitchFamily="1" charset="0"/>
              </a:rPr>
              <a:t>Argon</a:t>
            </a:r>
          </a:p>
        </p:txBody>
      </p:sp>
      <p:sp>
        <p:nvSpPr>
          <p:cNvPr id="15363" name="Text Box 16"/>
          <p:cNvSpPr txBox="1">
            <a:spLocks noChangeArrowheads="1"/>
          </p:cNvSpPr>
          <p:nvPr/>
        </p:nvSpPr>
        <p:spPr bwMode="auto">
          <a:xfrm>
            <a:off x="723900" y="3138488"/>
            <a:ext cx="8683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 pitchFamily="1" charset="0"/>
              </a:rPr>
              <a:t>Neon</a:t>
            </a:r>
          </a:p>
        </p:txBody>
      </p:sp>
      <p:sp>
        <p:nvSpPr>
          <p:cNvPr id="15364" name="Text Box 18"/>
          <p:cNvSpPr txBox="1">
            <a:spLocks noChangeArrowheads="1"/>
          </p:cNvSpPr>
          <p:nvPr/>
        </p:nvSpPr>
        <p:spPr bwMode="auto">
          <a:xfrm>
            <a:off x="509588" y="1744663"/>
            <a:ext cx="11572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 pitchFamily="1" charset="0"/>
              </a:rPr>
              <a:t>Helium</a:t>
            </a:r>
          </a:p>
        </p:txBody>
      </p:sp>
      <p:sp>
        <p:nvSpPr>
          <p:cNvPr id="15365" name="Text Box 20"/>
          <p:cNvSpPr txBox="1">
            <a:spLocks noChangeArrowheads="1"/>
          </p:cNvSpPr>
          <p:nvPr/>
        </p:nvSpPr>
        <p:spPr bwMode="auto">
          <a:xfrm>
            <a:off x="1119188" y="76200"/>
            <a:ext cx="69040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u="sng">
                <a:solidFill>
                  <a:srgbClr val="0000FF"/>
                </a:solidFill>
                <a:latin typeface="Times New Roman" pitchFamily="1" charset="0"/>
              </a:rPr>
              <a:t>Atomic Spectra of Noble Gases</a:t>
            </a:r>
          </a:p>
        </p:txBody>
      </p:sp>
      <p:sp>
        <p:nvSpPr>
          <p:cNvPr id="15366" name="Text Box 21"/>
          <p:cNvSpPr txBox="1">
            <a:spLocks noChangeArrowheads="1"/>
          </p:cNvSpPr>
          <p:nvPr/>
        </p:nvSpPr>
        <p:spPr bwMode="auto">
          <a:xfrm>
            <a:off x="2057400" y="5897563"/>
            <a:ext cx="6705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Times New Roman" pitchFamily="1" charset="0"/>
              </a:rPr>
              <a:t>The Atomic Spectra will be determined for the Noble Gases by looking at the gas discharge tubes.</a:t>
            </a:r>
          </a:p>
        </p:txBody>
      </p:sp>
      <p:sp>
        <p:nvSpPr>
          <p:cNvPr id="15367" name="Text Box 14"/>
          <p:cNvSpPr txBox="1">
            <a:spLocks noChangeArrowheads="1"/>
          </p:cNvSpPr>
          <p:nvPr/>
        </p:nvSpPr>
        <p:spPr bwMode="auto">
          <a:xfrm>
            <a:off x="517525" y="5897563"/>
            <a:ext cx="1312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 pitchFamily="1" charset="0"/>
              </a:rPr>
              <a:t>Krypton</a:t>
            </a:r>
          </a:p>
        </p:txBody>
      </p:sp>
      <p:pic>
        <p:nvPicPr>
          <p:cNvPr id="15368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817563"/>
            <a:ext cx="136525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022350"/>
            <a:ext cx="6400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500" y="2205038"/>
            <a:ext cx="13700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375" y="3557588"/>
            <a:ext cx="13700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0375" y="4983163"/>
            <a:ext cx="13700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09800" y="2398713"/>
            <a:ext cx="640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09800" y="3709988"/>
            <a:ext cx="640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90750" y="5170488"/>
            <a:ext cx="64008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101975" y="1371600"/>
            <a:ext cx="2938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u="sng">
                <a:solidFill>
                  <a:srgbClr val="FF0000"/>
                </a:solidFill>
                <a:latin typeface="Times New Roman" pitchFamily="1" charset="0"/>
              </a:rPr>
              <a:t>Beilstein test</a:t>
            </a:r>
            <a:endParaRPr lang="en-US" sz="4000" b="1">
              <a:solidFill>
                <a:srgbClr val="FF0000"/>
              </a:solidFill>
              <a:latin typeface="Times New Roman" pitchFamily="1" charset="0"/>
            </a:endParaRPr>
          </a:p>
        </p:txBody>
      </p:sp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533400" y="5486400"/>
            <a:ext cx="8039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     It is often possible to distinguish between chlorine, bromine and iodine based on the color of the flame. </a:t>
            </a:r>
          </a:p>
        </p:txBody>
      </p:sp>
      <p:sp>
        <p:nvSpPr>
          <p:cNvPr id="16388" name="Rectangle 17"/>
          <p:cNvSpPr>
            <a:spLocks noChangeArrowheads="1"/>
          </p:cNvSpPr>
          <p:nvPr/>
        </p:nvSpPr>
        <p:spPr bwMode="auto">
          <a:xfrm>
            <a:off x="609600" y="2133600"/>
            <a:ext cx="7867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just"/>
            <a:r>
              <a:rPr lang="en-US" sz="2400">
                <a:latin typeface="Times New Roman" pitchFamily="1" charset="0"/>
              </a:rPr>
              <a:t>     If a </a:t>
            </a:r>
            <a:r>
              <a:rPr lang="en-US" sz="2400" b="1" i="1">
                <a:solidFill>
                  <a:srgbClr val="FF0000"/>
                </a:solidFill>
                <a:latin typeface="Times New Roman" pitchFamily="1" charset="0"/>
              </a:rPr>
              <a:t>clean</a:t>
            </a:r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 copper wire</a:t>
            </a:r>
            <a:r>
              <a:rPr lang="en-US" sz="2400">
                <a:latin typeface="Times New Roman" pitchFamily="1" charset="0"/>
              </a:rPr>
              <a:t> is coated with a halogen-containing compound and placed in a flame, the </a:t>
            </a:r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presence of the halogen is revealed by a green to blue color</a:t>
            </a:r>
            <a:r>
              <a:rPr lang="en-US" sz="2400">
                <a:latin typeface="Times New Roman" pitchFamily="1" charset="0"/>
              </a:rPr>
              <a:t>.</a:t>
            </a:r>
          </a:p>
        </p:txBody>
      </p:sp>
      <p:sp>
        <p:nvSpPr>
          <p:cNvPr id="16389" name="Rectangle 18"/>
          <p:cNvSpPr>
            <a:spLocks noChangeArrowheads="1"/>
          </p:cNvSpPr>
          <p:nvPr/>
        </p:nvSpPr>
        <p:spPr bwMode="auto">
          <a:xfrm>
            <a:off x="709613" y="533400"/>
            <a:ext cx="79486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chemeClr val="accent2"/>
              </a:buClr>
              <a:buFont typeface="Wingdings" pitchFamily="1" charset="2"/>
              <a:buNone/>
            </a:pPr>
            <a:r>
              <a:rPr lang="en-US" sz="3200" b="1">
                <a:solidFill>
                  <a:srgbClr val="0000FF"/>
                </a:solidFill>
                <a:latin typeface="Times New Roman" pitchFamily="1" charset="0"/>
              </a:rPr>
              <a:t>PART C:</a:t>
            </a:r>
            <a:r>
              <a:rPr lang="en-US" sz="3200" b="1">
                <a:latin typeface="Times New Roman" pitchFamily="1" charset="0"/>
              </a:rPr>
              <a:t>  Flame Test (Organic Compounds)</a:t>
            </a:r>
          </a:p>
        </p:txBody>
      </p:sp>
      <p:pic>
        <p:nvPicPr>
          <p:cNvPr id="16390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429000"/>
            <a:ext cx="243840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429000"/>
            <a:ext cx="2590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429000"/>
            <a:ext cx="27432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lith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876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7" descr="fla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0" y="2286000"/>
            <a:ext cx="482600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2684463" y="5945188"/>
            <a:ext cx="3779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Flame spectrum for lithium</a:t>
            </a:r>
          </a:p>
        </p:txBody>
      </p:sp>
      <p:sp>
        <p:nvSpPr>
          <p:cNvPr id="17413" name="Rectangle 11"/>
          <p:cNvSpPr>
            <a:spLocks noChangeArrowheads="1"/>
          </p:cNvSpPr>
          <p:nvPr/>
        </p:nvSpPr>
        <p:spPr bwMode="auto">
          <a:xfrm>
            <a:off x="228600" y="838200"/>
            <a:ext cx="86868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  <a:buFont typeface="Wingdings" pitchFamily="1" charset="2"/>
              <a:buChar char="v"/>
            </a:pPr>
            <a:r>
              <a:rPr lang="en-US" sz="2400" b="1">
                <a:latin typeface="Times New Roman" pitchFamily="1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Flame Test:</a:t>
            </a:r>
            <a:r>
              <a:rPr lang="en-US" sz="2400" b="1">
                <a:latin typeface="Times New Roman" pitchFamily="1" charset="0"/>
              </a:rPr>
              <a:t> </a:t>
            </a:r>
            <a:r>
              <a:rPr lang="en-US" sz="2400">
                <a:latin typeface="Times New Roman" pitchFamily="1" charset="0"/>
              </a:rPr>
              <a:t>A test used in the identification of certain elements. </a:t>
            </a:r>
          </a:p>
          <a:p>
            <a:pPr>
              <a:buClr>
                <a:srgbClr val="FF0000"/>
              </a:buClr>
              <a:buFont typeface="Wingdings" pitchFamily="1" charset="2"/>
              <a:buChar char="v"/>
            </a:pPr>
            <a:endParaRPr lang="en-US" sz="800">
              <a:latin typeface="Times New Roman" pitchFamily="1" charset="0"/>
            </a:endParaRPr>
          </a:p>
          <a:p>
            <a:pPr>
              <a:buClr>
                <a:srgbClr val="FF0000"/>
              </a:buClr>
              <a:buFont typeface="Wingdings" pitchFamily="1" charset="2"/>
              <a:buChar char="v"/>
            </a:pPr>
            <a:r>
              <a:rPr lang="en-US" sz="2400">
                <a:latin typeface="Times New Roman" pitchFamily="1" charset="0"/>
              </a:rPr>
              <a:t> It is based on the observation that </a:t>
            </a:r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light emitted by any element 	gives a unique spectrum</a:t>
            </a:r>
            <a:r>
              <a:rPr lang="en-US" sz="2400">
                <a:latin typeface="Times New Roman" pitchFamily="1" charset="0"/>
              </a:rPr>
              <a:t> when passed through a spectroscope.</a:t>
            </a:r>
            <a:endParaRPr lang="en-US">
              <a:latin typeface="Times New Roman" pitchFamily="1" charset="0"/>
            </a:endParaRPr>
          </a:p>
        </p:txBody>
      </p:sp>
      <p:sp>
        <p:nvSpPr>
          <p:cNvPr id="17414" name="Text Box 13"/>
          <p:cNvSpPr txBox="1">
            <a:spLocks noChangeArrowheads="1"/>
          </p:cNvSpPr>
          <p:nvPr/>
        </p:nvSpPr>
        <p:spPr bwMode="auto">
          <a:xfrm>
            <a:off x="3305175" y="228600"/>
            <a:ext cx="2533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" charset="0"/>
              </a:rPr>
              <a:t>Flame Tests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anim-na-flam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8" y="987425"/>
            <a:ext cx="1462087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9" descr="anin-li-flam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990600"/>
            <a:ext cx="1636713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1" descr="barium-a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1088" y="990600"/>
            <a:ext cx="1563687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3" descr="flame-rubidiu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2288" y="995363"/>
            <a:ext cx="1544637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14"/>
          <p:cNvSpPr>
            <a:spLocks noChangeArrowheads="1"/>
          </p:cNvSpPr>
          <p:nvPr/>
        </p:nvSpPr>
        <p:spPr bwMode="auto">
          <a:xfrm>
            <a:off x="357188" y="304800"/>
            <a:ext cx="8458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Times New Roman" pitchFamily="1" charset="0"/>
              </a:rPr>
              <a:t>Flame tests and identification of unknown metal solutions.</a:t>
            </a:r>
          </a:p>
        </p:txBody>
      </p:sp>
      <p:sp>
        <p:nvSpPr>
          <p:cNvPr id="18439" name="Rectangle 15"/>
          <p:cNvSpPr>
            <a:spLocks noChangeArrowheads="1"/>
          </p:cNvSpPr>
          <p:nvPr/>
        </p:nvSpPr>
        <p:spPr bwMode="auto">
          <a:xfrm>
            <a:off x="184150" y="4799013"/>
            <a:ext cx="88026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" charset="0"/>
              </a:rPr>
              <a:t>Observe and record the color of the flame for each known sample</a:t>
            </a:r>
            <a:r>
              <a:rPr lang="en-US" b="1">
                <a:solidFill>
                  <a:srgbClr val="0000FF"/>
                </a:solidFill>
                <a:latin typeface="Times New Roman" pitchFamily="1" charset="0"/>
              </a:rPr>
              <a:t>.</a:t>
            </a:r>
            <a:r>
              <a:rPr lang="en-US">
                <a:latin typeface="Times New Roman" pitchFamily="1" charset="0"/>
              </a:rPr>
              <a:t>  </a:t>
            </a:r>
            <a:r>
              <a:rPr lang="en-US" sz="2400">
                <a:latin typeface="Times New Roman" pitchFamily="1" charset="0"/>
              </a:rPr>
              <a:t>Then </a:t>
            </a:r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determine the unknown compound</a:t>
            </a:r>
            <a:r>
              <a:rPr lang="en-US" sz="2400">
                <a:latin typeface="Times New Roman" pitchFamily="1" charset="0"/>
              </a:rPr>
              <a:t> based on the comparison between its flame color and those of the known samples.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047038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u="sng">
                <a:solidFill>
                  <a:srgbClr val="0000FF"/>
                </a:solidFill>
                <a:latin typeface="Times New Roman" pitchFamily="1" charset="0"/>
              </a:rPr>
              <a:t>Checkout</a:t>
            </a:r>
            <a:r>
              <a:rPr lang="en-US" sz="2400" b="1">
                <a:solidFill>
                  <a:srgbClr val="0000FF"/>
                </a:solidFill>
                <a:latin typeface="Times New Roman" pitchFamily="1" charset="0"/>
              </a:rPr>
              <a:t> – (All items checked out should be returned)</a:t>
            </a:r>
          </a:p>
          <a:p>
            <a:r>
              <a:rPr lang="en-US" sz="2000">
                <a:latin typeface="Times New Roman" pitchFamily="1" charset="0"/>
              </a:rPr>
              <a:t>		  1-STAR Spectroscope</a:t>
            </a:r>
          </a:p>
          <a:p>
            <a:r>
              <a:rPr lang="en-US" sz="2000">
                <a:latin typeface="Times New Roman" pitchFamily="1" charset="0"/>
              </a:rPr>
              <a:t>		  1-nichrome flame test loop</a:t>
            </a:r>
          </a:p>
          <a:p>
            <a:r>
              <a:rPr lang="en-US" sz="2000">
                <a:latin typeface="Times New Roman" pitchFamily="1" charset="0"/>
              </a:rPr>
              <a:t>		  1-copper Beilstein test loop</a:t>
            </a:r>
          </a:p>
          <a:p>
            <a:r>
              <a:rPr lang="en-US" sz="2000">
                <a:latin typeface="Times New Roman" pitchFamily="1" charset="0"/>
              </a:rPr>
              <a:t>		  5 test tubes with unknowns for Flame Test </a:t>
            </a:r>
          </a:p>
          <a:p>
            <a:r>
              <a:rPr lang="en-US" sz="2000">
                <a:latin typeface="Times New Roman" pitchFamily="1" charset="0"/>
              </a:rPr>
              <a:t>			&amp; 1 with 6M HCl for cleaning loops</a:t>
            </a:r>
          </a:p>
          <a:p>
            <a:r>
              <a:rPr lang="en-US" sz="2400" b="1" u="sng">
                <a:solidFill>
                  <a:srgbClr val="0000FF"/>
                </a:solidFill>
                <a:latin typeface="Times New Roman" pitchFamily="1" charset="0"/>
              </a:rPr>
              <a:t>In Lab</a:t>
            </a:r>
            <a:endParaRPr lang="en-US" sz="2400" b="1">
              <a:solidFill>
                <a:srgbClr val="0000FF"/>
              </a:solidFill>
              <a:latin typeface="Times New Roman" pitchFamily="1" charset="0"/>
            </a:endParaRPr>
          </a:p>
          <a:p>
            <a:r>
              <a:rPr lang="en-US" sz="2000">
                <a:latin typeface="Times New Roman" pitchFamily="1" charset="0"/>
              </a:rPr>
              <a:t>	</a:t>
            </a:r>
            <a:r>
              <a:rPr lang="en-US" sz="2000" b="1" u="sng">
                <a:solidFill>
                  <a:srgbClr val="FF0000"/>
                </a:solidFill>
                <a:latin typeface="Times New Roman" pitchFamily="1" charset="0"/>
              </a:rPr>
              <a:t>Flame test knowns</a:t>
            </a:r>
            <a:r>
              <a:rPr lang="en-US" sz="2000">
                <a:latin typeface="Times New Roman" pitchFamily="1" charset="0"/>
              </a:rPr>
              <a:t> </a:t>
            </a:r>
            <a:r>
              <a:rPr lang="en-US" sz="2000">
                <a:solidFill>
                  <a:srgbClr val="0000FF"/>
                </a:solidFill>
                <a:latin typeface="Times New Roman" pitchFamily="1" charset="0"/>
              </a:rPr>
              <a:t>– </a:t>
            </a:r>
            <a:r>
              <a:rPr lang="en-US" sz="2000" b="1" u="sng">
                <a:solidFill>
                  <a:srgbClr val="0000FF"/>
                </a:solidFill>
                <a:latin typeface="Times New Roman" pitchFamily="1" charset="0"/>
              </a:rPr>
              <a:t>in hoods </a:t>
            </a:r>
            <a:r>
              <a:rPr lang="en-US" sz="2000">
                <a:latin typeface="Times New Roman" pitchFamily="1" charset="0"/>
              </a:rPr>
              <a:t>(look for signs)</a:t>
            </a:r>
          </a:p>
          <a:p>
            <a:r>
              <a:rPr lang="en-US"/>
              <a:t>	</a:t>
            </a:r>
            <a:r>
              <a:rPr lang="en-US" sz="2000" b="1" u="sng">
                <a:solidFill>
                  <a:srgbClr val="FF0000"/>
                </a:solidFill>
                <a:latin typeface="Times New Roman" pitchFamily="1" charset="0"/>
              </a:rPr>
              <a:t>Beilstein</a:t>
            </a:r>
            <a:r>
              <a:rPr lang="en-US" sz="2000">
                <a:latin typeface="Times New Roman" pitchFamily="1" charset="0"/>
              </a:rPr>
              <a:t> test for Part C (page 69) </a:t>
            </a:r>
            <a:r>
              <a:rPr lang="en-US" sz="2000">
                <a:solidFill>
                  <a:srgbClr val="0000FF"/>
                </a:solidFill>
                <a:latin typeface="Times New Roman" pitchFamily="1" charset="0"/>
              </a:rPr>
              <a:t>– </a:t>
            </a:r>
            <a:r>
              <a:rPr lang="en-US" sz="2000" b="1" u="sng">
                <a:solidFill>
                  <a:srgbClr val="0000FF"/>
                </a:solidFill>
                <a:latin typeface="Times New Roman" pitchFamily="1" charset="0"/>
              </a:rPr>
              <a:t>in hoods</a:t>
            </a:r>
          </a:p>
          <a:p>
            <a:r>
              <a:rPr lang="en-US" sz="2000">
                <a:latin typeface="Times New Roman" pitchFamily="1" charset="0"/>
              </a:rPr>
              <a:t>		6M HCl for cleaning Beilstein loops – in hoods</a:t>
            </a:r>
          </a:p>
          <a:p>
            <a:r>
              <a:rPr lang="en-US" sz="2000">
                <a:latin typeface="Times New Roman" pitchFamily="1" charset="0"/>
              </a:rPr>
              <a:t>	</a:t>
            </a:r>
            <a:r>
              <a:rPr lang="en-US" sz="2000" b="1" u="sng">
                <a:solidFill>
                  <a:srgbClr val="FF0000"/>
                </a:solidFill>
                <a:latin typeface="Times New Roman" pitchFamily="1" charset="0"/>
              </a:rPr>
              <a:t>Gas discharge tubes </a:t>
            </a:r>
            <a:r>
              <a:rPr lang="en-US" sz="2000">
                <a:latin typeface="Times New Roman" pitchFamily="1" charset="0"/>
              </a:rPr>
              <a:t>(for viewing by STAR spectroscope) – </a:t>
            </a:r>
            <a:r>
              <a:rPr lang="en-US" sz="2000" b="1" u="sng">
                <a:solidFill>
                  <a:srgbClr val="0000FF"/>
                </a:solidFill>
                <a:latin typeface="Times New Roman" pitchFamily="1" charset="0"/>
              </a:rPr>
              <a:t>in 201</a:t>
            </a:r>
          </a:p>
          <a:p>
            <a:r>
              <a:rPr lang="en-US" sz="2000">
                <a:latin typeface="Times New Roman" pitchFamily="1" charset="0"/>
              </a:rPr>
              <a:t>	</a:t>
            </a:r>
            <a:r>
              <a:rPr lang="en-US" sz="2000" b="1" u="sng">
                <a:solidFill>
                  <a:srgbClr val="FF0000"/>
                </a:solidFill>
                <a:latin typeface="Times New Roman" pitchFamily="1" charset="0"/>
              </a:rPr>
              <a:t>Computerized spectrophotometer </a:t>
            </a:r>
            <a:r>
              <a:rPr lang="en-US" sz="2000">
                <a:latin typeface="Times New Roman" pitchFamily="1" charset="0"/>
              </a:rPr>
              <a:t>– 1 setup </a:t>
            </a:r>
            <a:r>
              <a:rPr lang="en-US" sz="2000" b="1" u="sng">
                <a:solidFill>
                  <a:srgbClr val="0000FF"/>
                </a:solidFill>
                <a:latin typeface="Times New Roman" pitchFamily="1" charset="0"/>
              </a:rPr>
              <a:t>in 201</a:t>
            </a:r>
          </a:p>
          <a:p>
            <a:r>
              <a:rPr lang="en-US" sz="2000">
                <a:latin typeface="Times New Roman" pitchFamily="1" charset="0"/>
              </a:rPr>
              <a:t>		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68300" y="4343400"/>
            <a:ext cx="8359775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u="sng">
                <a:solidFill>
                  <a:srgbClr val="0000FF"/>
                </a:solidFill>
                <a:latin typeface="Times New Roman" pitchFamily="1" charset="0"/>
              </a:rPr>
              <a:t>All students 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	</a:t>
            </a:r>
            <a:r>
              <a:rPr lang="en-US" sz="2000">
                <a:latin typeface="Times New Roman" pitchFamily="1" charset="0"/>
              </a:rPr>
              <a:t>View Scanning Spectrophotometer for </a:t>
            </a:r>
            <a:r>
              <a:rPr lang="en-US" sz="2000" b="1" u="sng">
                <a:solidFill>
                  <a:srgbClr val="3333FF"/>
                </a:solidFill>
                <a:latin typeface="Times New Roman" pitchFamily="1" charset="0"/>
              </a:rPr>
              <a:t>Part A</a:t>
            </a:r>
            <a:r>
              <a:rPr lang="en-US" sz="2000">
                <a:latin typeface="Times New Roman" pitchFamily="1" charset="0"/>
              </a:rPr>
              <a:t> (page 65) in </a:t>
            </a:r>
            <a:r>
              <a:rPr lang="en-US" sz="2000" b="1" u="sng">
                <a:solidFill>
                  <a:srgbClr val="3333FF"/>
                </a:solidFill>
                <a:latin typeface="Times New Roman" pitchFamily="1" charset="0"/>
              </a:rPr>
              <a:t>Room 201</a:t>
            </a:r>
            <a:r>
              <a:rPr lang="en-US" sz="2000">
                <a:latin typeface="Times New Roman" pitchFamily="1" charset="0"/>
              </a:rPr>
              <a:t>.</a:t>
            </a:r>
          </a:p>
          <a:p>
            <a:r>
              <a:rPr lang="en-US" sz="2000">
                <a:latin typeface="Times New Roman" pitchFamily="1" charset="0"/>
              </a:rPr>
              <a:t>		You will need to </a:t>
            </a:r>
            <a:r>
              <a:rPr lang="en-US" sz="2000" b="1" u="sng">
                <a:solidFill>
                  <a:srgbClr val="FF0000"/>
                </a:solidFill>
                <a:latin typeface="Times New Roman" pitchFamily="1" charset="0"/>
              </a:rPr>
              <a:t>get page 65 signed by presenter.</a:t>
            </a:r>
            <a:r>
              <a:rPr lang="en-US" sz="2000">
                <a:latin typeface="Times New Roman" pitchFamily="1" charset="0"/>
              </a:rPr>
              <a:t>	</a:t>
            </a:r>
          </a:p>
          <a:p>
            <a:r>
              <a:rPr lang="en-US" sz="2000">
                <a:latin typeface="Times New Roman" pitchFamily="1" charset="0"/>
              </a:rPr>
              <a:t>	View Gas Discharge tubes for </a:t>
            </a:r>
            <a:r>
              <a:rPr lang="en-US" sz="2000" b="1" u="sng">
                <a:solidFill>
                  <a:srgbClr val="3333FF"/>
                </a:solidFill>
                <a:latin typeface="Times New Roman" pitchFamily="1" charset="0"/>
              </a:rPr>
              <a:t>Part B</a:t>
            </a:r>
            <a:r>
              <a:rPr lang="en-US" sz="2000">
                <a:latin typeface="Times New Roman" pitchFamily="1" charset="0"/>
              </a:rPr>
              <a:t> (page 67) in </a:t>
            </a:r>
            <a:r>
              <a:rPr lang="en-US" sz="2000" b="1" u="sng">
                <a:solidFill>
                  <a:srgbClr val="3333FF"/>
                </a:solidFill>
                <a:latin typeface="Times New Roman" pitchFamily="1" charset="0"/>
              </a:rPr>
              <a:t>Room 201</a:t>
            </a:r>
            <a:r>
              <a:rPr lang="en-US" sz="2000">
                <a:latin typeface="Times New Roman" pitchFamily="1" charset="0"/>
              </a:rPr>
              <a:t>.</a:t>
            </a:r>
          </a:p>
          <a:p>
            <a:r>
              <a:rPr lang="en-US" sz="2000">
                <a:latin typeface="Times New Roman" pitchFamily="1" charset="0"/>
              </a:rPr>
              <a:t>	You may do </a:t>
            </a:r>
            <a:r>
              <a:rPr lang="en-US" sz="2000" b="1" u="sng">
                <a:solidFill>
                  <a:srgbClr val="FF0000"/>
                </a:solidFill>
                <a:latin typeface="Times New Roman" pitchFamily="1" charset="0"/>
              </a:rPr>
              <a:t>flame tests on unknowns</a:t>
            </a:r>
            <a:r>
              <a:rPr lang="en-US" sz="2000">
                <a:latin typeface="Times New Roman" pitchFamily="1" charset="0"/>
              </a:rPr>
              <a:t> using your own </a:t>
            </a:r>
          </a:p>
          <a:p>
            <a:r>
              <a:rPr lang="en-US" sz="2000">
                <a:latin typeface="Times New Roman" pitchFamily="1" charset="0"/>
              </a:rPr>
              <a:t>		Bunsen burner </a:t>
            </a:r>
            <a:r>
              <a:rPr lang="en-US" sz="2000" b="1" u="sng">
                <a:solidFill>
                  <a:srgbClr val="FF0000"/>
                </a:solidFill>
                <a:latin typeface="Times New Roman" pitchFamily="1" charset="0"/>
              </a:rPr>
              <a:t>at your desk</a:t>
            </a:r>
            <a:r>
              <a:rPr lang="en-US" sz="2000">
                <a:latin typeface="Times New Roman" pitchFamily="1" charset="0"/>
              </a:rPr>
              <a:t>.</a:t>
            </a:r>
          </a:p>
          <a:p>
            <a:endParaRPr lang="en-US" sz="2000"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492125" y="152400"/>
            <a:ext cx="81597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u="sng">
                <a:solidFill>
                  <a:srgbClr val="0000FF"/>
                </a:solidFill>
                <a:latin typeface="Times New Roman" pitchFamily="1" charset="0"/>
              </a:rPr>
              <a:t>Hazards</a:t>
            </a:r>
          </a:p>
          <a:p>
            <a:endParaRPr lang="en-US" sz="800" b="1">
              <a:solidFill>
                <a:srgbClr val="0000FF"/>
              </a:solidFill>
              <a:latin typeface="Times New Roman" pitchFamily="1" charset="0"/>
            </a:endParaRPr>
          </a:p>
          <a:p>
            <a:r>
              <a:rPr lang="en-US" sz="2400">
                <a:latin typeface="Times New Roman" pitchFamily="1" charset="0"/>
              </a:rPr>
              <a:t>	</a:t>
            </a:r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6M HCl</a:t>
            </a:r>
            <a:r>
              <a:rPr lang="en-US" sz="2400">
                <a:latin typeface="Times New Roman" pitchFamily="1" charset="0"/>
              </a:rPr>
              <a:t> – strong acid, corrosive</a:t>
            </a:r>
          </a:p>
          <a:p>
            <a:r>
              <a:rPr lang="en-US" sz="2400">
                <a:latin typeface="Times New Roman" pitchFamily="1" charset="0"/>
              </a:rPr>
              <a:t>			 (use solid NaHCO</a:t>
            </a:r>
            <a:r>
              <a:rPr lang="en-US" sz="2400" baseline="-25000">
                <a:latin typeface="Times New Roman" pitchFamily="1" charset="0"/>
              </a:rPr>
              <a:t>3</a:t>
            </a:r>
            <a:r>
              <a:rPr lang="en-US" sz="2400">
                <a:latin typeface="Times New Roman" pitchFamily="1" charset="0"/>
              </a:rPr>
              <a:t> on spills)</a:t>
            </a:r>
          </a:p>
          <a:p>
            <a:r>
              <a:rPr lang="en-US" sz="2400">
                <a:latin typeface="Times New Roman" pitchFamily="1" charset="0"/>
              </a:rPr>
              <a:t>	</a:t>
            </a:r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CH</a:t>
            </a:r>
            <a:r>
              <a:rPr lang="en-US" sz="2400" b="1" baseline="-25000">
                <a:solidFill>
                  <a:srgbClr val="FF0000"/>
                </a:solidFill>
                <a:latin typeface="Times New Roman" pitchFamily="1" charset="0"/>
              </a:rPr>
              <a:t>2</a:t>
            </a:r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Cl</a:t>
            </a:r>
            <a:r>
              <a:rPr lang="en-US" sz="2400" b="1" baseline="-25000">
                <a:solidFill>
                  <a:srgbClr val="FF0000"/>
                </a:solidFill>
                <a:latin typeface="Times New Roman" pitchFamily="1" charset="0"/>
              </a:rPr>
              <a:t>2</a:t>
            </a:r>
            <a:r>
              <a:rPr lang="en-US" sz="2400" b="1" baseline="-25000">
                <a:solidFill>
                  <a:srgbClr val="3333FF"/>
                </a:solidFill>
                <a:latin typeface="Times New Roman" pitchFamily="1" charset="0"/>
              </a:rPr>
              <a:t> </a:t>
            </a:r>
            <a:r>
              <a:rPr lang="en-US" sz="2400">
                <a:latin typeface="Times New Roman" pitchFamily="1" charset="0"/>
              </a:rPr>
              <a:t>- halogenated volatile organic solvent</a:t>
            </a:r>
          </a:p>
          <a:p>
            <a:r>
              <a:rPr lang="en-US" sz="2400">
                <a:latin typeface="Times New Roman" pitchFamily="1" charset="0"/>
              </a:rPr>
              <a:t>	</a:t>
            </a:r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Bunsen Burner</a:t>
            </a:r>
            <a:r>
              <a:rPr lang="en-US" sz="2400">
                <a:latin typeface="Times New Roman" pitchFamily="1" charset="0"/>
              </a:rPr>
              <a:t> – open flames</a:t>
            </a:r>
          </a:p>
          <a:p>
            <a:r>
              <a:rPr lang="en-US" sz="2800" b="1" u="sng">
                <a:solidFill>
                  <a:srgbClr val="0000FF"/>
                </a:solidFill>
                <a:latin typeface="Times New Roman" pitchFamily="1" charset="0"/>
              </a:rPr>
              <a:t>Waste</a:t>
            </a:r>
          </a:p>
          <a:p>
            <a:r>
              <a:rPr lang="en-US" sz="2000">
                <a:latin typeface="Times New Roman" pitchFamily="1" charset="0"/>
              </a:rPr>
              <a:t>	</a:t>
            </a:r>
            <a:r>
              <a:rPr lang="en-US" sz="2400">
                <a:latin typeface="Times New Roman" pitchFamily="1" charset="0"/>
              </a:rPr>
              <a:t>Liquid waste-all waste, heavy metals, acid, rinses</a:t>
            </a:r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425450" y="3200400"/>
            <a:ext cx="815975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Times New Roman" pitchFamily="1" charset="0"/>
              </a:rPr>
              <a:t>This Week:</a:t>
            </a:r>
            <a:endParaRPr lang="en-US" sz="2800" b="1">
              <a:solidFill>
                <a:srgbClr val="FF0000"/>
              </a:solidFill>
              <a:latin typeface="Times New Roman" pitchFamily="1" charset="0"/>
            </a:endParaRPr>
          </a:p>
          <a:p>
            <a:endParaRPr lang="en-US" sz="800" b="1">
              <a:solidFill>
                <a:srgbClr val="0000FF"/>
              </a:solidFill>
              <a:latin typeface="Times New Roman" pitchFamily="1" charset="0"/>
            </a:endParaRPr>
          </a:p>
          <a:p>
            <a:r>
              <a:rPr lang="en-US" sz="2400">
                <a:latin typeface="Times New Roman" pitchFamily="1" charset="0"/>
              </a:rPr>
              <a:t>	Turn In</a:t>
            </a:r>
            <a:r>
              <a:rPr lang="en-US" sz="2400" b="1">
                <a:solidFill>
                  <a:srgbClr val="0000FF"/>
                </a:solidFill>
                <a:latin typeface="Times New Roman" pitchFamily="1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Atomic Spectra Handout (pp 65-67)</a:t>
            </a:r>
            <a:r>
              <a:rPr lang="en-US" sz="2400">
                <a:latin typeface="Times New Roman" pitchFamily="1" charset="0"/>
              </a:rPr>
              <a:t>.</a:t>
            </a:r>
          </a:p>
          <a:p>
            <a:endParaRPr lang="en-US" sz="800">
              <a:latin typeface="Times New Roman" pitchFamily="1" charset="0"/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90538" y="4414838"/>
            <a:ext cx="8162925" cy="523875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>
                <a:solidFill>
                  <a:srgbClr val="0000FF"/>
                </a:solidFill>
                <a:latin typeface="Times New Roman" pitchFamily="1" charset="0"/>
              </a:rPr>
              <a:t>Review Session</a:t>
            </a:r>
            <a:r>
              <a:rPr lang="en-US" sz="2800">
                <a:solidFill>
                  <a:srgbClr val="063DE8"/>
                </a:solidFill>
                <a:latin typeface="Times New Roman" pitchFamily="1" charset="0"/>
              </a:rPr>
              <a:t> </a:t>
            </a:r>
            <a:r>
              <a:rPr lang="en-US" sz="2800">
                <a:latin typeface="Times New Roman" pitchFamily="1" charset="0"/>
              </a:rPr>
              <a:t>– </a:t>
            </a:r>
            <a:r>
              <a:rPr lang="en-US" sz="2800" b="1" u="sng">
                <a:latin typeface="Times New Roman" pitchFamily="1" charset="0"/>
              </a:rPr>
              <a:t>Wednesday, Apr. 18, 6-8 pm in G3</a:t>
            </a:r>
            <a:r>
              <a:rPr lang="en-US" sz="2800" b="1">
                <a:latin typeface="Times New Roman" pitchFamily="1" charset="0"/>
              </a:rPr>
              <a:t>.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492125" y="5100638"/>
            <a:ext cx="7924800" cy="153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 u="sng">
                <a:solidFill>
                  <a:srgbClr val="0000FF"/>
                </a:solidFill>
                <a:latin typeface="Times New Roman" pitchFamily="1" charset="0"/>
              </a:rPr>
              <a:t>Evaluation Forms:</a:t>
            </a:r>
            <a:r>
              <a:rPr lang="en-US" sz="2800" b="1" u="sng">
                <a:solidFill>
                  <a:srgbClr val="063DE8"/>
                </a:solidFill>
                <a:latin typeface="Times New Roman" pitchFamily="1" charset="0"/>
              </a:rPr>
              <a:t> </a:t>
            </a:r>
            <a:r>
              <a:rPr lang="en-US" sz="2400">
                <a:latin typeface="Times New Roman" pitchFamily="1" charset="0"/>
              </a:rPr>
              <a:t>	</a:t>
            </a:r>
          </a:p>
          <a:p>
            <a:pPr eaLnBrk="0" hangingPunct="0"/>
            <a:r>
              <a:rPr lang="en-US" sz="2400">
                <a:latin typeface="Times New Roman" pitchFamily="1" charset="0"/>
              </a:rPr>
              <a:t>	To evaluate Chem 2, you should be receiving an email </a:t>
            </a:r>
          </a:p>
          <a:p>
            <a:pPr eaLnBrk="0" hangingPunct="0"/>
            <a:r>
              <a:rPr lang="en-US" sz="2400">
                <a:latin typeface="Times New Roman" pitchFamily="1" charset="0"/>
              </a:rPr>
              <a:t>from the CET committee with the following link:</a:t>
            </a:r>
          </a:p>
          <a:p>
            <a:pPr eaLnBrk="0" hangingPunct="0"/>
            <a:r>
              <a:rPr lang="en-US">
                <a:latin typeface="Times New Roman" pitchFamily="1" charset="0"/>
              </a:rPr>
              <a:t>	</a:t>
            </a:r>
            <a:r>
              <a:rPr lang="en-US" b="1">
                <a:solidFill>
                  <a:srgbClr val="FF0000"/>
                </a:solidFill>
                <a:latin typeface="Times New Roman" pitchFamily="1" charset="0"/>
                <a:hlinkClick r:id="rId3"/>
              </a:rPr>
              <a:t>https://itweb.mst.edu/auth-cgi-bin/cgiwrap/distanceed/evals/survey.pl</a:t>
            </a:r>
            <a:endParaRPr 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609600" y="685800"/>
            <a:ext cx="45720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1" charset="0"/>
              </a:rPr>
              <a:t>     Ibn Alhazen is considered the </a:t>
            </a:r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“Father of Optics”</a:t>
            </a:r>
            <a:r>
              <a:rPr lang="en-US" sz="2400">
                <a:latin typeface="Times New Roman" pitchFamily="1" charset="0"/>
              </a:rPr>
              <a:t>  He wrote the </a:t>
            </a:r>
            <a:r>
              <a:rPr lang="en-US" sz="2400" b="1">
                <a:solidFill>
                  <a:srgbClr val="0000FF"/>
                </a:solidFill>
                <a:latin typeface="Times New Roman" pitchFamily="1" charset="0"/>
              </a:rPr>
              <a:t>“Book of Optics”,</a:t>
            </a:r>
            <a:r>
              <a:rPr lang="en-US" sz="2400">
                <a:latin typeface="Times New Roman" pitchFamily="1" charset="0"/>
              </a:rPr>
              <a:t> which correctly explained and proved the modern theory of vision.  His experiments on optics greatly influenced later scientists.  </a:t>
            </a:r>
          </a:p>
          <a:p>
            <a:r>
              <a:rPr lang="en-US" sz="2400">
                <a:latin typeface="Times New Roman" pitchFamily="1" charset="0"/>
              </a:rPr>
              <a:t>     His experiments included ones on </a:t>
            </a:r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lenses, mirrors, refraction, reflection, and the dispersion of light into its constituent colors</a:t>
            </a:r>
            <a:r>
              <a:rPr lang="en-US" sz="2400">
                <a:latin typeface="Times New Roman" pitchFamily="1" charset="0"/>
              </a:rPr>
              <a:t>.  He studied the electromagnetic aspects of light, and argued that </a:t>
            </a:r>
            <a:r>
              <a:rPr lang="en-US" sz="2400">
                <a:solidFill>
                  <a:srgbClr val="0000FF"/>
                </a:solidFill>
                <a:latin typeface="Times New Roman" pitchFamily="1" charset="0"/>
              </a:rPr>
              <a:t>rays of light are streams of energy particles traveling in straight lines</a:t>
            </a:r>
            <a:r>
              <a:rPr lang="en-US" sz="2400">
                <a:latin typeface="Times New Roman" pitchFamily="1" charset="0"/>
              </a:rPr>
              <a:t>.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828675" y="0"/>
            <a:ext cx="7486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u="sng">
                <a:solidFill>
                  <a:srgbClr val="0000FF"/>
                </a:solidFill>
                <a:latin typeface="Times New Roman" pitchFamily="1" charset="0"/>
              </a:rPr>
              <a:t>History of Optics &amp; Light Studies</a:t>
            </a:r>
          </a:p>
        </p:txBody>
      </p:sp>
      <p:pic>
        <p:nvPicPr>
          <p:cNvPr id="3076" name="Picture 6" descr="alhaz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990600"/>
            <a:ext cx="3108325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5715000" y="5029200"/>
            <a:ext cx="2514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Times New Roman" pitchFamily="1" charset="0"/>
              </a:rPr>
              <a:t>Ibn Alhazen</a:t>
            </a:r>
          </a:p>
          <a:p>
            <a:pPr algn="ctr"/>
            <a:r>
              <a:rPr lang="en-US" sz="2000">
                <a:latin typeface="Times New Roman" pitchFamily="1" charset="0"/>
              </a:rPr>
              <a:t>(965 – 1039)</a:t>
            </a:r>
          </a:p>
          <a:p>
            <a:pPr algn="ctr"/>
            <a:r>
              <a:rPr lang="en-US" sz="2000">
                <a:latin typeface="Times New Roman" pitchFamily="1" charset="0"/>
              </a:rPr>
              <a:t>Arab Muslim Scientist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" charset="0"/>
              </a:rPr>
              <a:t>“Father of Optics”</a:t>
            </a:r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320675" y="6340475"/>
            <a:ext cx="8501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pitchFamily="1" charset="0"/>
                <a:hlinkClick r:id="rId4"/>
              </a:rPr>
              <a:t>http://www.hulu.com/watch/135530/milestones-in-science-and-engineering-joseph-fraunhofer-and-the-spectral-lines</a:t>
            </a:r>
            <a:endParaRPr lang="en-US" sz="1400">
              <a:latin typeface="Times New Roman" pitchFamily="1" charset="0"/>
            </a:endParaRPr>
          </a:p>
          <a:p>
            <a:endParaRPr lang="en-US" sz="1400"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200025" y="228600"/>
            <a:ext cx="8743950" cy="3386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u="sng">
                <a:solidFill>
                  <a:srgbClr val="0000FF"/>
                </a:solidFill>
                <a:latin typeface="Times New Roman" pitchFamily="1" charset="0"/>
              </a:rPr>
              <a:t>Next Week (April 26-29)</a:t>
            </a:r>
            <a:r>
              <a:rPr lang="en-US" sz="2400" b="1" u="sng">
                <a:solidFill>
                  <a:srgbClr val="FF0000"/>
                </a:solidFill>
                <a:latin typeface="Times New Roman" pitchFamily="1" charset="0"/>
              </a:rPr>
              <a:t> 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itchFamily="1" charset="0"/>
              </a:rPr>
              <a:t>	</a:t>
            </a:r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*Final Exam</a:t>
            </a:r>
            <a:r>
              <a:rPr lang="en-US" sz="2400">
                <a:solidFill>
                  <a:srgbClr val="000000"/>
                </a:solidFill>
                <a:latin typeface="Times New Roman" pitchFamily="1" charset="0"/>
              </a:rPr>
              <a:t> – 1 Hour Exam during regularly 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 New Roman" pitchFamily="1" charset="0"/>
              </a:rPr>
              <a:t>		scheduled class time*.  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 New Roman" pitchFamily="1" charset="0"/>
              </a:rPr>
              <a:t>		</a:t>
            </a:r>
            <a:r>
              <a:rPr lang="en-US" sz="2400" b="1" u="sng">
                <a:solidFill>
                  <a:srgbClr val="FF0000"/>
                </a:solidFill>
                <a:latin typeface="Times New Roman" pitchFamily="1" charset="0"/>
              </a:rPr>
              <a:t>You will need a calculator</a:t>
            </a:r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.</a:t>
            </a:r>
            <a:r>
              <a:rPr lang="en-US" sz="2400">
                <a:solidFill>
                  <a:srgbClr val="FF0000"/>
                </a:solidFill>
                <a:latin typeface="Times New Roman" pitchFamily="1" charset="0"/>
              </a:rPr>
              <a:t> 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 New Roman" pitchFamily="1" charset="0"/>
              </a:rPr>
              <a:t>	</a:t>
            </a:r>
            <a:r>
              <a:rPr lang="en-US" sz="2400" b="1">
                <a:solidFill>
                  <a:srgbClr val="063DE8"/>
                </a:solidFill>
                <a:latin typeface="Times New Roman" pitchFamily="1" charset="0"/>
              </a:rPr>
              <a:t>**</a:t>
            </a:r>
            <a:r>
              <a:rPr lang="en-US" sz="2400" b="1">
                <a:solidFill>
                  <a:srgbClr val="0000FF"/>
                </a:solidFill>
                <a:latin typeface="Times New Roman" pitchFamily="1" charset="0"/>
              </a:rPr>
              <a:t>Checkout after exam</a:t>
            </a:r>
            <a:r>
              <a:rPr lang="en-US" sz="2400">
                <a:solidFill>
                  <a:srgbClr val="000000"/>
                </a:solidFill>
                <a:latin typeface="Times New Roman" pitchFamily="1" charset="0"/>
              </a:rPr>
              <a:t>.  $35 fine for not checking out.</a:t>
            </a:r>
          </a:p>
          <a:p>
            <a:pPr eaLnBrk="0" hangingPunct="0"/>
            <a:endParaRPr lang="en-US" sz="800">
              <a:solidFill>
                <a:srgbClr val="000000"/>
              </a:solidFill>
              <a:latin typeface="Times New Roman" pitchFamily="1" charset="0"/>
            </a:endParaRPr>
          </a:p>
          <a:p>
            <a:pPr algn="ctr" eaLnBrk="0" hangingPunct="0"/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(This means </a:t>
            </a:r>
            <a:r>
              <a:rPr lang="en-US" sz="2800" b="1" u="sng">
                <a:latin typeface="Times New Roman" pitchFamily="1" charset="0"/>
              </a:rPr>
              <a:t>NO</a:t>
            </a:r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 Chem 2 Final during Finals Week.)</a:t>
            </a:r>
          </a:p>
          <a:p>
            <a:pPr algn="ctr" eaLnBrk="0" hangingPunct="0"/>
            <a:endParaRPr lang="en-US" sz="1000" b="1">
              <a:solidFill>
                <a:srgbClr val="FF0000"/>
              </a:solidFill>
              <a:latin typeface="Times New Roman" pitchFamily="1" charset="0"/>
            </a:endParaRPr>
          </a:p>
          <a:p>
            <a:pPr algn="ctr" eaLnBrk="0" hangingPunct="0"/>
            <a:r>
              <a:rPr lang="en-US" sz="2400" b="1">
                <a:solidFill>
                  <a:srgbClr val="0000FF"/>
                </a:solidFill>
                <a:latin typeface="Times New Roman" pitchFamily="1" charset="0"/>
              </a:rPr>
              <a:t>*If you need to take the test on a different day, email Dr. Bolon.</a:t>
            </a:r>
          </a:p>
          <a:p>
            <a:pPr algn="ctr" eaLnBrk="0" hangingPunct="0"/>
            <a:r>
              <a:rPr lang="en-US" sz="2400" b="1">
                <a:solidFill>
                  <a:srgbClr val="0000FF"/>
                </a:solidFill>
                <a:latin typeface="Times New Roman" pitchFamily="1" charset="0"/>
              </a:rPr>
              <a:t>*************************************************</a:t>
            </a:r>
          </a:p>
        </p:txBody>
      </p:sp>
      <p:pic>
        <p:nvPicPr>
          <p:cNvPr id="21507" name="Picture 4" descr="photosynth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614738"/>
            <a:ext cx="42386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3733800" y="6019800"/>
            <a:ext cx="2230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FF"/>
                </a:solidFill>
                <a:latin typeface="Comic Sans MS" pitchFamily="1" charset="0"/>
              </a:rPr>
              <a:t>*It’s a biology joke!  </a:t>
            </a:r>
            <a:r>
              <a:rPr lang="en-US" sz="1400" b="1">
                <a:solidFill>
                  <a:srgbClr val="0000FF"/>
                </a:solidFill>
                <a:latin typeface="Comic Sans MS" pitchFamily="1" charset="0"/>
                <a:sym typeface="Wingdings" pitchFamily="1" charset="2"/>
              </a:rPr>
              <a:t></a:t>
            </a:r>
            <a:endParaRPr lang="en-US" sz="1400" b="1">
              <a:solidFill>
                <a:srgbClr val="0000FF"/>
              </a:solidFill>
              <a:latin typeface="Comic Sans MS" pitchFamily="1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334000" y="3962400"/>
            <a:ext cx="3048000" cy="1570038"/>
          </a:xfrm>
          <a:prstGeom prst="rect">
            <a:avLst/>
          </a:prstGeom>
          <a:noFill/>
          <a:ln w="66675" cmpd="thickThin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FF3300"/>
                </a:solidFill>
                <a:latin typeface="Comic Sans MS" pitchFamily="1" charset="0"/>
              </a:rPr>
              <a:t>Don’t be a Dumb Bunny! - Study!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4360863" y="5346700"/>
            <a:ext cx="37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Comic Sans MS" pitchFamily="1" charset="0"/>
              </a:rPr>
              <a:t>*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839788" y="609600"/>
            <a:ext cx="74628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b="1" u="sng">
                <a:solidFill>
                  <a:srgbClr val="FF0000"/>
                </a:solidFill>
                <a:latin typeface="Times New Roman" pitchFamily="1" charset="0"/>
              </a:rPr>
              <a:t>Atomic Spectra Experiment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74675" y="1903413"/>
            <a:ext cx="742791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0000FF"/>
              </a:buClr>
              <a:buFont typeface="Wingdings" pitchFamily="1" charset="2"/>
              <a:buChar char="v"/>
            </a:pPr>
            <a:r>
              <a:rPr lang="en-US" sz="2800" b="1">
                <a:solidFill>
                  <a:srgbClr val="0000FF"/>
                </a:solidFill>
                <a:latin typeface="Times New Roman" pitchFamily="1" charset="0"/>
              </a:rPr>
              <a:t>PART A</a:t>
            </a:r>
            <a:r>
              <a:rPr lang="en-US" sz="2800">
                <a:solidFill>
                  <a:srgbClr val="0000FF"/>
                </a:solidFill>
                <a:latin typeface="Times New Roman" pitchFamily="1" charset="0"/>
              </a:rPr>
              <a:t>:</a:t>
            </a:r>
            <a:r>
              <a:rPr lang="en-US" sz="2800">
                <a:latin typeface="Times New Roman" pitchFamily="1" charset="0"/>
              </a:rPr>
              <a:t>  Hydrogen emission spectrum.</a:t>
            </a:r>
          </a:p>
          <a:p>
            <a:pPr>
              <a:buClr>
                <a:srgbClr val="0000FF"/>
              </a:buClr>
              <a:buFont typeface="Wingdings" pitchFamily="1" charset="2"/>
              <a:buChar char="v"/>
            </a:pPr>
            <a:endParaRPr lang="en-US" sz="2800">
              <a:latin typeface="Times New Roman" pitchFamily="1" charset="0"/>
            </a:endParaRPr>
          </a:p>
          <a:p>
            <a:pPr>
              <a:buClr>
                <a:srgbClr val="0000FF"/>
              </a:buClr>
              <a:buFont typeface="Wingdings" pitchFamily="1" charset="2"/>
              <a:buChar char="v"/>
            </a:pPr>
            <a:r>
              <a:rPr lang="en-US" sz="2800" b="1">
                <a:solidFill>
                  <a:srgbClr val="0000FF"/>
                </a:solidFill>
                <a:latin typeface="Times New Roman" pitchFamily="1" charset="0"/>
              </a:rPr>
              <a:t>PART B</a:t>
            </a:r>
            <a:r>
              <a:rPr lang="en-US" sz="2800">
                <a:solidFill>
                  <a:srgbClr val="0000FF"/>
                </a:solidFill>
                <a:latin typeface="Times New Roman" pitchFamily="1" charset="0"/>
              </a:rPr>
              <a:t>:</a:t>
            </a:r>
            <a:r>
              <a:rPr lang="en-US" sz="2800">
                <a:latin typeface="Times New Roman" pitchFamily="1" charset="0"/>
              </a:rPr>
              <a:t>  Emission spectrum of other elements.</a:t>
            </a:r>
          </a:p>
          <a:p>
            <a:pPr>
              <a:buClr>
                <a:srgbClr val="0000FF"/>
              </a:buClr>
              <a:buFont typeface="Wingdings" pitchFamily="1" charset="2"/>
              <a:buChar char="v"/>
            </a:pPr>
            <a:endParaRPr lang="en-US" sz="2800">
              <a:latin typeface="Times New Roman" pitchFamily="1" charset="0"/>
            </a:endParaRPr>
          </a:p>
          <a:p>
            <a:pPr>
              <a:buClr>
                <a:srgbClr val="0000FF"/>
              </a:buClr>
              <a:buFont typeface="Wingdings" pitchFamily="1" charset="2"/>
              <a:buChar char="v"/>
            </a:pPr>
            <a:r>
              <a:rPr lang="en-US" sz="2800" b="1">
                <a:solidFill>
                  <a:srgbClr val="0000FF"/>
                </a:solidFill>
                <a:latin typeface="Times New Roman" pitchFamily="1" charset="0"/>
              </a:rPr>
              <a:t>PART C</a:t>
            </a:r>
            <a:r>
              <a:rPr lang="en-US" sz="2800">
                <a:solidFill>
                  <a:srgbClr val="0000FF"/>
                </a:solidFill>
                <a:latin typeface="Times New Roman" pitchFamily="1" charset="0"/>
              </a:rPr>
              <a:t>:</a:t>
            </a:r>
            <a:r>
              <a:rPr lang="en-US" sz="2800">
                <a:latin typeface="Times New Roman" pitchFamily="1" charset="0"/>
              </a:rPr>
              <a:t>  Flame Tests (organic &amp; inorganic).</a:t>
            </a:r>
          </a:p>
          <a:p>
            <a:pPr>
              <a:buClr>
                <a:srgbClr val="0000FF"/>
              </a:buClr>
              <a:buFont typeface="Wingdings" pitchFamily="1" charset="2"/>
              <a:buNone/>
            </a:pPr>
            <a:endParaRPr lang="en-US" sz="2800"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1371600" y="5410200"/>
            <a:ext cx="579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" name="Rectangle 11"/>
          <p:cNvSpPr>
            <a:spLocks noChangeArrowheads="1"/>
          </p:cNvSpPr>
          <p:nvPr/>
        </p:nvSpPr>
        <p:spPr bwMode="auto">
          <a:xfrm>
            <a:off x="1524000" y="5029200"/>
            <a:ext cx="56388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Text Box 12"/>
          <p:cNvSpPr txBox="1">
            <a:spLocks noChangeArrowheads="1"/>
          </p:cNvSpPr>
          <p:nvPr/>
        </p:nvSpPr>
        <p:spPr bwMode="auto">
          <a:xfrm>
            <a:off x="546100" y="5715000"/>
            <a:ext cx="8075613" cy="787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Times New Roman" pitchFamily="1" charset="0"/>
              </a:rPr>
              <a:t>The hydrogen line spectrum contains only a few discrete wavelengths.</a:t>
            </a:r>
          </a:p>
          <a:p>
            <a:r>
              <a:rPr lang="en-US" sz="2200">
                <a:latin typeface="Times New Roman" pitchFamily="1" charset="0"/>
              </a:rPr>
              <a:t>In the visible region, there are </a:t>
            </a:r>
            <a:r>
              <a:rPr lang="en-US" sz="2200" b="1" u="sng">
                <a:solidFill>
                  <a:srgbClr val="FF0000"/>
                </a:solidFill>
                <a:latin typeface="Times New Roman" pitchFamily="1" charset="0"/>
              </a:rPr>
              <a:t>only four</a:t>
            </a:r>
            <a:r>
              <a:rPr lang="en-US" sz="2200">
                <a:latin typeface="Times New Roman" pitchFamily="1" charset="0"/>
              </a:rPr>
              <a:t> wavelengths.</a:t>
            </a:r>
          </a:p>
        </p:txBody>
      </p:sp>
      <p:sp>
        <p:nvSpPr>
          <p:cNvPr id="5125" name="Text Box 13"/>
          <p:cNvSpPr txBox="1">
            <a:spLocks noChangeArrowheads="1"/>
          </p:cNvSpPr>
          <p:nvPr/>
        </p:nvSpPr>
        <p:spPr bwMode="auto">
          <a:xfrm>
            <a:off x="381000" y="152400"/>
            <a:ext cx="838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b="1">
                <a:solidFill>
                  <a:srgbClr val="0000FF"/>
                </a:solidFill>
                <a:latin typeface="Times New Roman" pitchFamily="1" charset="0"/>
              </a:rPr>
              <a:t>PART A:</a:t>
            </a:r>
            <a:r>
              <a:rPr lang="en-US" sz="2400" b="1">
                <a:latin typeface="Times New Roman" pitchFamily="1" charset="0"/>
              </a:rPr>
              <a:t>   Calculate the wavelengths for Hydrogen and compare them to the Hydrogen line spectrum from a Scanning Spectrophotometer.</a:t>
            </a:r>
          </a:p>
        </p:txBody>
      </p:sp>
      <p:pic>
        <p:nvPicPr>
          <p:cNvPr id="512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19200"/>
            <a:ext cx="81534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balm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3035300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33400" y="4800600"/>
            <a:ext cx="2979738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" charset="0"/>
              </a:rPr>
              <a:t>Johann Jakob Balmer</a:t>
            </a:r>
          </a:p>
          <a:p>
            <a:pPr algn="ctr"/>
            <a:r>
              <a:rPr lang="en-US" sz="1600" b="1">
                <a:latin typeface="Times New Roman" pitchFamily="1" charset="0"/>
              </a:rPr>
              <a:t>(May 1, 1825 – March 12, 1898) </a:t>
            </a:r>
          </a:p>
          <a:p>
            <a:pPr algn="ctr"/>
            <a:r>
              <a:rPr lang="en-US" sz="1600" b="1">
                <a:latin typeface="Times New Roman" pitchFamily="1" charset="0"/>
              </a:rPr>
              <a:t>Swiss Mathematician &amp; </a:t>
            </a:r>
          </a:p>
          <a:p>
            <a:pPr algn="ctr"/>
            <a:r>
              <a:rPr lang="en-US" sz="1600" b="1">
                <a:latin typeface="Times New Roman" pitchFamily="1" charset="0"/>
              </a:rPr>
              <a:t>Honorary Physicist</a:t>
            </a:r>
          </a:p>
          <a:p>
            <a:pPr algn="ctr"/>
            <a:endParaRPr lang="en-US" sz="1600" b="1">
              <a:latin typeface="Times New Roman" pitchFamily="1" charset="0"/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3962400" y="1066800"/>
            <a:ext cx="449580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 u="sng">
                <a:solidFill>
                  <a:srgbClr val="FF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In 1885,</a:t>
            </a:r>
            <a:r>
              <a:rPr lang="en-US" sz="2200" u="sng">
                <a:solidFill>
                  <a:srgbClr val="FF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sz="2200" b="1" u="sng">
                <a:solidFill>
                  <a:srgbClr val="FF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Johann Jakob Balmer</a:t>
            </a:r>
            <a:r>
              <a:rPr lang="en-US" sz="2200">
                <a:solidFill>
                  <a:srgbClr val="FF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endParaRPr lang="en-US" sz="2200">
              <a:solidFill>
                <a:srgbClr val="FF0000"/>
              </a:solidFill>
              <a:latin typeface="Times New Roman" pitchFamily="1" charset="0"/>
            </a:endParaRPr>
          </a:p>
          <a:p>
            <a:pPr algn="just" eaLnBrk="0" hangingPunct="0"/>
            <a:r>
              <a:rPr lang="en-US" sz="220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analyzed the hydrogen spectrum and found that </a:t>
            </a:r>
            <a:r>
              <a:rPr lang="en-US" sz="2200">
                <a:solidFill>
                  <a:srgbClr val="0000FF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hydrogen emitted four bands of light within the visible spectrum</a:t>
            </a:r>
            <a:r>
              <a:rPr lang="en-US" sz="220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.  His empirical formula for the visible spectral lines of the hydrogen atom was later found to be </a:t>
            </a:r>
            <a:r>
              <a:rPr lang="en-US" sz="2200">
                <a:solidFill>
                  <a:srgbClr val="0000FF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a</a:t>
            </a:r>
            <a:r>
              <a:rPr lang="en-US" sz="220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sz="2200">
                <a:solidFill>
                  <a:srgbClr val="0000FF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special case of the Rydberg formula</a:t>
            </a:r>
            <a:r>
              <a:rPr lang="en-US" sz="220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, devised by Johannes Rydberg.</a:t>
            </a:r>
          </a:p>
        </p:txBody>
      </p:sp>
      <p:graphicFrame>
        <p:nvGraphicFramePr>
          <p:cNvPr id="72819" name="Group 115"/>
          <p:cNvGraphicFramePr>
            <a:graphicFrameLocks noGrp="1"/>
          </p:cNvGraphicFramePr>
          <p:nvPr/>
        </p:nvGraphicFramePr>
        <p:xfrm>
          <a:off x="4343400" y="4267200"/>
          <a:ext cx="3733800" cy="1981200"/>
        </p:xfrm>
        <a:graphic>
          <a:graphicData uri="http://schemas.openxmlformats.org/drawingml/2006/table">
            <a:tbl>
              <a:tblPr/>
              <a:tblGrid>
                <a:gridCol w="2133600"/>
                <a:gridCol w="16002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rPr>
                        <a:t>Wavelength (nm)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rPr>
                        <a:t>Color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rPr>
                        <a:t>656.2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rPr>
                        <a:t>red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rPr>
                        <a:t>486.1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rPr>
                        <a:t>blue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rPr>
                        <a:t>434.0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rPr>
                        <a:t>blue-violet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rPr>
                        <a:t>410.1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rPr>
                        <a:t>violet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6169" name="Rectangle 69"/>
          <p:cNvSpPr>
            <a:spLocks noChangeArrowheads="1"/>
          </p:cNvSpPr>
          <p:nvPr/>
        </p:nvSpPr>
        <p:spPr bwMode="auto">
          <a:xfrm>
            <a:off x="1608138" y="4298950"/>
            <a:ext cx="2270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200">
                <a:ea typeface="Times New Roman" pitchFamily="1" charset="0"/>
                <a:cs typeface="Times New Roman" pitchFamily="1" charset="0"/>
              </a:rPr>
              <a:t> </a:t>
            </a:r>
            <a:endParaRPr lang="en-US" sz="1100"/>
          </a:p>
          <a:p>
            <a:pPr eaLnBrk="0" hangingPunct="0"/>
            <a:endParaRPr lang="en-US"/>
          </a:p>
        </p:txBody>
      </p:sp>
      <p:sp>
        <p:nvSpPr>
          <p:cNvPr id="6170" name="Text Box 77"/>
          <p:cNvSpPr txBox="1">
            <a:spLocks noChangeArrowheads="1"/>
          </p:cNvSpPr>
          <p:nvPr/>
        </p:nvSpPr>
        <p:spPr bwMode="auto">
          <a:xfrm>
            <a:off x="460375" y="381000"/>
            <a:ext cx="822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 u="sng">
                <a:solidFill>
                  <a:srgbClr val="0000FF"/>
                </a:solidFill>
                <a:latin typeface="Times New Roman" pitchFamily="1" charset="0"/>
              </a:rPr>
              <a:t>Hydrogen Spectrum – The Balmer Series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914400"/>
            <a:ext cx="28987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4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418013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330200" y="3657600"/>
            <a:ext cx="2940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latin typeface="Times New Roman" pitchFamily="1" charset="0"/>
              </a:rPr>
              <a:t>Max Karl Ernst Ludwig Planck</a:t>
            </a:r>
          </a:p>
          <a:p>
            <a:pPr algn="ctr"/>
            <a:r>
              <a:rPr lang="en-US" sz="1400">
                <a:latin typeface="Times New Roman" pitchFamily="1" charset="0"/>
              </a:rPr>
              <a:t>(April 23, 1858 – October 4, 1947)</a:t>
            </a:r>
          </a:p>
          <a:p>
            <a:pPr algn="ctr"/>
            <a:r>
              <a:rPr lang="en-US" sz="1400" b="1">
                <a:latin typeface="Times New Roman" pitchFamily="1" charset="0"/>
              </a:rPr>
              <a:t>German Physicist</a:t>
            </a:r>
          </a:p>
        </p:txBody>
      </p:sp>
      <p:sp>
        <p:nvSpPr>
          <p:cNvPr id="7173" name="Rectangle 11"/>
          <p:cNvSpPr>
            <a:spLocks noChangeArrowheads="1"/>
          </p:cNvSpPr>
          <p:nvPr/>
        </p:nvSpPr>
        <p:spPr bwMode="auto">
          <a:xfrm>
            <a:off x="762000" y="4494213"/>
            <a:ext cx="2895600" cy="492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tIns="39675" bIns="26979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rgbClr val="0000FF"/>
                </a:solidFill>
                <a:latin typeface="Times New Roman" pitchFamily="1" charset="0"/>
                <a:ea typeface="Arial" pitchFamily="1" charset="0"/>
                <a:cs typeface="Arial" pitchFamily="1" charset="0"/>
              </a:rPr>
              <a:t>The Nobel Prize in Physics 1918 for</a:t>
            </a:r>
          </a:p>
          <a:p>
            <a:pPr algn="ctr"/>
            <a:r>
              <a:rPr lang="en-US" sz="1400" b="1">
                <a:solidFill>
                  <a:srgbClr val="0000FF"/>
                </a:solidFill>
                <a:latin typeface="Times New Roman" pitchFamily="1" charset="0"/>
                <a:ea typeface="Arial" pitchFamily="1" charset="0"/>
                <a:cs typeface="Arial" pitchFamily="1" charset="0"/>
              </a:rPr>
              <a:t>The discovery of energy quanta.</a:t>
            </a:r>
          </a:p>
        </p:txBody>
      </p:sp>
      <p:sp>
        <p:nvSpPr>
          <p:cNvPr id="7174" name="Text Box 35"/>
          <p:cNvSpPr txBox="1">
            <a:spLocks noChangeArrowheads="1"/>
          </p:cNvSpPr>
          <p:nvPr/>
        </p:nvSpPr>
        <p:spPr bwMode="auto">
          <a:xfrm>
            <a:off x="5943600" y="4495800"/>
            <a:ext cx="2781300" cy="6604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Times New Roman" pitchFamily="1" charset="0"/>
              </a:rPr>
              <a:t>The profile of radiation </a:t>
            </a:r>
          </a:p>
          <a:p>
            <a:pPr algn="ctr"/>
            <a:r>
              <a:rPr lang="en-US" b="1">
                <a:latin typeface="Times New Roman" pitchFamily="1" charset="0"/>
              </a:rPr>
              <a:t>emitted from a black body</a:t>
            </a:r>
          </a:p>
        </p:txBody>
      </p:sp>
      <p:sp>
        <p:nvSpPr>
          <p:cNvPr id="7175" name="Text Box 36"/>
          <p:cNvSpPr txBox="1">
            <a:spLocks noChangeArrowheads="1"/>
          </p:cNvSpPr>
          <p:nvPr/>
        </p:nvSpPr>
        <p:spPr bwMode="auto">
          <a:xfrm>
            <a:off x="266700" y="5257800"/>
            <a:ext cx="87249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buClr>
                <a:schemeClr val="accent2"/>
              </a:buClr>
              <a:buFont typeface="Wingdings" pitchFamily="1" charset="2"/>
              <a:buNone/>
            </a:pPr>
            <a:r>
              <a:rPr lang="en-US" sz="2000">
                <a:latin typeface="Times New Roman" pitchFamily="1" charset="0"/>
              </a:rPr>
              <a:t>     In 1900, </a:t>
            </a:r>
            <a:r>
              <a:rPr lang="en-US" sz="2000" b="1">
                <a:solidFill>
                  <a:srgbClr val="FF0000"/>
                </a:solidFill>
                <a:latin typeface="Times New Roman" pitchFamily="1" charset="0"/>
              </a:rPr>
              <a:t>Planck hypothesized that energy was quantized</a:t>
            </a:r>
            <a:r>
              <a:rPr lang="en-US" sz="2000">
                <a:latin typeface="Times New Roman" pitchFamily="1" charset="0"/>
              </a:rPr>
              <a:t> (i.e. energy can be gained or lost only in whole-number multiples of the quantity </a:t>
            </a:r>
            <a:r>
              <a:rPr lang="en-US" sz="2000" i="1">
                <a:latin typeface="Times New Roman" pitchFamily="1" charset="0"/>
                <a:sym typeface="Symbol" pitchFamily="1" charset="2"/>
              </a:rPr>
              <a:t>h</a:t>
            </a:r>
            <a:r>
              <a:rPr lang="en-US" sz="2000">
                <a:latin typeface="Times New Roman" pitchFamily="1" charset="0"/>
                <a:sym typeface="Symbol" pitchFamily="1" charset="2"/>
              </a:rPr>
              <a:t>.)  This hypothesis was later </a:t>
            </a:r>
            <a:r>
              <a:rPr lang="en-US" sz="2000" b="1">
                <a:solidFill>
                  <a:srgbClr val="0000FF"/>
                </a:solidFill>
                <a:latin typeface="Times New Roman" pitchFamily="1" charset="0"/>
                <a:sym typeface="Symbol" pitchFamily="1" charset="2"/>
              </a:rPr>
              <a:t>extended by Albert Einstein</a:t>
            </a:r>
            <a:r>
              <a:rPr lang="en-US" sz="2000" b="1">
                <a:latin typeface="Times New Roman" pitchFamily="1" charset="0"/>
                <a:sym typeface="Symbol" pitchFamily="1" charset="2"/>
              </a:rPr>
              <a:t> </a:t>
            </a:r>
            <a:r>
              <a:rPr lang="en-US" sz="2000" b="1">
                <a:solidFill>
                  <a:srgbClr val="0000FF"/>
                </a:solidFill>
                <a:latin typeface="Times New Roman" pitchFamily="1" charset="0"/>
                <a:sym typeface="Symbol" pitchFamily="1" charset="2"/>
              </a:rPr>
              <a:t>to include light</a:t>
            </a:r>
            <a:r>
              <a:rPr lang="en-US" sz="2000">
                <a:latin typeface="Times New Roman" pitchFamily="1" charset="0"/>
                <a:sym typeface="Symbol" pitchFamily="1" charset="2"/>
              </a:rPr>
              <a:t>.  Einstein envisioned light as small discrete particles of energy which he </a:t>
            </a:r>
            <a:r>
              <a:rPr lang="en-US" sz="2000" b="1">
                <a:solidFill>
                  <a:srgbClr val="0000FF"/>
                </a:solidFill>
                <a:latin typeface="Times New Roman" pitchFamily="1" charset="0"/>
                <a:sym typeface="Symbol" pitchFamily="1" charset="2"/>
              </a:rPr>
              <a:t>called photons</a:t>
            </a:r>
            <a:r>
              <a:rPr lang="en-US" sz="2000">
                <a:latin typeface="Times New Roman" pitchFamily="1" charset="0"/>
                <a:sym typeface="Symbol" pitchFamily="1" charset="2"/>
              </a:rPr>
              <a:t>.</a:t>
            </a:r>
            <a:endParaRPr lang="en-US" sz="800">
              <a:latin typeface="Times New Roman" pitchFamily="1" charset="0"/>
              <a:sym typeface="Symbol" pitchFamily="1" charset="2"/>
            </a:endParaRPr>
          </a:p>
        </p:txBody>
      </p:sp>
      <p:sp>
        <p:nvSpPr>
          <p:cNvPr id="7176" name="Text Box 37"/>
          <p:cNvSpPr txBox="1">
            <a:spLocks noChangeArrowheads="1"/>
          </p:cNvSpPr>
          <p:nvPr/>
        </p:nvSpPr>
        <p:spPr bwMode="auto">
          <a:xfrm>
            <a:off x="3629025" y="1066800"/>
            <a:ext cx="1885950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" charset="0"/>
                <a:sym typeface="Symbol" pitchFamily="1" charset="2"/>
              </a:rPr>
              <a:t></a:t>
            </a:r>
            <a:r>
              <a:rPr lang="en-US" b="1" i="1">
                <a:solidFill>
                  <a:srgbClr val="FF0000"/>
                </a:solidFill>
                <a:latin typeface="Times New Roman" pitchFamily="1" charset="0"/>
                <a:sym typeface="Symbol" pitchFamily="1" charset="2"/>
              </a:rPr>
              <a:t>E = nh</a:t>
            </a:r>
            <a:r>
              <a:rPr lang="en-US" b="1">
                <a:solidFill>
                  <a:srgbClr val="FF0000"/>
                </a:solidFill>
                <a:latin typeface="Times New Roman" pitchFamily="1" charset="0"/>
                <a:sym typeface="Symbol" pitchFamily="1" charset="2"/>
              </a:rPr>
              <a:t></a:t>
            </a:r>
          </a:p>
          <a:p>
            <a:endParaRPr lang="en-US" sz="800" b="1">
              <a:solidFill>
                <a:srgbClr val="FF0000"/>
              </a:solidFill>
              <a:latin typeface="Times New Roman" pitchFamily="1" charset="0"/>
              <a:sym typeface="Symbol" pitchFamily="1" charset="2"/>
            </a:endParaRPr>
          </a:p>
          <a:p>
            <a:r>
              <a:rPr lang="en-US">
                <a:latin typeface="Times New Roman" pitchFamily="1" charset="0"/>
                <a:sym typeface="Symbol" pitchFamily="1" charset="2"/>
              </a:rPr>
              <a:t></a:t>
            </a:r>
            <a:r>
              <a:rPr lang="en-US" i="1">
                <a:latin typeface="Times New Roman" pitchFamily="1" charset="0"/>
                <a:sym typeface="Symbol" pitchFamily="1" charset="2"/>
              </a:rPr>
              <a:t>E – </a:t>
            </a:r>
            <a:r>
              <a:rPr lang="en-US">
                <a:latin typeface="Times New Roman" pitchFamily="1" charset="0"/>
                <a:sym typeface="Symbol" pitchFamily="1" charset="2"/>
              </a:rPr>
              <a:t>the change </a:t>
            </a:r>
          </a:p>
          <a:p>
            <a:r>
              <a:rPr lang="en-US">
                <a:latin typeface="Times New Roman" pitchFamily="1" charset="0"/>
                <a:sym typeface="Symbol" pitchFamily="1" charset="2"/>
              </a:rPr>
              <a:t>         in Energy</a:t>
            </a:r>
          </a:p>
          <a:p>
            <a:endParaRPr lang="en-US" sz="800">
              <a:latin typeface="Times New Roman" pitchFamily="1" charset="0"/>
              <a:sym typeface="Symbol" pitchFamily="1" charset="2"/>
            </a:endParaRPr>
          </a:p>
          <a:p>
            <a:r>
              <a:rPr lang="en-US">
                <a:latin typeface="Times New Roman" pitchFamily="1" charset="0"/>
                <a:sym typeface="Symbol" pitchFamily="1" charset="2"/>
              </a:rPr>
              <a:t>n= 1, 2, 3, …</a:t>
            </a:r>
          </a:p>
          <a:p>
            <a:endParaRPr lang="en-US" sz="800">
              <a:latin typeface="Times New Roman" pitchFamily="1" charset="0"/>
              <a:sym typeface="Symbol" pitchFamily="1" charset="2"/>
            </a:endParaRPr>
          </a:p>
          <a:p>
            <a:r>
              <a:rPr lang="en-US" i="1">
                <a:latin typeface="Times New Roman" pitchFamily="1" charset="0"/>
                <a:sym typeface="Symbol" pitchFamily="1" charset="2"/>
              </a:rPr>
              <a:t>h</a:t>
            </a:r>
            <a:r>
              <a:rPr lang="en-US">
                <a:latin typeface="Times New Roman" pitchFamily="1" charset="0"/>
                <a:sym typeface="Symbol" pitchFamily="1" charset="2"/>
              </a:rPr>
              <a:t> – (Planck’s </a:t>
            </a:r>
          </a:p>
          <a:p>
            <a:r>
              <a:rPr lang="en-US">
                <a:latin typeface="Times New Roman" pitchFamily="1" charset="0"/>
                <a:sym typeface="Symbol" pitchFamily="1" charset="2"/>
              </a:rPr>
              <a:t>       constant) </a:t>
            </a:r>
          </a:p>
          <a:p>
            <a:endParaRPr lang="en-US" sz="800" i="1">
              <a:solidFill>
                <a:srgbClr val="FF0000"/>
              </a:solidFill>
              <a:latin typeface="Times New Roman" pitchFamily="1" charset="0"/>
              <a:sym typeface="Symbol" pitchFamily="1" charset="2"/>
            </a:endParaRPr>
          </a:p>
          <a:p>
            <a:r>
              <a:rPr lang="en-US" i="1">
                <a:solidFill>
                  <a:srgbClr val="FF0000"/>
                </a:solidFill>
                <a:latin typeface="Times New Roman" pitchFamily="1" charset="0"/>
                <a:sym typeface="Symbol" pitchFamily="1" charset="2"/>
              </a:rPr>
              <a:t>h</a:t>
            </a:r>
            <a:r>
              <a:rPr lang="en-US">
                <a:solidFill>
                  <a:srgbClr val="FF0000"/>
                </a:solidFill>
                <a:latin typeface="Times New Roman" pitchFamily="1" charset="0"/>
                <a:sym typeface="Symbol" pitchFamily="1" charset="2"/>
              </a:rPr>
              <a:t> = 6.62610</a:t>
            </a:r>
            <a:r>
              <a:rPr lang="en-US" baseline="30000">
                <a:solidFill>
                  <a:srgbClr val="FF0000"/>
                </a:solidFill>
                <a:latin typeface="Times New Roman" pitchFamily="1" charset="0"/>
                <a:sym typeface="Symbol" pitchFamily="1" charset="2"/>
              </a:rPr>
              <a:t>-34 </a:t>
            </a:r>
            <a:r>
              <a:rPr lang="en-US">
                <a:solidFill>
                  <a:srgbClr val="FF0000"/>
                </a:solidFill>
                <a:latin typeface="Times New Roman" pitchFamily="1" charset="0"/>
                <a:sym typeface="Symbol" pitchFamily="1" charset="2"/>
              </a:rPr>
              <a:t>Js</a:t>
            </a:r>
            <a:r>
              <a:rPr lang="en-US">
                <a:latin typeface="Times New Roman" pitchFamily="1" charset="0"/>
                <a:sym typeface="Symbol" pitchFamily="1" charset="2"/>
              </a:rPr>
              <a:t> </a:t>
            </a:r>
          </a:p>
          <a:p>
            <a:endParaRPr lang="en-US" sz="800">
              <a:latin typeface="Times New Roman" pitchFamily="1" charset="0"/>
              <a:sym typeface="Symbol" pitchFamily="1" charset="2"/>
            </a:endParaRPr>
          </a:p>
          <a:p>
            <a:r>
              <a:rPr lang="en-US">
                <a:latin typeface="Times New Roman" pitchFamily="1" charset="0"/>
                <a:sym typeface="Symbol" pitchFamily="1" charset="2"/>
              </a:rPr>
              <a:t> =</a:t>
            </a:r>
            <a:r>
              <a:rPr lang="en-US">
                <a:latin typeface="Times New Roman" pitchFamily="1" charset="0"/>
                <a:sym typeface="WP MathA" pitchFamily="2" charset="2"/>
              </a:rPr>
              <a:t> frequency</a:t>
            </a:r>
          </a:p>
        </p:txBody>
      </p:sp>
      <p:pic>
        <p:nvPicPr>
          <p:cNvPr id="7177" name="Picture 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57200"/>
            <a:ext cx="2495550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8" name="Text Box 6"/>
          <p:cNvSpPr txBox="1">
            <a:spLocks noChangeArrowheads="1"/>
          </p:cNvSpPr>
          <p:nvPr/>
        </p:nvSpPr>
        <p:spPr bwMode="auto">
          <a:xfrm>
            <a:off x="3429000" y="180975"/>
            <a:ext cx="5249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latin typeface="Times New Roman" pitchFamily="1" charset="0"/>
              </a:rPr>
              <a:t>Quantum Properties of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ChangeArrowheads="1"/>
          </p:cNvSpPr>
          <p:nvPr/>
        </p:nvSpPr>
        <p:spPr bwMode="auto">
          <a:xfrm>
            <a:off x="2252663" y="16764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8195" name="Rectangle 10"/>
          <p:cNvSpPr>
            <a:spLocks noChangeArrowheads="1"/>
          </p:cNvSpPr>
          <p:nvPr/>
        </p:nvSpPr>
        <p:spPr bwMode="auto">
          <a:xfrm>
            <a:off x="0" y="792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6" name="Picture 12" descr="fig. 7.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738" y="1295400"/>
            <a:ext cx="4132262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23"/>
          <p:cNvSpPr txBox="1">
            <a:spLocks noChangeArrowheads="1"/>
          </p:cNvSpPr>
          <p:nvPr/>
        </p:nvSpPr>
        <p:spPr bwMode="auto">
          <a:xfrm>
            <a:off x="4800600" y="1219200"/>
            <a:ext cx="43434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b="1" u="sng">
                <a:solidFill>
                  <a:srgbClr val="FF0000"/>
                </a:solidFill>
                <a:latin typeface="Times New Roman" pitchFamily="1" charset="0"/>
              </a:rPr>
              <a:t>Wavelength</a:t>
            </a:r>
            <a:r>
              <a:rPr lang="en-US" sz="2200" b="1">
                <a:solidFill>
                  <a:srgbClr val="FF0000"/>
                </a:solidFill>
                <a:latin typeface="Times New Roman" pitchFamily="1" charset="0"/>
              </a:rPr>
              <a:t> (</a:t>
            </a:r>
            <a:r>
              <a:rPr lang="en-US" sz="2200" b="1">
                <a:solidFill>
                  <a:srgbClr val="FF0000"/>
                </a:solidFill>
                <a:latin typeface="Times New Roman" pitchFamily="1" charset="0"/>
                <a:sym typeface="Symbol" pitchFamily="1" charset="2"/>
              </a:rPr>
              <a:t>):</a:t>
            </a:r>
            <a:r>
              <a:rPr lang="en-US" sz="2200">
                <a:latin typeface="Times New Roman" pitchFamily="1" charset="0"/>
                <a:sym typeface="Symbol" pitchFamily="1" charset="2"/>
              </a:rPr>
              <a:t> Distance between two consecutive peaks [unit: </a:t>
            </a:r>
            <a:r>
              <a:rPr lang="en-US" sz="2200">
                <a:solidFill>
                  <a:srgbClr val="FF0000"/>
                </a:solidFill>
                <a:latin typeface="Times New Roman" pitchFamily="1" charset="0"/>
                <a:sym typeface="Symbol" pitchFamily="1" charset="2"/>
              </a:rPr>
              <a:t>nm</a:t>
            </a:r>
            <a:r>
              <a:rPr lang="en-US" sz="2200">
                <a:latin typeface="Times New Roman" pitchFamily="1" charset="0"/>
                <a:sym typeface="Symbol" pitchFamily="1" charset="2"/>
              </a:rPr>
              <a:t>]</a:t>
            </a:r>
          </a:p>
          <a:p>
            <a:endParaRPr lang="en-US" sz="800">
              <a:latin typeface="Times New Roman" pitchFamily="1" charset="0"/>
              <a:sym typeface="Symbol" pitchFamily="1" charset="2"/>
            </a:endParaRPr>
          </a:p>
          <a:p>
            <a:r>
              <a:rPr lang="en-US" sz="2200" b="1" u="sng">
                <a:solidFill>
                  <a:srgbClr val="0000FF"/>
                </a:solidFill>
                <a:latin typeface="Times New Roman" pitchFamily="1" charset="0"/>
                <a:sym typeface="Symbol" pitchFamily="1" charset="2"/>
              </a:rPr>
              <a:t>Frequency</a:t>
            </a:r>
            <a:r>
              <a:rPr lang="en-US" sz="2200" b="1">
                <a:solidFill>
                  <a:srgbClr val="0000FF"/>
                </a:solidFill>
                <a:latin typeface="Times New Roman" pitchFamily="1" charset="0"/>
                <a:sym typeface="Symbol" pitchFamily="1" charset="2"/>
              </a:rPr>
              <a:t> ():</a:t>
            </a:r>
            <a:r>
              <a:rPr lang="en-US" sz="2200">
                <a:latin typeface="Times New Roman" pitchFamily="1" charset="0"/>
                <a:sym typeface="Symbol" pitchFamily="1" charset="2"/>
              </a:rPr>
              <a:t> Number of waves per second that pass a given point in space [unit: </a:t>
            </a:r>
            <a:r>
              <a:rPr lang="en-US" sz="2200">
                <a:solidFill>
                  <a:srgbClr val="0000FF"/>
                </a:solidFill>
                <a:latin typeface="Times New Roman" pitchFamily="1" charset="0"/>
                <a:sym typeface="Symbol" pitchFamily="1" charset="2"/>
              </a:rPr>
              <a:t>s</a:t>
            </a:r>
            <a:r>
              <a:rPr lang="en-US" sz="2200" baseline="30000">
                <a:solidFill>
                  <a:srgbClr val="0000FF"/>
                </a:solidFill>
                <a:latin typeface="Times New Roman" pitchFamily="1" charset="0"/>
                <a:sym typeface="Symbol" pitchFamily="1" charset="2"/>
              </a:rPr>
              <a:t>-1 </a:t>
            </a:r>
            <a:r>
              <a:rPr lang="en-US" sz="2200">
                <a:latin typeface="Times New Roman" pitchFamily="1" charset="0"/>
                <a:sym typeface="Symbol" pitchFamily="1" charset="2"/>
              </a:rPr>
              <a:t>(Hertz)]</a:t>
            </a:r>
          </a:p>
        </p:txBody>
      </p:sp>
      <p:sp>
        <p:nvSpPr>
          <p:cNvPr id="8198" name="Text Box 26"/>
          <p:cNvSpPr txBox="1">
            <a:spLocks noChangeArrowheads="1"/>
          </p:cNvSpPr>
          <p:nvPr/>
        </p:nvSpPr>
        <p:spPr bwMode="auto">
          <a:xfrm>
            <a:off x="5867400" y="3200400"/>
            <a:ext cx="1912938" cy="787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1">
                <a:sym typeface="Symbol" pitchFamily="1" charset="2"/>
              </a:rPr>
              <a:t>  = c</a:t>
            </a:r>
          </a:p>
        </p:txBody>
      </p:sp>
      <p:sp>
        <p:nvSpPr>
          <p:cNvPr id="8199" name="Text Box 28"/>
          <p:cNvSpPr txBox="1">
            <a:spLocks noChangeArrowheads="1"/>
          </p:cNvSpPr>
          <p:nvPr/>
        </p:nvSpPr>
        <p:spPr bwMode="auto">
          <a:xfrm>
            <a:off x="5105400" y="4051300"/>
            <a:ext cx="351155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>
                <a:latin typeface="Times New Roman" pitchFamily="1" charset="0"/>
              </a:rPr>
              <a:t>Where C is the speed of light </a:t>
            </a:r>
          </a:p>
          <a:p>
            <a:pPr algn="ctr"/>
            <a:r>
              <a:rPr lang="en-US" sz="2200">
                <a:latin typeface="Times New Roman" pitchFamily="1" charset="0"/>
              </a:rPr>
              <a:t>&amp;</a:t>
            </a:r>
          </a:p>
          <a:p>
            <a:pPr algn="ctr"/>
            <a:r>
              <a:rPr lang="en-US" sz="2200">
                <a:latin typeface="Times New Roman" pitchFamily="1" charset="0"/>
              </a:rPr>
              <a:t>C = 2.9979</a:t>
            </a:r>
            <a:r>
              <a:rPr lang="en-US" sz="2200">
                <a:latin typeface="Times New Roman" pitchFamily="1" charset="0"/>
                <a:sym typeface="Symbol" pitchFamily="1" charset="2"/>
              </a:rPr>
              <a:t></a:t>
            </a:r>
            <a:r>
              <a:rPr lang="en-US" sz="2200">
                <a:latin typeface="Times New Roman" pitchFamily="1" charset="0"/>
              </a:rPr>
              <a:t>10</a:t>
            </a:r>
            <a:r>
              <a:rPr lang="en-US" sz="2200" baseline="30000">
                <a:latin typeface="Times New Roman" pitchFamily="1" charset="0"/>
              </a:rPr>
              <a:t>8</a:t>
            </a:r>
            <a:r>
              <a:rPr lang="en-US" sz="2200">
                <a:latin typeface="Times New Roman" pitchFamily="1" charset="0"/>
              </a:rPr>
              <a:t> m/s</a:t>
            </a:r>
          </a:p>
        </p:txBody>
      </p:sp>
      <p:sp>
        <p:nvSpPr>
          <p:cNvPr id="8200" name="Text Box 30"/>
          <p:cNvSpPr txBox="1">
            <a:spLocks noChangeArrowheads="1"/>
          </p:cNvSpPr>
          <p:nvPr/>
        </p:nvSpPr>
        <p:spPr bwMode="auto">
          <a:xfrm>
            <a:off x="114300" y="0"/>
            <a:ext cx="89154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  <a:latin typeface="Times New Roman" pitchFamily="1" charset="0"/>
              </a:rPr>
              <a:t>To calculate the wavelengths (p 65)</a:t>
            </a:r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 –  </a:t>
            </a:r>
          </a:p>
          <a:p>
            <a:r>
              <a:rPr lang="en-US" sz="2200" b="1">
                <a:latin typeface="Times New Roman" pitchFamily="1" charset="0"/>
              </a:rPr>
              <a:t>          Recall that Frequency and Wavelength are related where</a:t>
            </a:r>
          </a:p>
          <a:p>
            <a:r>
              <a:rPr lang="en-US" sz="2200" b="1">
                <a:latin typeface="Times New Roman" pitchFamily="1" charset="0"/>
              </a:rPr>
              <a:t>                   frequency times wavelength equals the speed of light.</a:t>
            </a:r>
          </a:p>
        </p:txBody>
      </p:sp>
      <p:sp>
        <p:nvSpPr>
          <p:cNvPr id="8201" name="Text Box 31"/>
          <p:cNvSpPr txBox="1">
            <a:spLocks noChangeArrowheads="1"/>
          </p:cNvSpPr>
          <p:nvPr/>
        </p:nvSpPr>
        <p:spPr bwMode="auto">
          <a:xfrm>
            <a:off x="1108075" y="6156325"/>
            <a:ext cx="6927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Times New Roman" pitchFamily="1" charset="0"/>
              </a:rPr>
              <a:t>Since the speed of light is a constant, as wavelength decreases, </a:t>
            </a:r>
          </a:p>
          <a:p>
            <a:pPr algn="ctr"/>
            <a:r>
              <a:rPr lang="en-US" sz="2000" b="1">
                <a:solidFill>
                  <a:srgbClr val="0000FF"/>
                </a:solidFill>
                <a:latin typeface="Times New Roman" pitchFamily="1" charset="0"/>
              </a:rPr>
              <a:t>then frequency must increase.</a:t>
            </a:r>
          </a:p>
        </p:txBody>
      </p:sp>
      <p:sp>
        <p:nvSpPr>
          <p:cNvPr id="8202" name="Text Box 34"/>
          <p:cNvSpPr txBox="1">
            <a:spLocks noChangeArrowheads="1"/>
          </p:cNvSpPr>
          <p:nvPr/>
        </p:nvSpPr>
        <p:spPr bwMode="auto">
          <a:xfrm>
            <a:off x="5867400" y="5118100"/>
            <a:ext cx="2379663" cy="787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1">
                <a:sym typeface="Symbol" pitchFamily="1" charset="2"/>
              </a:rPr>
              <a:t> = c / </a:t>
            </a:r>
            <a:r>
              <a:rPr lang="en-US" sz="4400">
                <a:sym typeface="Symbol" pitchFamily="1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182563" y="6019800"/>
            <a:ext cx="4389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Times New Roman" pitchFamily="1" charset="0"/>
              </a:rPr>
              <a:t>The permitted energy levels of a hydrogen atom.</a:t>
            </a:r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/>
        </p:nvGraphicFramePr>
        <p:xfrm>
          <a:off x="5715000" y="3124200"/>
          <a:ext cx="2286000" cy="1022350"/>
        </p:xfrm>
        <a:graphic>
          <a:graphicData uri="http://schemas.openxmlformats.org/presentationml/2006/ole">
            <p:oleObj spid="_x0000_s9219" name="Equation" r:id="rId4" imgW="965200" imgH="431800" progId="Equation.3">
              <p:embed/>
            </p:oleObj>
          </a:graphicData>
        </a:graphic>
      </p:graphicFrame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4953000" y="4191000"/>
            <a:ext cx="3613150" cy="16351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 New Roman" pitchFamily="1" charset="0"/>
              </a:rPr>
              <a:t>Where</a:t>
            </a:r>
            <a:r>
              <a:rPr lang="en-US" sz="2000" i="1">
                <a:latin typeface="Times New Roman" pitchFamily="1" charset="0"/>
              </a:rPr>
              <a:t> 	v = </a:t>
            </a:r>
            <a:r>
              <a:rPr lang="en-US" sz="2000">
                <a:latin typeface="Times New Roman" pitchFamily="1" charset="0"/>
              </a:rPr>
              <a:t>frequency</a:t>
            </a:r>
          </a:p>
          <a:p>
            <a:r>
              <a:rPr lang="en-US" sz="2000">
                <a:latin typeface="Times New Roman" pitchFamily="1" charset="0"/>
              </a:rPr>
              <a:t>	</a:t>
            </a:r>
            <a:r>
              <a:rPr lang="en-US" sz="2000" i="1">
                <a:latin typeface="Times New Roman" pitchFamily="1" charset="0"/>
              </a:rPr>
              <a:t>n</a:t>
            </a:r>
            <a:r>
              <a:rPr lang="en-US" sz="2000">
                <a:latin typeface="Times New Roman" pitchFamily="1" charset="0"/>
              </a:rPr>
              <a:t> = the quantum number</a:t>
            </a:r>
          </a:p>
          <a:p>
            <a:r>
              <a:rPr lang="en-US" sz="2000" i="1">
                <a:latin typeface="Times New Roman" pitchFamily="1" charset="0"/>
              </a:rPr>
              <a:t>	R</a:t>
            </a:r>
            <a:r>
              <a:rPr lang="en-US" sz="2000">
                <a:latin typeface="Times New Roman" pitchFamily="1" charset="0"/>
              </a:rPr>
              <a:t> =</a:t>
            </a:r>
            <a:r>
              <a:rPr lang="en-US" sz="2000">
                <a:latin typeface="Times New Roman" pitchFamily="1" charset="0"/>
                <a:sym typeface="WP MathA" pitchFamily="2" charset="2"/>
              </a:rPr>
              <a:t> </a:t>
            </a:r>
            <a:r>
              <a:rPr lang="en-US" sz="2000">
                <a:latin typeface="Times New Roman" pitchFamily="1" charset="0"/>
              </a:rPr>
              <a:t>(Rydberg constant) </a:t>
            </a:r>
          </a:p>
          <a:p>
            <a:r>
              <a:rPr lang="en-US" sz="2000" i="1">
                <a:latin typeface="Times New Roman" pitchFamily="1" charset="0"/>
              </a:rPr>
              <a:t>	R</a:t>
            </a:r>
            <a:r>
              <a:rPr lang="en-US" sz="2000">
                <a:latin typeface="Times New Roman" pitchFamily="1" charset="0"/>
              </a:rPr>
              <a:t> = 3.29 </a:t>
            </a:r>
            <a:r>
              <a:rPr lang="en-US" sz="2000">
                <a:latin typeface="Times New Roman" pitchFamily="1" charset="0"/>
                <a:sym typeface="Symbol" pitchFamily="1" charset="2"/>
              </a:rPr>
              <a:t>10</a:t>
            </a:r>
            <a:r>
              <a:rPr lang="en-US" sz="2000" baseline="30000">
                <a:latin typeface="Times New Roman" pitchFamily="1" charset="0"/>
                <a:sym typeface="Symbol" pitchFamily="1" charset="2"/>
              </a:rPr>
              <a:t>15</a:t>
            </a:r>
            <a:r>
              <a:rPr lang="en-US" sz="2000">
                <a:latin typeface="Times New Roman" pitchFamily="1" charset="0"/>
                <a:sym typeface="Symbol" pitchFamily="1" charset="2"/>
              </a:rPr>
              <a:t> Hz</a:t>
            </a:r>
          </a:p>
          <a:p>
            <a:r>
              <a:rPr lang="en-US" sz="2000">
                <a:latin typeface="Times New Roman" pitchFamily="1" charset="0"/>
                <a:sym typeface="Symbol" pitchFamily="1" charset="2"/>
              </a:rPr>
              <a:t>	1 Hz = 1 s</a:t>
            </a:r>
            <a:r>
              <a:rPr lang="en-US" sz="2000" baseline="30000">
                <a:latin typeface="Times New Roman" pitchFamily="1" charset="0"/>
                <a:sym typeface="Symbol" pitchFamily="1" charset="2"/>
              </a:rPr>
              <a:t>-1</a:t>
            </a:r>
          </a:p>
        </p:txBody>
      </p:sp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888" y="1066800"/>
            <a:ext cx="3821112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561975" y="304800"/>
            <a:ext cx="8020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" charset="0"/>
              </a:rPr>
              <a:t>Calculating the Balmer &amp; Lyman Series</a:t>
            </a:r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4876800" y="1143000"/>
            <a:ext cx="3505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1" charset="0"/>
              </a:rPr>
              <a:t>As noted earlier, the four bands of light calculated by Balmer could be simply calculated using the  </a:t>
            </a:r>
            <a:r>
              <a:rPr lang="en-US" sz="2400" b="1">
                <a:latin typeface="Times New Roman" pitchFamily="1" charset="0"/>
              </a:rPr>
              <a:t>Rydberg equation:</a:t>
            </a:r>
          </a:p>
        </p:txBody>
      </p:sp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4953000" y="6019800"/>
            <a:ext cx="3573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Times New Roman" pitchFamily="1" charset="0"/>
              </a:rPr>
              <a:t>*This equation will be used on </a:t>
            </a:r>
            <a:r>
              <a:rPr lang="en-US" sz="1600" b="1" u="sng">
                <a:solidFill>
                  <a:srgbClr val="FF0000"/>
                </a:solidFill>
                <a:latin typeface="Times New Roman" pitchFamily="1" charset="0"/>
              </a:rPr>
              <a:t>page 65</a:t>
            </a:r>
            <a:r>
              <a:rPr lang="en-US" sz="1600" b="1">
                <a:solidFill>
                  <a:srgbClr val="FF0000"/>
                </a:solidFill>
                <a:latin typeface="Times New Roman" pitchFamily="1" charset="0"/>
              </a:rPr>
              <a:t>.</a:t>
            </a:r>
          </a:p>
        </p:txBody>
      </p:sp>
      <p:sp>
        <p:nvSpPr>
          <p:cNvPr id="9225" name="Text Box 15"/>
          <p:cNvSpPr txBox="1">
            <a:spLocks noChangeArrowheads="1"/>
          </p:cNvSpPr>
          <p:nvPr/>
        </p:nvSpPr>
        <p:spPr bwMode="auto">
          <a:xfrm>
            <a:off x="79248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2743200"/>
            <a:ext cx="2286000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200400" y="304800"/>
            <a:ext cx="59436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0000FF"/>
              </a:buClr>
              <a:buFont typeface="Wingdings" pitchFamily="1" charset="2"/>
              <a:buChar char="v"/>
            </a:pPr>
            <a:r>
              <a:rPr lang="en-US" sz="2200">
                <a:latin typeface="Times New Roman" pitchFamily="1" charset="0"/>
              </a:rPr>
              <a:t> In 1913, Bohr developed a </a:t>
            </a:r>
            <a:r>
              <a:rPr lang="en-US" sz="2200" b="1">
                <a:solidFill>
                  <a:srgbClr val="0000FF"/>
                </a:solidFill>
                <a:latin typeface="Times New Roman" pitchFamily="1" charset="0"/>
              </a:rPr>
              <a:t>quantum model </a:t>
            </a:r>
          </a:p>
          <a:p>
            <a:pPr>
              <a:buClr>
                <a:srgbClr val="0000FF"/>
              </a:buClr>
              <a:buFont typeface="Wingdings" pitchFamily="1" charset="2"/>
              <a:buNone/>
            </a:pPr>
            <a:r>
              <a:rPr lang="en-US" sz="2200" b="1">
                <a:solidFill>
                  <a:srgbClr val="0000FF"/>
                </a:solidFill>
                <a:latin typeface="Times New Roman" pitchFamily="1" charset="0"/>
              </a:rPr>
              <a:t>	for the hydrogen atom</a:t>
            </a:r>
            <a:r>
              <a:rPr lang="en-US" sz="2200">
                <a:latin typeface="Times New Roman" pitchFamily="1" charset="0"/>
              </a:rPr>
              <a:t>.</a:t>
            </a:r>
          </a:p>
          <a:p>
            <a:pPr>
              <a:buClr>
                <a:srgbClr val="0000FF"/>
              </a:buClr>
              <a:buFont typeface="Wingdings" pitchFamily="1" charset="2"/>
              <a:buChar char="v"/>
            </a:pPr>
            <a:endParaRPr lang="en-US" sz="1000">
              <a:latin typeface="Times New Roman" pitchFamily="1" charset="0"/>
            </a:endParaRPr>
          </a:p>
          <a:p>
            <a:pPr>
              <a:buClr>
                <a:srgbClr val="0000FF"/>
              </a:buClr>
              <a:buFont typeface="Wingdings" pitchFamily="1" charset="2"/>
              <a:buChar char="v"/>
            </a:pPr>
            <a:r>
              <a:rPr lang="en-US" sz="2200">
                <a:latin typeface="Times New Roman" pitchFamily="1" charset="0"/>
              </a:rPr>
              <a:t> Proposed the Solar System model of the atom</a:t>
            </a:r>
          </a:p>
          <a:p>
            <a:pPr>
              <a:buClr>
                <a:srgbClr val="0000FF"/>
              </a:buClr>
              <a:buFont typeface="Wingdings" pitchFamily="1" charset="2"/>
              <a:buNone/>
            </a:pPr>
            <a:r>
              <a:rPr lang="en-US" sz="2200">
                <a:latin typeface="Times New Roman" pitchFamily="1" charset="0"/>
              </a:rPr>
              <a:t>	where the electron in a hydrogen atom </a:t>
            </a:r>
          </a:p>
          <a:p>
            <a:pPr>
              <a:buClr>
                <a:srgbClr val="0000FF"/>
              </a:buClr>
              <a:buFont typeface="Wingdings" pitchFamily="1" charset="2"/>
              <a:buNone/>
            </a:pPr>
            <a:r>
              <a:rPr lang="en-US" sz="2200">
                <a:latin typeface="Times New Roman" pitchFamily="1" charset="0"/>
              </a:rPr>
              <a:t>	moves around the nucleus only in certain </a:t>
            </a:r>
          </a:p>
          <a:p>
            <a:pPr>
              <a:buClr>
                <a:srgbClr val="0000FF"/>
              </a:buClr>
              <a:buFont typeface="Wingdings" pitchFamily="1" charset="2"/>
              <a:buNone/>
            </a:pPr>
            <a:r>
              <a:rPr lang="en-US" sz="2200">
                <a:latin typeface="Times New Roman" pitchFamily="1" charset="0"/>
              </a:rPr>
              <a:t>	allowed circular orbits.</a:t>
            </a: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152400" y="5562600"/>
            <a:ext cx="32766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39675" bIns="26979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rgbClr val="0000FF"/>
                </a:solidFill>
                <a:latin typeface="Times New Roman" pitchFamily="1" charset="0"/>
                <a:ea typeface="Arial" pitchFamily="1" charset="0"/>
                <a:cs typeface="Arial" pitchFamily="1" charset="0"/>
              </a:rPr>
              <a:t>The Nobel Prize in Physics 1922</a:t>
            </a:r>
          </a:p>
          <a:p>
            <a:pPr algn="ctr"/>
            <a:r>
              <a:rPr lang="en-US" sz="1400" b="1">
                <a:solidFill>
                  <a:srgbClr val="0000FF"/>
                </a:solidFill>
                <a:latin typeface="Times New Roman" pitchFamily="1" charset="0"/>
                <a:ea typeface="Arial" pitchFamily="1" charset="0"/>
                <a:cs typeface="Arial" pitchFamily="1" charset="0"/>
              </a:rPr>
              <a:t>for the investigation of the structure </a:t>
            </a:r>
          </a:p>
          <a:p>
            <a:pPr algn="ctr"/>
            <a:r>
              <a:rPr lang="en-US" sz="1400" b="1">
                <a:solidFill>
                  <a:srgbClr val="0000FF"/>
                </a:solidFill>
                <a:latin typeface="Times New Roman" pitchFamily="1" charset="0"/>
                <a:ea typeface="Arial" pitchFamily="1" charset="0"/>
                <a:cs typeface="Arial" pitchFamily="1" charset="0"/>
              </a:rPr>
              <a:t>of atoms and of the radiation </a:t>
            </a:r>
          </a:p>
          <a:p>
            <a:pPr algn="ctr"/>
            <a:r>
              <a:rPr lang="en-US" sz="1400" b="1">
                <a:solidFill>
                  <a:srgbClr val="0000FF"/>
                </a:solidFill>
                <a:latin typeface="Times New Roman" pitchFamily="1" charset="0"/>
                <a:ea typeface="Arial" pitchFamily="1" charset="0"/>
                <a:cs typeface="Arial" pitchFamily="1" charset="0"/>
              </a:rPr>
              <a:t>emanating from them.</a:t>
            </a:r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381000" y="3962400"/>
            <a:ext cx="2667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latin typeface="Times New Roman" pitchFamily="1" charset="0"/>
              </a:rPr>
              <a:t>Niels Henrik David Bohr</a:t>
            </a:r>
          </a:p>
          <a:p>
            <a:pPr algn="ctr"/>
            <a:r>
              <a:rPr lang="en-US" sz="1600">
                <a:latin typeface="Times New Roman" pitchFamily="1" charset="0"/>
              </a:rPr>
              <a:t>Oct. 7, 1885 – Nov. 18, 1962</a:t>
            </a:r>
          </a:p>
          <a:p>
            <a:pPr algn="ctr"/>
            <a:r>
              <a:rPr lang="en-US" sz="1600">
                <a:latin typeface="Times New Roman" pitchFamily="1" charset="0"/>
              </a:rPr>
              <a:t>Danish Physicist</a:t>
            </a:r>
          </a:p>
        </p:txBody>
      </p:sp>
      <p:pic>
        <p:nvPicPr>
          <p:cNvPr id="1024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800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04800"/>
            <a:ext cx="2587625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8" name="Text Box 13"/>
          <p:cNvSpPr txBox="1">
            <a:spLocks noChangeArrowheads="1"/>
          </p:cNvSpPr>
          <p:nvPr/>
        </p:nvSpPr>
        <p:spPr bwMode="auto">
          <a:xfrm>
            <a:off x="4114800" y="6019800"/>
            <a:ext cx="449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" charset="0"/>
              </a:rPr>
              <a:t>These orbits then correspond to the energy levels seen in the Balmer series.  (p 71)</a:t>
            </a:r>
          </a:p>
        </p:txBody>
      </p:sp>
      <p:pic>
        <p:nvPicPr>
          <p:cNvPr id="10249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3200400"/>
            <a:ext cx="2468563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1861</Words>
  <Application>Microsoft Macintosh PowerPoint</Application>
  <PresentationFormat>On-screen Show (4:3)</PresentationFormat>
  <Paragraphs>206</Paragraphs>
  <Slides>20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Times New Roman</vt:lpstr>
      <vt:lpstr>Wingdings</vt:lpstr>
      <vt:lpstr>Symbol</vt:lpstr>
      <vt:lpstr>WP MathA</vt:lpstr>
      <vt:lpstr>Comic Sans MS</vt:lpstr>
      <vt:lpstr>Default Design</vt:lpstr>
      <vt:lpstr>Microsoft Equation</vt:lpstr>
      <vt:lpstr>Microsoft Photo Editor 3.0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umr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Slide 1</dc:title>
  <dc:creator>zahra</dc:creator>
  <cp:keywords/>
  <cp:lastModifiedBy>Terry Bone</cp:lastModifiedBy>
  <cp:revision>75</cp:revision>
  <cp:lastPrinted>2004-11-02T19:42:05Z</cp:lastPrinted>
  <dcterms:created xsi:type="dcterms:W3CDTF">2012-04-16T18:52:35Z</dcterms:created>
  <dcterms:modified xsi:type="dcterms:W3CDTF">2012-04-16T18:53:01Z</dcterms:modified>
</cp:coreProperties>
</file>