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3" r:id="rId2"/>
    <p:sldId id="309" r:id="rId3"/>
    <p:sldId id="294" r:id="rId4"/>
    <p:sldId id="289" r:id="rId5"/>
    <p:sldId id="287" r:id="rId6"/>
    <p:sldId id="290" r:id="rId7"/>
    <p:sldId id="292" r:id="rId8"/>
    <p:sldId id="297" r:id="rId9"/>
    <p:sldId id="316" r:id="rId10"/>
    <p:sldId id="310" r:id="rId11"/>
    <p:sldId id="306" r:id="rId12"/>
    <p:sldId id="314" r:id="rId13"/>
    <p:sldId id="304" r:id="rId14"/>
    <p:sldId id="311" r:id="rId15"/>
    <p:sldId id="296" r:id="rId16"/>
    <p:sldId id="302" r:id="rId17"/>
    <p:sldId id="277" r:id="rId18"/>
    <p:sldId id="259" r:id="rId19"/>
    <p:sldId id="261" r:id="rId20"/>
    <p:sldId id="315" r:id="rId21"/>
    <p:sldId id="312" r:id="rId22"/>
    <p:sldId id="313" r:id="rId23"/>
    <p:sldId id="317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C00"/>
    <a:srgbClr val="FF0000"/>
    <a:srgbClr val="0000FF"/>
    <a:srgbClr val="3333FF"/>
    <a:srgbClr val="FFFF66"/>
    <a:srgbClr val="00FFFF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914" autoAdjust="0"/>
    <p:restoredTop sz="94399" autoAdjust="0"/>
  </p:normalViewPr>
  <p:slideViewPr>
    <p:cSldViewPr snapToGrid="0">
      <p:cViewPr varScale="1">
        <p:scale>
          <a:sx n="119" d="100"/>
          <a:sy n="119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BDE8E6-98DD-4D45-B3D4-06D612249A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F52D99-F90E-4A4D-BCB3-690418506A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200C0A-8898-F44D-9263-B4AB0F645CA4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049B06-9372-0140-983C-2576B0AFF539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C3AE6-2FA8-5445-9807-3F4372927BC7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585CDF-5F6B-0640-B4D8-5A94514FDD40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209436-7801-0F48-A359-DCC2EF5A3418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408B0-56B6-624D-912E-6B6AD3194524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E8E283-FA6A-D04A-8740-17C2DC45A005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AA5C8A-387D-4F47-9E2F-19D0AD0F2C44}" type="slidenum">
              <a:rPr lang="en-US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C8B58-F4E7-EB49-A647-B1416F6FE2C6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F99C60-9B83-E049-88D8-0E75821DDF36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C5EF1-4E43-ED42-BF8F-A47B96DAC5A4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FC8938-C24E-1F4C-A94B-3508AA4A71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9203E-E172-D149-9507-E45F992ACA5A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071B46-8239-AD42-819E-B738FF0BC98D}" type="slidenum">
              <a:rPr lang="en-US"/>
              <a:pPr/>
              <a:t>22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BA7A7D-67AD-9B48-ADA0-EA751AE29F19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7F241B-31DD-044D-81FA-72229CD04176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5158D5-3A9F-F247-B197-1CC14C0A6079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7774DC-F781-5144-8FA8-74372BEB2C54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B62EE2-BB26-E344-B199-348A0D8C80A2}" type="slidenum">
              <a:rPr lang="en-US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BD0CD-BADE-4C45-ADC6-2B04811FE70F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9390BF-C315-B743-B5AC-78605AF5ABBC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781DF-3D08-AA4D-8FD6-CDEBFB46A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F4CF0-C04F-684F-87D6-70FD4D2F0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06C0E-9006-554C-91CC-B4EC6E997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1CE75-988E-884F-B6E0-EED48BBE8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288A0-1D38-D341-8167-9693009A1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58DD6-CC07-B944-B356-2AB3BC488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62D07-67A5-6548-B9F8-4FB709DCF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86B6B-9E53-5647-9672-98B1AC9DF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B961C-8475-3945-BFD9-1021D0592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5AF7-7CAD-6347-9297-FC36D51B9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EA747-C5DB-B740-BB0C-FECF4DFF3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185350-B5C8-274C-A78B-151145A4A8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gi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85800" y="552450"/>
            <a:ext cx="8039100" cy="561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Colorimetry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&amp;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Spectrophotometry</a:t>
            </a:r>
          </a:p>
        </p:txBody>
      </p:sp>
      <p:pic>
        <p:nvPicPr>
          <p:cNvPr id="2051" name="Picture 7" descr="anline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6324600"/>
            <a:ext cx="8272463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anline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228600"/>
            <a:ext cx="8272463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Intensity:</a:t>
            </a:r>
            <a:r>
              <a:rPr lang="en-US" sz="2400">
                <a:latin typeface="Times New Roman" pitchFamily="1" charset="0"/>
              </a:rPr>
              <a:t>  For light shining through a colored solution,the observed intensity of the color is found to be 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dependent on both the thickness of the absorbing layer (pathlength) and the concentration of the colored species.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5867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19100" y="5181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For One Color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:</a:t>
            </a:r>
            <a:r>
              <a:rPr lang="en-US" sz="2400">
                <a:latin typeface="Times New Roman" pitchFamily="1" charset="0"/>
              </a:rPr>
              <a:t>  A series of solutions of a single color demonstrates the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effect of either concentration or pathlength</a:t>
            </a:r>
            <a:r>
              <a:rPr lang="en-US" sz="2400">
                <a:latin typeface="Times New Roman" pitchFamily="1" charset="0"/>
              </a:rPr>
              <a:t>, depending on how it is viewed.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553200" y="332105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←</a:t>
            </a:r>
            <a:r>
              <a:rPr lang="en-US" b="1">
                <a:latin typeface="Times New Roman" pitchFamily="1" charset="0"/>
              </a:rPr>
              <a:t>Side view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553200" y="426720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pitchFamily="1" charset="0"/>
                <a:ea typeface="Arial" pitchFamily="1" charset="0"/>
                <a:cs typeface="Arial" pitchFamily="1" charset="0"/>
              </a:rPr>
              <a:t>←</a:t>
            </a:r>
            <a:r>
              <a:rPr lang="en-US" b="1">
                <a:latin typeface="Times New Roman" pitchFamily="1" charset="0"/>
              </a:rPr>
              <a:t>Top view</a:t>
            </a:r>
          </a:p>
          <a:p>
            <a:r>
              <a:rPr lang="en-US" b="1">
                <a:latin typeface="Times New Roman" pitchFamily="1" charset="0"/>
              </a:rPr>
              <a:t>(a.k.a. Bird’s eye view)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2382838" y="381000"/>
            <a:ext cx="4376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Visual Colorimetry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73163"/>
            <a:ext cx="57023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7924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For more than one color:</a:t>
            </a:r>
            <a:r>
              <a:rPr lang="en-US" sz="2400">
                <a:latin typeface="Times New Roman" pitchFamily="1" charset="0"/>
              </a:rPr>
              <a:t>  the ratio of an unknown mixture can also be determined by matching the shade of the color to those produced from known ratios.  </a:t>
            </a:r>
          </a:p>
          <a:p>
            <a:pPr algn="just"/>
            <a:endParaRPr lang="en-US" sz="1200">
              <a:latin typeface="Times New Roman" pitchFamily="1" charset="0"/>
            </a:endParaRPr>
          </a:p>
          <a:p>
            <a:pPr algn="just"/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In this example,</a:t>
            </a:r>
            <a:r>
              <a:rPr lang="en-US" sz="2400">
                <a:latin typeface="Times New Roman" pitchFamily="1" charset="0"/>
              </a:rPr>
              <a:t> the ratio of a mixture of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red</a:t>
            </a:r>
            <a:r>
              <a:rPr lang="en-US" sz="2400">
                <a:latin typeface="Times New Roman" pitchFamily="1" charset="0"/>
              </a:rPr>
              <a:t> and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blue</a:t>
            </a:r>
            <a:r>
              <a:rPr lang="en-US" sz="2400">
                <a:latin typeface="Times New Roman" pitchFamily="1" charset="0"/>
              </a:rPr>
              <a:t> can be determined visibly by comparing the mixture to </a:t>
            </a:r>
            <a:r>
              <a:rPr lang="en-US" sz="2400" b="1">
                <a:solidFill>
                  <a:srgbClr val="9900CC"/>
                </a:solidFill>
                <a:latin typeface="Times New Roman" pitchFamily="1" charset="0"/>
              </a:rPr>
              <a:t>purples</a:t>
            </a:r>
            <a:r>
              <a:rPr lang="en-US" sz="2400">
                <a:latin typeface="Times New Roman" pitchFamily="1" charset="0"/>
              </a:rPr>
              <a:t> produced from known ratios of red and blue.</a:t>
            </a:r>
            <a:r>
              <a:rPr lang="en-US">
                <a:latin typeface="Times New Roman" pitchFamily="1" charset="0"/>
              </a:rPr>
              <a:t> 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6705600" y="1524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pitchFamily="1" charset="0"/>
                <a:ea typeface="Arial" pitchFamily="1" charset="0"/>
                <a:cs typeface="Arial" pitchFamily="1" charset="0"/>
              </a:rPr>
              <a:t>←</a:t>
            </a:r>
            <a:r>
              <a:rPr lang="en-US" b="1">
                <a:latin typeface="Times New Roman" pitchFamily="1" charset="0"/>
              </a:rPr>
              <a:t>Ratio used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6705600" y="2819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←</a:t>
            </a:r>
            <a:r>
              <a:rPr lang="en-US" b="1">
                <a:latin typeface="Times New Roman" pitchFamily="1" charset="0"/>
              </a:rPr>
              <a:t>Purple produced</a:t>
            </a: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2382838" y="381000"/>
            <a:ext cx="4376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Visual Colorimetry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 noChangeAspect="1"/>
          </p:cNvGrpSpPr>
          <p:nvPr/>
        </p:nvGrpSpPr>
        <p:grpSpPr bwMode="auto">
          <a:xfrm>
            <a:off x="571500" y="2476500"/>
            <a:ext cx="1828800" cy="2589213"/>
            <a:chOff x="2064" y="1536"/>
            <a:chExt cx="576" cy="816"/>
          </a:xfrm>
        </p:grpSpPr>
        <p:sp>
          <p:nvSpPr>
            <p:cNvPr id="13318" name="Rectangle 15"/>
            <p:cNvSpPr>
              <a:spLocks noChangeAspect="1" noChangeArrowheads="1"/>
            </p:cNvSpPr>
            <p:nvPr/>
          </p:nvSpPr>
          <p:spPr bwMode="auto">
            <a:xfrm>
              <a:off x="2064" y="1536"/>
              <a:ext cx="576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" name="Rectangle 6"/>
            <p:cNvSpPr>
              <a:spLocks noChangeAspect="1" noChangeArrowheads="1"/>
            </p:cNvSpPr>
            <p:nvPr/>
          </p:nvSpPr>
          <p:spPr bwMode="auto">
            <a:xfrm>
              <a:off x="2112" y="2208"/>
              <a:ext cx="480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" name="Rectangle 7"/>
            <p:cNvSpPr>
              <a:spLocks noChangeAspect="1" noChangeArrowheads="1"/>
            </p:cNvSpPr>
            <p:nvPr/>
          </p:nvSpPr>
          <p:spPr bwMode="auto">
            <a:xfrm>
              <a:off x="2112" y="2112"/>
              <a:ext cx="480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" name="Rectangle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480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" name="Rectangle 9"/>
            <p:cNvSpPr>
              <a:spLocks noChangeAspect="1" noChangeArrowheads="1"/>
            </p:cNvSpPr>
            <p:nvPr/>
          </p:nvSpPr>
          <p:spPr bwMode="auto">
            <a:xfrm>
              <a:off x="2112" y="1920"/>
              <a:ext cx="48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" name="Rectangle 10"/>
            <p:cNvSpPr>
              <a:spLocks noChangeAspect="1" noChangeArrowheads="1"/>
            </p:cNvSpPr>
            <p:nvPr/>
          </p:nvSpPr>
          <p:spPr bwMode="auto">
            <a:xfrm>
              <a:off x="2112" y="1824"/>
              <a:ext cx="48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4" name="Rectangle 11"/>
            <p:cNvSpPr>
              <a:spLocks noChangeAspect="1" noChangeArrowheads="1"/>
            </p:cNvSpPr>
            <p:nvPr/>
          </p:nvSpPr>
          <p:spPr bwMode="auto">
            <a:xfrm>
              <a:off x="2112" y="1728"/>
              <a:ext cx="48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5" name="Rectangle 12"/>
            <p:cNvSpPr>
              <a:spLocks noChangeAspect="1" noChangeArrowheads="1"/>
            </p:cNvSpPr>
            <p:nvPr/>
          </p:nvSpPr>
          <p:spPr bwMode="auto">
            <a:xfrm>
              <a:off x="2112" y="1632"/>
              <a:ext cx="48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6" name="Rectangle 13"/>
            <p:cNvSpPr>
              <a:spLocks noChangeAspect="1" noChangeArrowheads="1"/>
            </p:cNvSpPr>
            <p:nvPr/>
          </p:nvSpPr>
          <p:spPr bwMode="auto">
            <a:xfrm>
              <a:off x="2112" y="1536"/>
              <a:ext cx="48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15" name="Text Box 17"/>
          <p:cNvSpPr txBox="1">
            <a:spLocks noChangeArrowheads="1"/>
          </p:cNvSpPr>
          <p:nvPr/>
        </p:nvSpPr>
        <p:spPr bwMode="auto">
          <a:xfrm>
            <a:off x="355600" y="190500"/>
            <a:ext cx="8431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0000FF"/>
                </a:solidFill>
                <a:latin typeface="Times New Roman" pitchFamily="1" charset="0"/>
              </a:rPr>
              <a:t>Dilution Factor  (constant pathlength)</a:t>
            </a:r>
          </a:p>
        </p:txBody>
      </p:sp>
      <p:sp>
        <p:nvSpPr>
          <p:cNvPr id="13316" name="Rectangle 18"/>
          <p:cNvSpPr>
            <a:spLocks noChangeArrowheads="1"/>
          </p:cNvSpPr>
          <p:nvPr/>
        </p:nvSpPr>
        <p:spPr bwMode="auto">
          <a:xfrm>
            <a:off x="252413" y="5402263"/>
            <a:ext cx="2619375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" charset="0"/>
              </a:rPr>
              <a:t>   3 drops of dye std</a:t>
            </a:r>
          </a:p>
          <a:p>
            <a:r>
              <a:rPr lang="en-US" sz="2000" b="1" u="sng">
                <a:solidFill>
                  <a:srgbClr val="0000FF"/>
                </a:solidFill>
                <a:latin typeface="Times New Roman" pitchFamily="1" charset="0"/>
              </a:rPr>
              <a:t>+ 5 drops water       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" charset="0"/>
              </a:rPr>
              <a:t>   8 drops total volume</a:t>
            </a:r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2665413" y="947738"/>
            <a:ext cx="6478587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Recall: C</a:t>
            </a:r>
            <a:r>
              <a:rPr lang="en-US" sz="2400" b="1" u="sng" baseline="-25000">
                <a:solidFill>
                  <a:srgbClr val="FF0000"/>
                </a:solidFill>
                <a:latin typeface="Times New Roman" pitchFamily="1" charset="0"/>
              </a:rPr>
              <a:t>1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V</a:t>
            </a:r>
            <a:r>
              <a:rPr lang="en-US" sz="2400" b="1" u="sng" baseline="-25000">
                <a:solidFill>
                  <a:srgbClr val="FF0000"/>
                </a:solidFill>
                <a:latin typeface="Times New Roman" pitchFamily="1" charset="0"/>
              </a:rPr>
              <a:t>1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= C</a:t>
            </a:r>
            <a:r>
              <a:rPr lang="en-US" sz="2400" b="1" u="sng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V</a:t>
            </a:r>
            <a:r>
              <a:rPr lang="en-US" sz="2400" b="1" u="sng" baseline="-25000">
                <a:solidFill>
                  <a:srgbClr val="FF0000"/>
                </a:solidFill>
                <a:latin typeface="Times New Roman" pitchFamily="1" charset="0"/>
              </a:rPr>
              <a:t>2</a:t>
            </a:r>
          </a:p>
          <a:p>
            <a:r>
              <a:rPr lang="en-US" sz="800">
                <a:latin typeface="Times New Roman" pitchFamily="1" charset="0"/>
              </a:rPr>
              <a:t>	</a:t>
            </a:r>
          </a:p>
          <a:p>
            <a:r>
              <a:rPr lang="en-US" sz="2400">
                <a:latin typeface="Times New Roman" pitchFamily="1" charset="0"/>
              </a:rPr>
              <a:t>	Then for the dilution, </a:t>
            </a: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		</a:t>
            </a:r>
            <a:r>
              <a:rPr lang="en-US" sz="2400" b="1">
                <a:latin typeface="Times New Roman" pitchFamily="1" charset="0"/>
              </a:rPr>
              <a:t>C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  </a:t>
            </a:r>
            <a:r>
              <a:rPr lang="en-US" sz="2400" b="1">
                <a:latin typeface="Times New Roman" pitchFamily="1" charset="0"/>
              </a:rPr>
              <a:t>x V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 b="1">
                <a:latin typeface="Times New Roman" pitchFamily="1" charset="0"/>
              </a:rPr>
              <a:t>=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C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x V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	</a:t>
            </a:r>
          </a:p>
          <a:p>
            <a:endParaRPr lang="en-US" sz="800" b="1" baseline="-25000">
              <a:solidFill>
                <a:srgbClr val="0000FF"/>
              </a:solidFill>
              <a:latin typeface="Times New Roman" pitchFamily="1" charset="0"/>
            </a:endParaRPr>
          </a:p>
          <a:p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		</a:t>
            </a:r>
            <a:r>
              <a:rPr lang="en-US" sz="2400" b="1">
                <a:latin typeface="Times New Roman" pitchFamily="1" charset="0"/>
              </a:rPr>
              <a:t>C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= C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x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(V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/ V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>
                <a:latin typeface="Times New Roman" pitchFamily="1" charset="0"/>
              </a:rPr>
              <a:t>)</a:t>
            </a: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800">
                <a:latin typeface="Times New Roman" pitchFamily="1" charset="0"/>
              </a:rPr>
              <a:t>	</a:t>
            </a:r>
          </a:p>
          <a:p>
            <a:r>
              <a:rPr lang="en-US" sz="2400">
                <a:latin typeface="Times New Roman" pitchFamily="1" charset="0"/>
              </a:rPr>
              <a:t>	Since </a:t>
            </a:r>
            <a:r>
              <a:rPr lang="en-US" sz="2400" b="1">
                <a:latin typeface="Times New Roman" pitchFamily="1" charset="0"/>
              </a:rPr>
              <a:t>V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 b="1">
                <a:latin typeface="Times New Roman" pitchFamily="1" charset="0"/>
              </a:rPr>
              <a:t> = V</a:t>
            </a:r>
            <a:r>
              <a:rPr lang="en-US" sz="2400" b="1" baseline="-25000">
                <a:latin typeface="Times New Roman" pitchFamily="1" charset="0"/>
              </a:rPr>
              <a:t>total</a:t>
            </a:r>
            <a:endParaRPr lang="en-US" sz="2400" b="1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		</a:t>
            </a:r>
            <a:r>
              <a:rPr lang="en-US" sz="2400" b="1">
                <a:latin typeface="Times New Roman" pitchFamily="1" charset="0"/>
              </a:rPr>
              <a:t>C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 b="1">
                <a:latin typeface="Times New Roman" pitchFamily="1" charset="0"/>
              </a:rPr>
              <a:t> = C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>
                <a:latin typeface="Times New Roman" pitchFamily="1" charset="0"/>
              </a:rPr>
              <a:t> x (V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>
                <a:latin typeface="Times New Roman" pitchFamily="1" charset="0"/>
              </a:rPr>
              <a:t> / V</a:t>
            </a:r>
            <a:r>
              <a:rPr lang="en-US" sz="2400" b="1" baseline="-25000">
                <a:latin typeface="Times New Roman" pitchFamily="1" charset="0"/>
              </a:rPr>
              <a:t>total</a:t>
            </a:r>
            <a:r>
              <a:rPr lang="en-US" sz="2400" b="1">
                <a:latin typeface="Times New Roman" pitchFamily="1" charset="0"/>
              </a:rPr>
              <a:t>)</a:t>
            </a: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	Substituting the volumes:</a:t>
            </a:r>
          </a:p>
          <a:p>
            <a:r>
              <a:rPr lang="en-US" sz="2400">
                <a:latin typeface="Times New Roman" pitchFamily="1" charset="0"/>
              </a:rPr>
              <a:t>	 	</a:t>
            </a:r>
            <a:r>
              <a:rPr lang="en-US" sz="2400" b="1">
                <a:latin typeface="Times New Roman" pitchFamily="1" charset="0"/>
              </a:rPr>
              <a:t>C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= C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" charset="0"/>
              </a:rPr>
              <a:t>std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lang="en-US" sz="2400" b="1">
                <a:latin typeface="Times New Roman" pitchFamily="1" charset="0"/>
              </a:rPr>
              <a:t>x (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3 drops</a:t>
            </a:r>
            <a:r>
              <a:rPr lang="en-US" sz="2400" b="1">
                <a:latin typeface="Times New Roman" pitchFamily="1" charset="0"/>
              </a:rPr>
              <a:t> / 8 drops) </a:t>
            </a: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If the 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original concentration</a:t>
            </a:r>
            <a:r>
              <a:rPr lang="en-US" sz="2400" b="1" u="sng">
                <a:latin typeface="Times New Roman" pitchFamily="1" charset="0"/>
              </a:rPr>
              <a:t> is </a:t>
            </a: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5.88 ppm</a:t>
            </a:r>
            <a:r>
              <a:rPr lang="en-US" sz="2400">
                <a:latin typeface="Times New Roman" pitchFamily="1" charset="0"/>
              </a:rPr>
              <a:t>, 	</a:t>
            </a:r>
          </a:p>
          <a:p>
            <a:r>
              <a:rPr lang="en-US" sz="2400">
                <a:latin typeface="Times New Roman" pitchFamily="1" charset="0"/>
              </a:rPr>
              <a:t>	then:</a:t>
            </a:r>
          </a:p>
          <a:p>
            <a:r>
              <a:rPr lang="en-US" sz="2400">
                <a:latin typeface="Times New Roman" pitchFamily="1" charset="0"/>
              </a:rPr>
              <a:t>		</a:t>
            </a:r>
            <a:r>
              <a:rPr lang="en-US" sz="2400" b="1">
                <a:latin typeface="Times New Roman" pitchFamily="1" charset="0"/>
              </a:rPr>
              <a:t>C 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sz="2400" b="1">
                <a:latin typeface="Times New Roman" pitchFamily="1" charset="0"/>
              </a:rPr>
              <a:t> =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5.88 ppm</a:t>
            </a:r>
            <a:r>
              <a:rPr lang="en-US" sz="2400" b="1">
                <a:latin typeface="Times New Roman" pitchFamily="1" charset="0"/>
              </a:rPr>
              <a:t> x (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3</a:t>
            </a:r>
            <a:r>
              <a:rPr lang="en-US" sz="2400" b="1">
                <a:latin typeface="Times New Roman" pitchFamily="1" charset="0"/>
              </a:rPr>
              <a:t> / 8)</a:t>
            </a:r>
          </a:p>
          <a:p>
            <a:r>
              <a:rPr lang="en-US" sz="800" b="1">
                <a:solidFill>
                  <a:srgbClr val="0000FF"/>
                </a:solidFill>
                <a:latin typeface="Times New Roman" pitchFamily="1" charset="0"/>
              </a:rPr>
              <a:t>		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		</a:t>
            </a:r>
            <a:r>
              <a:rPr lang="en-US" sz="2400" b="1">
                <a:latin typeface="Times New Roman" pitchFamily="1" charset="0"/>
              </a:rPr>
              <a:t>C 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" charset="0"/>
              </a:rPr>
              <a:t>diluted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sz="2400" b="1">
                <a:latin typeface="Times New Roman" pitchFamily="1" charset="0"/>
              </a:rPr>
              <a:t>= </a:t>
            </a:r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2.21 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905000"/>
            <a:ext cx="428783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Intensity:</a:t>
            </a:r>
            <a:r>
              <a:rPr lang="en-US" sz="2400">
                <a:latin typeface="Times New Roman" pitchFamily="1" charset="0"/>
              </a:rPr>
              <a:t>  When the product of the concentration and the pathlength of any two solutions of a colored compound are the same, the same intensity or darkness of color is observed.</a:t>
            </a:r>
            <a:endParaRPr lang="en-US">
              <a:latin typeface="Times New Roman" pitchFamily="1" charset="0"/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752600"/>
            <a:ext cx="3354388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953000" y="2133600"/>
            <a:ext cx="16002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  <a:latin typeface="Times New Roman" pitchFamily="1" charset="0"/>
              </a:rPr>
              <a:t>Duboscq visual </a:t>
            </a:r>
          </a:p>
          <a:p>
            <a:pPr algn="ctr"/>
            <a:r>
              <a:rPr lang="en-US" sz="2000" b="1">
                <a:solidFill>
                  <a:srgbClr val="3333FF"/>
                </a:solidFill>
                <a:latin typeface="Times New Roman" pitchFamily="1" charset="0"/>
              </a:rPr>
              <a:t>colorimeter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7699375" y="2601913"/>
            <a:ext cx="1195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</a:rPr>
              <a:t>Adjustable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" charset="0"/>
              </a:rPr>
              <a:t>Path Lengths</a:t>
            </a:r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 flipH="1">
            <a:off x="6553200" y="3124200"/>
            <a:ext cx="1371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 flipH="1">
            <a:off x="7620000" y="3124200"/>
            <a:ext cx="304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324100" y="5334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Spectrophotometry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8153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1" charset="2"/>
              <a:buChar char="Ø"/>
            </a:pP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Spectrophotometer</a:t>
            </a:r>
            <a:r>
              <a:rPr lang="en-US" sz="2400" b="1">
                <a:latin typeface="Times New Roman" pitchFamily="1" charset="0"/>
              </a:rPr>
              <a:t> </a:t>
            </a:r>
            <a:r>
              <a:rPr lang="en-US" sz="2400">
                <a:latin typeface="Times New Roman" pitchFamily="1" charset="0"/>
              </a:rPr>
              <a:t>-  an instrument that measures the amount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of light absorbed, or the intensity of color at a given 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wavelength.  </a:t>
            </a:r>
          </a:p>
          <a:p>
            <a:pPr>
              <a:buFont typeface="Wingdings" pitchFamily="1" charset="2"/>
              <a:buChar char="Ø"/>
            </a:pPr>
            <a:endParaRPr lang="en-US" sz="2400">
              <a:latin typeface="Times New Roman" pitchFamily="1" charset="0"/>
            </a:endParaRPr>
          </a:p>
          <a:p>
            <a:pPr>
              <a:buFont typeface="Wingdings" pitchFamily="1" charset="2"/>
              <a:buChar char="Ø"/>
            </a:pPr>
            <a:r>
              <a:rPr lang="en-US" sz="2400">
                <a:latin typeface="Times New Roman" pitchFamily="1" charset="0"/>
              </a:rPr>
              <a:t>The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intensity of color</a:t>
            </a:r>
            <a:r>
              <a:rPr lang="en-US" sz="2400">
                <a:latin typeface="Times New Roman" pitchFamily="1" charset="0"/>
              </a:rPr>
              <a:t> can be given a numerical value by 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comparing the amount of light prior to passing it through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the sample and after passing through the sample.  </a:t>
            </a:r>
          </a:p>
          <a:p>
            <a:pPr>
              <a:buFont typeface="Wingdings" pitchFamily="1" charset="2"/>
              <a:buChar char="Ø"/>
            </a:pPr>
            <a:endParaRPr lang="en-US" sz="2400">
              <a:latin typeface="Times New Roman" pitchFamily="1" charset="0"/>
            </a:endParaRPr>
          </a:p>
          <a:p>
            <a:pPr>
              <a:buFont typeface="Wingdings" pitchFamily="1" charset="2"/>
              <a:buChar char="Ø"/>
            </a:pPr>
            <a:r>
              <a:rPr lang="en-US" sz="2400">
                <a:latin typeface="Times New Roman" pitchFamily="1" charset="0"/>
              </a:rPr>
              <a:t>These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quantitative measurements</a:t>
            </a:r>
            <a:r>
              <a:rPr lang="en-US" sz="2400">
                <a:latin typeface="Times New Roman" pitchFamily="1" charset="0"/>
              </a:rPr>
              <a:t> of light absorbed are the 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Transmittance</a:t>
            </a:r>
            <a:r>
              <a:rPr lang="en-US" sz="2400">
                <a:latin typeface="Times New Roman" pitchFamily="1" charset="0"/>
              </a:rPr>
              <a:t> and the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Absorbance</a:t>
            </a:r>
            <a:r>
              <a:rPr lang="en-US" sz="2400">
                <a:solidFill>
                  <a:srgbClr val="669900"/>
                </a:solidFill>
                <a:latin typeface="Times New Roman" pitchFamily="1" charset="0"/>
              </a:rPr>
              <a:t>.</a:t>
            </a:r>
            <a:r>
              <a:rPr lang="en-US" sz="2400">
                <a:latin typeface="Times New Roman" pitchFamily="1" charset="0"/>
              </a:rPr>
              <a:t> </a:t>
            </a:r>
          </a:p>
          <a:p>
            <a:pPr>
              <a:buFont typeface="Wingdings" pitchFamily="1" charset="2"/>
              <a:buChar char="Ø"/>
            </a:pPr>
            <a:endParaRPr lang="en-US" sz="240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771900" y="1557338"/>
            <a:ext cx="1598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" charset="0"/>
              </a:rPr>
              <a:t>A = abc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6888" y="2028825"/>
            <a:ext cx="273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1" charset="2"/>
              <a:buNone/>
            </a:pP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A</a:t>
            </a:r>
            <a:r>
              <a:rPr lang="en-US" sz="2400" b="1">
                <a:latin typeface="Times New Roman" pitchFamily="1" charset="0"/>
              </a:rPr>
              <a:t> is the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absorbance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2606675"/>
            <a:ext cx="307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1" charset="2"/>
              <a:buChar char="n"/>
            </a:pPr>
            <a:endParaRPr lang="en-US" sz="2400" b="1">
              <a:latin typeface="Times New Roman" pitchFamily="1" charset="0"/>
            </a:endParaRPr>
          </a:p>
          <a:p>
            <a:endParaRPr lang="en-US" sz="2400" b="1">
              <a:latin typeface="Times New Roman" pitchFamily="1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7500" y="685800"/>
            <a:ext cx="850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Beer-Lambert Law</a:t>
            </a:r>
            <a:r>
              <a:rPr lang="en-US" sz="2400">
                <a:latin typeface="Times New Roman" pitchFamily="1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(a.k.a. Beer's law)</a:t>
            </a:r>
            <a:r>
              <a:rPr lang="en-US" sz="2400">
                <a:latin typeface="Times New Roman" pitchFamily="1" charset="0"/>
              </a:rPr>
              <a:t> - the linear relationship between absorbance and concentration of an absorbing species.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162300" y="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Absorbance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736600" y="5792788"/>
            <a:ext cx="7670800" cy="920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1" charset="2"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Main use of Beer’s Law</a:t>
            </a:r>
            <a:r>
              <a:rPr lang="en-US" sz="2400">
                <a:latin typeface="Times New Roman" pitchFamily="1" charset="0"/>
              </a:rPr>
              <a:t> is to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determine the concentration</a:t>
            </a:r>
            <a:r>
              <a:rPr lang="en-US" sz="2400">
                <a:latin typeface="Times New Roman" pitchFamily="1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of various solutions. </a:t>
            </a: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344488" y="5199063"/>
            <a:ext cx="644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1" charset="2"/>
              <a:buNone/>
            </a:pPr>
            <a:r>
              <a:rPr lang="en-US" sz="2400" b="1">
                <a:latin typeface="Times New Roman" pitchFamily="1" charset="0"/>
              </a:rPr>
              <a:t>“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c</a:t>
            </a:r>
            <a:r>
              <a:rPr lang="en-US" sz="2400" b="1">
                <a:latin typeface="Times New Roman" pitchFamily="1" charset="0"/>
              </a:rPr>
              <a:t>” is the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concentration</a:t>
            </a:r>
            <a:r>
              <a:rPr lang="en-US" sz="2400" b="1">
                <a:latin typeface="Times New Roman" pitchFamily="1" charset="0"/>
              </a:rPr>
              <a:t> of the sample in (mol/L)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339725" y="2498725"/>
            <a:ext cx="805338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" charset="0"/>
              </a:rPr>
              <a:t>“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a</a:t>
            </a:r>
            <a:r>
              <a:rPr lang="en-US" sz="2400" b="1">
                <a:latin typeface="Times New Roman" pitchFamily="1" charset="0"/>
              </a:rPr>
              <a:t>” is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molar absorptivity</a:t>
            </a:r>
            <a:r>
              <a:rPr lang="en-US" sz="2400" b="1">
                <a:latin typeface="Times New Roman" pitchFamily="1" charset="0"/>
              </a:rPr>
              <a:t> in L/[(mole)(cm)] </a:t>
            </a:r>
          </a:p>
          <a:p>
            <a:r>
              <a:rPr lang="en-US" sz="2000">
                <a:latin typeface="Times New Roman" pitchFamily="1" charset="0"/>
              </a:rPr>
              <a:t>	Also called “</a:t>
            </a:r>
            <a:r>
              <a:rPr lang="en-US" sz="2000" b="1">
                <a:solidFill>
                  <a:srgbClr val="3333FF"/>
                </a:solidFill>
                <a:latin typeface="Times New Roman" pitchFamily="1" charset="0"/>
              </a:rPr>
              <a:t>extinction coefficient</a:t>
            </a:r>
            <a:r>
              <a:rPr lang="en-US" sz="2000">
                <a:latin typeface="Times New Roman" pitchFamily="1" charset="0"/>
              </a:rPr>
              <a:t>” or “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</a:t>
            </a:r>
            <a:r>
              <a:rPr lang="en-US" sz="2000">
                <a:latin typeface="Times New Roman" pitchFamily="1" charset="0"/>
              </a:rPr>
              <a:t>”;</a:t>
            </a:r>
          </a:p>
          <a:p>
            <a:r>
              <a:rPr lang="en-US" sz="2000">
                <a:latin typeface="Times New Roman" pitchFamily="1" charset="0"/>
              </a:rPr>
              <a:t>	it is dependent on the material being studied.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9900"/>
              </a:buClr>
              <a:buFont typeface="Wingdings" pitchFamily="1" charset="2"/>
              <a:buNone/>
            </a:pPr>
            <a:endParaRPr lang="en-US" sz="2000" b="1">
              <a:latin typeface="Times New Roman" pitchFamily="1" charset="0"/>
            </a:endParaRP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365125" y="3657600"/>
            <a:ext cx="80565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" charset="0"/>
              </a:rPr>
              <a:t>“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b</a:t>
            </a:r>
            <a:r>
              <a:rPr lang="en-US" sz="2400" b="1">
                <a:latin typeface="Times New Roman" pitchFamily="1" charset="0"/>
              </a:rPr>
              <a:t>” is the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path length</a:t>
            </a:r>
            <a:r>
              <a:rPr lang="en-US" sz="2400" b="1">
                <a:latin typeface="Times New Roman" pitchFamily="1" charset="0"/>
              </a:rPr>
              <a:t> in cm </a:t>
            </a:r>
          </a:p>
          <a:p>
            <a:r>
              <a:rPr lang="en-US" sz="2400">
                <a:latin typeface="Times New Roman" pitchFamily="1" charset="0"/>
              </a:rPr>
              <a:t>	</a:t>
            </a:r>
            <a:r>
              <a:rPr lang="en-US" sz="2000">
                <a:latin typeface="Times New Roman" pitchFamily="1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diameter of the cuvette</a:t>
            </a:r>
            <a:r>
              <a:rPr lang="en-US" sz="2000">
                <a:latin typeface="Times New Roman" pitchFamily="1" charset="0"/>
              </a:rPr>
              <a:t> or sample holder which is the distance </a:t>
            </a:r>
          </a:p>
          <a:p>
            <a:r>
              <a:rPr lang="en-US" sz="2000">
                <a:latin typeface="Times New Roman" pitchFamily="1" charset="0"/>
              </a:rPr>
              <a:t>	the light travels through the absorbing sample. “b” is a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constant</a:t>
            </a:r>
            <a:r>
              <a:rPr lang="en-US" sz="2000">
                <a:latin typeface="Times New Roman" pitchFamily="1" charset="0"/>
              </a:rPr>
              <a:t> </a:t>
            </a:r>
          </a:p>
          <a:p>
            <a:r>
              <a:rPr lang="en-US" sz="2000">
                <a:latin typeface="Times New Roman" pitchFamily="1" charset="0"/>
              </a:rPr>
              <a:t>	when the </a:t>
            </a:r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same size cuvette</a:t>
            </a:r>
            <a:r>
              <a:rPr lang="en-US" sz="2000">
                <a:latin typeface="Times New Roman" pitchFamily="1" charset="0"/>
              </a:rPr>
              <a:t> is used 	for all samples.</a:t>
            </a:r>
            <a:endParaRPr lang="en-US" sz="2000" b="1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eersl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033838"/>
            <a:ext cx="54864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6400" y="1000125"/>
            <a:ext cx="8331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Transmittance</a:t>
            </a:r>
            <a:r>
              <a:rPr lang="en-US" sz="2400">
                <a:latin typeface="Times New Roman" pitchFamily="1" charset="0"/>
              </a:rPr>
              <a:t> is given by the equation:  </a:t>
            </a:r>
          </a:p>
          <a:p>
            <a:pPr algn="ctr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T = I/I</a:t>
            </a:r>
            <a:r>
              <a:rPr lang="en-US" sz="2400" b="1" baseline="-25000">
                <a:solidFill>
                  <a:srgbClr val="3333FF"/>
                </a:solidFill>
                <a:latin typeface="Times New Roman" pitchFamily="1" charset="0"/>
              </a:rPr>
              <a:t>o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669900"/>
              </a:buCl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where I is the intensity of the light after it has gone </a:t>
            </a:r>
          </a:p>
          <a:p>
            <a:pPr>
              <a:spcBef>
                <a:spcPct val="20000"/>
              </a:spcBef>
              <a:buClr>
                <a:srgbClr val="669900"/>
              </a:buCl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through the sample &amp; I</a:t>
            </a:r>
            <a:r>
              <a:rPr lang="en-US" sz="2400" baseline="-25000">
                <a:latin typeface="Times New Roman" pitchFamily="1" charset="0"/>
              </a:rPr>
              <a:t>o</a:t>
            </a:r>
            <a:r>
              <a:rPr lang="en-US" sz="2400">
                <a:latin typeface="Times New Roman" pitchFamily="1" charset="0"/>
              </a:rPr>
              <a:t> is the initial light intensity.</a:t>
            </a:r>
          </a:p>
          <a:p>
            <a:pPr>
              <a:spcBef>
                <a:spcPct val="20000"/>
              </a:spcBef>
              <a:buClr>
                <a:srgbClr val="669900"/>
              </a:buClr>
              <a:buFont typeface="Wingdings" pitchFamily="1" charset="2"/>
              <a:buNone/>
            </a:pPr>
            <a:endParaRPr lang="en-US" sz="1000" b="1" u="sng">
              <a:solidFill>
                <a:srgbClr val="FF0000"/>
              </a:solidFill>
              <a:latin typeface="Times New Roman" pitchFamily="1" charset="0"/>
            </a:endParaRPr>
          </a:p>
          <a:p>
            <a:pPr>
              <a:spcBef>
                <a:spcPct val="20000"/>
              </a:spcBef>
              <a:buClr>
                <a:srgbClr val="669900"/>
              </a:buClr>
              <a:buFont typeface="Wingdings" pitchFamily="1" charset="2"/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Absorbance</a:t>
            </a:r>
            <a:r>
              <a:rPr lang="en-US" sz="2400">
                <a:latin typeface="Times New Roman" pitchFamily="1" charset="0"/>
              </a:rPr>
              <a:t> is related to the %T: </a:t>
            </a:r>
          </a:p>
          <a:p>
            <a:pPr algn="ctr">
              <a:buClr>
                <a:srgbClr val="669900"/>
              </a:buClr>
              <a:buFont typeface="Wingdings" pitchFamily="1" charset="2"/>
              <a:buNone/>
            </a:pP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A = -logT = -log(I/ I</a:t>
            </a:r>
            <a:r>
              <a:rPr lang="en-US" sz="2400" b="1" baseline="-25000">
                <a:solidFill>
                  <a:srgbClr val="3333FF"/>
                </a:solidFill>
                <a:latin typeface="Times New Roman" pitchFamily="1" charset="0"/>
              </a:rPr>
              <a:t>o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)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52438" y="200025"/>
            <a:ext cx="823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3333FF"/>
                </a:solidFill>
                <a:latin typeface="Times New Roman" pitchFamily="1" charset="0"/>
              </a:rPr>
              <a:t>Transmittance is Related to Absorbance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9" descr="absc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2971800"/>
            <a:ext cx="824547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32"/>
          <p:cNvSpPr txBox="1">
            <a:spLocks noChangeArrowheads="1"/>
          </p:cNvSpPr>
          <p:nvPr/>
        </p:nvSpPr>
        <p:spPr bwMode="auto">
          <a:xfrm>
            <a:off x="277813" y="228600"/>
            <a:ext cx="8540750" cy="969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Equation Summary</a:t>
            </a:r>
            <a:endParaRPr lang="en-US" sz="2400" u="sng">
              <a:solidFill>
                <a:srgbClr val="FF0000"/>
              </a:solidFill>
              <a:latin typeface="Times New Roman" pitchFamily="1" charset="0"/>
            </a:endParaRP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T= (I/I</a:t>
            </a:r>
            <a:r>
              <a:rPr lang="en-US" sz="2400" baseline="-25000">
                <a:latin typeface="Times New Roman" pitchFamily="1" charset="0"/>
              </a:rPr>
              <a:t>o</a:t>
            </a:r>
            <a:r>
              <a:rPr lang="en-US" sz="2400">
                <a:latin typeface="Times New Roman" pitchFamily="1" charset="0"/>
              </a:rPr>
              <a:t>) = 10</a:t>
            </a:r>
            <a:r>
              <a:rPr lang="en-US" sz="2400" baseline="30000">
                <a:latin typeface="Times New Roman" pitchFamily="1" charset="0"/>
              </a:rPr>
              <a:t>-A	</a:t>
            </a:r>
            <a:r>
              <a:rPr lang="en-US" sz="2400">
                <a:latin typeface="Times New Roman" pitchFamily="1" charset="0"/>
              </a:rPr>
              <a:t>%T = (I/I</a:t>
            </a:r>
            <a:r>
              <a:rPr lang="en-US" sz="2400" baseline="-25000">
                <a:latin typeface="Times New Roman" pitchFamily="1" charset="0"/>
              </a:rPr>
              <a:t>o</a:t>
            </a:r>
            <a:r>
              <a:rPr lang="en-US" sz="2400">
                <a:latin typeface="Times New Roman" pitchFamily="1" charset="0"/>
              </a:rPr>
              <a:t>) x 100       A = -logT = log(1/T)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18436" name="Text Box 1035"/>
          <p:cNvSpPr txBox="1">
            <a:spLocks noChangeArrowheads="1"/>
          </p:cNvSpPr>
          <p:nvPr/>
        </p:nvSpPr>
        <p:spPr bwMode="auto">
          <a:xfrm>
            <a:off x="520700" y="5715000"/>
            <a:ext cx="8118475" cy="941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Note the scale for Absorbance:</a:t>
            </a:r>
            <a:r>
              <a:rPr lang="en-US">
                <a:latin typeface="Times New Roman" pitchFamily="1" charset="0"/>
              </a:rPr>
              <a:t>  9/10</a:t>
            </a:r>
            <a:r>
              <a:rPr lang="en-US" baseline="30000">
                <a:latin typeface="Times New Roman" pitchFamily="1" charset="0"/>
              </a:rPr>
              <a:t>th</a:t>
            </a:r>
            <a:r>
              <a:rPr lang="en-US">
                <a:latin typeface="Times New Roman" pitchFamily="1" charset="0"/>
              </a:rPr>
              <a:t> of the scale is from 0-1 and 1/10</a:t>
            </a:r>
            <a:r>
              <a:rPr lang="en-US" baseline="30000">
                <a:latin typeface="Times New Roman" pitchFamily="1" charset="0"/>
              </a:rPr>
              <a:t>th</a:t>
            </a:r>
            <a:r>
              <a:rPr lang="en-US">
                <a:latin typeface="Times New Roman" pitchFamily="1" charset="0"/>
              </a:rPr>
              <a:t> is from 1-2.</a:t>
            </a:r>
          </a:p>
          <a:p>
            <a:r>
              <a:rPr lang="en-US">
                <a:latin typeface="Times New Roman" pitchFamily="1" charset="0"/>
              </a:rPr>
              <a:t>For this reason, the spectrometers have been calibrated in % Transmittance and</a:t>
            </a:r>
          </a:p>
          <a:p>
            <a:r>
              <a:rPr lang="en-US">
                <a:latin typeface="Times New Roman" pitchFamily="1" charset="0"/>
              </a:rPr>
              <a:t>all readings will be taken in %Transmittance.</a:t>
            </a:r>
          </a:p>
        </p:txBody>
      </p:sp>
      <p:sp>
        <p:nvSpPr>
          <p:cNvPr id="18437" name="Text Box 1036"/>
          <p:cNvSpPr txBox="1">
            <a:spLocks noChangeArrowheads="1"/>
          </p:cNvSpPr>
          <p:nvPr/>
        </p:nvSpPr>
        <p:spPr bwMode="auto">
          <a:xfrm>
            <a:off x="301625" y="1331913"/>
            <a:ext cx="85026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Sample Calculation</a:t>
            </a:r>
            <a:endParaRPr lang="en-US" sz="2400" u="sng">
              <a:solidFill>
                <a:srgbClr val="FF0000"/>
              </a:solidFill>
              <a:latin typeface="Times New Roman" pitchFamily="1" charset="0"/>
            </a:endParaRPr>
          </a:p>
          <a:p>
            <a:endParaRPr lang="en-US" sz="800">
              <a:latin typeface="Times New Roman" pitchFamily="1" charset="0"/>
            </a:endParaRPr>
          </a:p>
          <a:p>
            <a:r>
              <a:rPr lang="en-US" sz="2400">
                <a:latin typeface="Times New Roman" pitchFamily="1" charset="0"/>
              </a:rPr>
              <a:t>If  %T = 95%,	then	       A = log(100/95) = log(1/.95) = -log(.95)</a:t>
            </a:r>
            <a:endParaRPr lang="en-US">
              <a:solidFill>
                <a:srgbClr val="0000FF"/>
              </a:solidFill>
              <a:latin typeface="Times New Roman" pitchFamily="1" charset="0"/>
            </a:endParaRPr>
          </a:p>
        </p:txBody>
      </p:sp>
      <p:sp>
        <p:nvSpPr>
          <p:cNvPr id="18438" name="Text Box 1037"/>
          <p:cNvSpPr txBox="1">
            <a:spLocks noChangeArrowheads="1"/>
          </p:cNvSpPr>
          <p:nvPr/>
        </p:nvSpPr>
        <p:spPr bwMode="auto">
          <a:xfrm>
            <a:off x="3403600" y="2374900"/>
            <a:ext cx="2027238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" charset="0"/>
              </a:rPr>
              <a:t>A = 0.02227</a:t>
            </a:r>
            <a:endParaRPr lang="en-US" b="1">
              <a:solidFill>
                <a:srgbClr val="0000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274763" y="228600"/>
            <a:ext cx="659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Spectronic 20 (a.k.a. Spec-20)</a:t>
            </a:r>
            <a:endParaRPr lang="en-US" sz="4000" u="sng">
              <a:latin typeface="Times New Roman" pitchFamily="1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17488" y="4800600"/>
            <a:ext cx="9144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1" charset="2"/>
              <a:buChar char="Ø"/>
            </a:pP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Spec-20</a:t>
            </a:r>
            <a:r>
              <a:rPr lang="en-US" sz="2400">
                <a:latin typeface="Times New Roman" pitchFamily="1" charset="0"/>
              </a:rPr>
              <a:t> - A single-beam visible light spectrophotometer.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1" charset="2"/>
              <a:buChar char="Ø"/>
            </a:pPr>
            <a:endParaRPr lang="en-US" sz="800">
              <a:latin typeface="Times New Roman" pitchFamily="1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1" charset="2"/>
              <a:buChar char="Ø"/>
            </a:pP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Tungsten filament lamp</a:t>
            </a:r>
            <a:r>
              <a:rPr lang="en-US" sz="2400">
                <a:latin typeface="Times New Roman" pitchFamily="1" charset="0"/>
              </a:rPr>
              <a:t> emits visible wavelengths of light.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1" charset="2"/>
              <a:buChar char="Ø"/>
            </a:pPr>
            <a:endParaRPr lang="en-US" sz="800">
              <a:latin typeface="Times New Roman" pitchFamily="1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1" charset="2"/>
              <a:buChar char="Ø"/>
            </a:pPr>
            <a:r>
              <a:rPr lang="en-US" sz="2400">
                <a:latin typeface="Times New Roman" pitchFamily="1" charset="0"/>
              </a:rPr>
              <a:t>Blank is inserted to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adjust 100%Transmittance at each wavelength</a:t>
            </a:r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.</a:t>
            </a:r>
            <a:r>
              <a:rPr lang="en-US" sz="1600">
                <a:latin typeface="Times New Roman" pitchFamily="1" charset="0"/>
              </a:rPr>
              <a:t> </a:t>
            </a:r>
          </a:p>
        </p:txBody>
      </p:sp>
      <p:pic>
        <p:nvPicPr>
          <p:cNvPr id="19460" name="Picture 11" descr="1)%20S1000%20Spectrophotometer,%20Vis,%2020nm%20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011238"/>
            <a:ext cx="611505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uv-vis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36550" y="304800"/>
            <a:ext cx="847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Simple Spectrophotometer Schematic </a:t>
            </a:r>
          </a:p>
        </p:txBody>
      </p:sp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533400" y="3657600"/>
            <a:ext cx="76358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1" charset="2"/>
              <a:buChar char="Ø"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The lamp</a:t>
            </a:r>
            <a:r>
              <a:rPr lang="en-US" sz="2400">
                <a:latin typeface="Times New Roman" pitchFamily="1" charset="0"/>
              </a:rPr>
              <a:t> emits all colors of light (i.e., white light).  </a:t>
            </a:r>
          </a:p>
          <a:p>
            <a:pPr>
              <a:buFont typeface="Wingdings" pitchFamily="1" charset="2"/>
              <a:buChar char="Ø"/>
            </a:pPr>
            <a:endParaRPr lang="en-US" sz="800">
              <a:latin typeface="Times New Roman" pitchFamily="1" charset="0"/>
            </a:endParaRPr>
          </a:p>
          <a:p>
            <a:pPr>
              <a:buFont typeface="Wingdings" pitchFamily="1" charset="2"/>
              <a:buChar char="Ø"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The monochromator</a:t>
            </a:r>
            <a:r>
              <a:rPr lang="en-US" sz="2400">
                <a:latin typeface="Times New Roman" pitchFamily="1" charset="0"/>
              </a:rPr>
              <a:t> selects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one wavelength</a:t>
            </a:r>
            <a:r>
              <a:rPr lang="en-US" sz="2400">
                <a:latin typeface="Times New Roman" pitchFamily="1" charset="0"/>
              </a:rPr>
              <a:t> and that 	wavelength is sent through the sample.  </a:t>
            </a:r>
          </a:p>
          <a:p>
            <a:pPr>
              <a:buFont typeface="Wingdings" pitchFamily="1" charset="2"/>
              <a:buChar char="Ø"/>
            </a:pPr>
            <a:endParaRPr lang="en-US" sz="800">
              <a:latin typeface="Times New Roman" pitchFamily="1" charset="0"/>
            </a:endParaRPr>
          </a:p>
          <a:p>
            <a:pPr>
              <a:buFont typeface="Wingdings" pitchFamily="1" charset="2"/>
              <a:buChar char="Ø"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The detector</a:t>
            </a:r>
            <a:r>
              <a:rPr lang="en-US" sz="2400">
                <a:latin typeface="Times New Roman" pitchFamily="1" charset="0"/>
              </a:rPr>
              <a:t> detects the wavelength of light that has 	passed through the sample.</a:t>
            </a:r>
          </a:p>
          <a:p>
            <a:pPr>
              <a:buFont typeface="Wingdings" pitchFamily="1" charset="2"/>
              <a:buChar char="Ø"/>
            </a:pPr>
            <a:endParaRPr lang="en-US" sz="800">
              <a:latin typeface="Times New Roman" pitchFamily="1" charset="0"/>
            </a:endParaRPr>
          </a:p>
          <a:p>
            <a:pPr>
              <a:buFont typeface="Wingdings" pitchFamily="1" charset="2"/>
              <a:buChar char="Ø"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The amplifier</a:t>
            </a:r>
            <a:r>
              <a:rPr lang="en-US" sz="2400">
                <a:latin typeface="Times New Roman" pitchFamily="1" charset="0"/>
              </a:rPr>
              <a:t> increases the signal so that it is easier to </a:t>
            </a:r>
          </a:p>
          <a:p>
            <a:pPr lvl="1"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read against the background noise.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1473200"/>
            <a:ext cx="81676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1" charset="2"/>
              <a:buChar char="Ø"/>
            </a:pPr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Colorimetry</a:t>
            </a:r>
            <a:r>
              <a:rPr lang="en-US" sz="2800">
                <a:latin typeface="Times New Roman" pitchFamily="1" charset="0"/>
              </a:rPr>
              <a:t> is the use of the human eye</a:t>
            </a:r>
          </a:p>
          <a:p>
            <a:pPr>
              <a:buFont typeface="Wingdings" pitchFamily="1" charset="2"/>
              <a:buNone/>
            </a:pPr>
            <a:r>
              <a:rPr lang="en-US" sz="2800">
                <a:latin typeface="Times New Roman" pitchFamily="1" charset="0"/>
              </a:rPr>
              <a:t>	to determine the concentration of colored species.</a:t>
            </a:r>
          </a:p>
          <a:p>
            <a:pPr>
              <a:buFont typeface="Wingdings" pitchFamily="1" charset="2"/>
              <a:buChar char="Ø"/>
            </a:pPr>
            <a:endParaRPr lang="en-US" sz="2800">
              <a:latin typeface="Times New Roman" pitchFamily="1" charset="0"/>
            </a:endParaRPr>
          </a:p>
          <a:p>
            <a:pPr>
              <a:buFont typeface="Wingdings" pitchFamily="1" charset="2"/>
              <a:buChar char="Ø"/>
            </a:pPr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Spectrophotometry</a:t>
            </a:r>
            <a:r>
              <a:rPr lang="en-US" sz="2800">
                <a:latin typeface="Times New Roman" pitchFamily="1" charset="0"/>
              </a:rPr>
              <a:t> is the use of instruments</a:t>
            </a:r>
          </a:p>
          <a:p>
            <a:pPr lvl="1">
              <a:buFont typeface="Wingdings" pitchFamily="1" charset="2"/>
              <a:buNone/>
            </a:pPr>
            <a:r>
              <a:rPr lang="en-US" sz="2800">
                <a:latin typeface="Times New Roman" pitchFamily="1" charset="0"/>
              </a:rPr>
              <a:t>	to make the same measurements.  It extends </a:t>
            </a:r>
          </a:p>
          <a:p>
            <a:pPr lvl="1">
              <a:buFont typeface="Wingdings" pitchFamily="1" charset="2"/>
              <a:buNone/>
            </a:pPr>
            <a:r>
              <a:rPr lang="en-US" sz="2800">
                <a:latin typeface="Times New Roman" pitchFamily="1" charset="0"/>
              </a:rPr>
              <a:t>	the range of possible measurements beyond</a:t>
            </a:r>
          </a:p>
          <a:p>
            <a:pPr lvl="1">
              <a:buFont typeface="Wingdings" pitchFamily="1" charset="2"/>
              <a:buNone/>
            </a:pPr>
            <a:r>
              <a:rPr lang="en-US" sz="2800">
                <a:latin typeface="Times New Roman" pitchFamily="1" charset="0"/>
              </a:rPr>
              <a:t>	those that can be determined by the eye alone.</a:t>
            </a:r>
          </a:p>
          <a:p>
            <a:pPr>
              <a:buFont typeface="Wingdings" pitchFamily="1" charset="2"/>
              <a:buChar char="Ø"/>
            </a:pPr>
            <a:endParaRPr lang="en-US" sz="2800">
              <a:latin typeface="Times New Roman" pitchFamily="1" charset="0"/>
            </a:endParaRPr>
          </a:p>
          <a:p>
            <a:pPr>
              <a:buFont typeface="Wingdings" pitchFamily="1" charset="2"/>
              <a:buNone/>
            </a:pPr>
            <a:r>
              <a:rPr lang="en-US" sz="2800" b="1">
                <a:latin typeface="Times New Roman" pitchFamily="1" charset="0"/>
              </a:rPr>
              <a:t>Note:</a:t>
            </a:r>
            <a:r>
              <a:rPr lang="en-US" sz="2800">
                <a:latin typeface="Times New Roman" pitchFamily="1" charset="0"/>
              </a:rPr>
              <a:t>  This experiment will demonstrate </a:t>
            </a:r>
          </a:p>
          <a:p>
            <a:pPr>
              <a:buFont typeface="Wingdings" pitchFamily="1" charset="2"/>
              <a:buNone/>
            </a:pPr>
            <a:r>
              <a:rPr lang="en-US" sz="2800">
                <a:latin typeface="Times New Roman" pitchFamily="1" charset="0"/>
              </a:rPr>
              <a:t>	</a:t>
            </a:r>
            <a:r>
              <a:rPr lang="en-US" sz="2800" b="1" u="sng">
                <a:solidFill>
                  <a:srgbClr val="3333FF"/>
                </a:solidFill>
                <a:latin typeface="Times New Roman" pitchFamily="1" charset="0"/>
              </a:rPr>
              <a:t>both techniques</a:t>
            </a:r>
            <a:r>
              <a:rPr lang="en-US" sz="2800">
                <a:latin typeface="Times New Roman" pitchFamily="1" charset="0"/>
              </a:rPr>
              <a:t> on the </a:t>
            </a:r>
            <a:r>
              <a:rPr lang="en-US" sz="2800" b="1" u="sng">
                <a:solidFill>
                  <a:srgbClr val="3333FF"/>
                </a:solidFill>
                <a:latin typeface="Times New Roman" pitchFamily="1" charset="0"/>
              </a:rPr>
              <a:t>same set of dyes</a:t>
            </a:r>
            <a:r>
              <a:rPr lang="en-US" sz="2800">
                <a:latin typeface="Times New Roman" pitchFamily="1" charset="0"/>
              </a:rPr>
              <a:t>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27275" y="457200"/>
            <a:ext cx="448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Useful 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3675" y="1550988"/>
            <a:ext cx="32766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>
                <a:latin typeface="Times New Roman" pitchFamily="1" charset="0"/>
              </a:rPr>
              <a:t>1. With sample </a:t>
            </a:r>
            <a:r>
              <a:rPr lang="en-US" b="1">
                <a:solidFill>
                  <a:srgbClr val="3333FF"/>
                </a:solidFill>
                <a:latin typeface="Times New Roman" pitchFamily="1" charset="0"/>
              </a:rPr>
              <a:t>chamber empty</a:t>
            </a:r>
            <a:r>
              <a:rPr lang="en-US">
                <a:latin typeface="Times New Roman" pitchFamily="1" charset="0"/>
              </a:rPr>
              <a:t>, set desired wavelength then adjust to 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0%T</a:t>
            </a:r>
            <a:r>
              <a:rPr lang="en-US">
                <a:latin typeface="Times New Roman" pitchFamily="1" charset="0"/>
              </a:rPr>
              <a:t> with right knob on front panel.</a:t>
            </a:r>
          </a:p>
          <a:p>
            <a:pPr marL="342900" indent="-342900">
              <a:buFont typeface="Arial" pitchFamily="1" charset="0"/>
              <a:buNone/>
            </a:pPr>
            <a:endParaRPr lang="en-US" sz="800">
              <a:latin typeface="Times New Roman" pitchFamily="1" charset="0"/>
            </a:endParaRPr>
          </a:p>
          <a:p>
            <a:pPr marL="342900" indent="-342900">
              <a:buFont typeface="Arial" pitchFamily="1" charset="0"/>
              <a:buNone/>
            </a:pPr>
            <a:r>
              <a:rPr lang="en-US">
                <a:latin typeface="Times New Roman" pitchFamily="1" charset="0"/>
              </a:rPr>
              <a:t>2. </a:t>
            </a:r>
            <a:r>
              <a:rPr lang="en-US" b="1">
                <a:solidFill>
                  <a:srgbClr val="3333FF"/>
                </a:solidFill>
                <a:latin typeface="Times New Roman" pitchFamily="1" charset="0"/>
              </a:rPr>
              <a:t>Insert blank solution</a:t>
            </a:r>
            <a:r>
              <a:rPr lang="en-US">
                <a:latin typeface="Times New Roman" pitchFamily="1" charset="0"/>
              </a:rPr>
              <a:t>, close lid and adjust 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100%T</a:t>
            </a:r>
            <a:r>
              <a:rPr lang="en-US">
                <a:latin typeface="Times New Roman" pitchFamily="1" charset="0"/>
              </a:rPr>
              <a:t> </a:t>
            </a:r>
          </a:p>
          <a:p>
            <a:pPr marL="342900" indent="-342900">
              <a:buFont typeface="Arial" pitchFamily="1" charset="0"/>
              <a:buNone/>
            </a:pPr>
            <a:r>
              <a:rPr lang="en-US">
                <a:latin typeface="Times New Roman" pitchFamily="1" charset="0"/>
              </a:rPr>
              <a:t>	with right knob on front panel.</a:t>
            </a:r>
          </a:p>
          <a:p>
            <a:pPr marL="342900" indent="-342900">
              <a:buFont typeface="Arial" pitchFamily="1" charset="0"/>
              <a:buNone/>
            </a:pPr>
            <a:endParaRPr lang="en-US" sz="800">
              <a:latin typeface="Times New Roman" pitchFamily="1" charset="0"/>
            </a:endParaRPr>
          </a:p>
          <a:p>
            <a:pPr marL="342900" indent="-342900">
              <a:buFont typeface="Arial" pitchFamily="1" charset="0"/>
              <a:buNone/>
            </a:pPr>
            <a:r>
              <a:rPr lang="en-US">
                <a:latin typeface="Times New Roman" pitchFamily="1" charset="0"/>
              </a:rPr>
              <a:t>3. </a:t>
            </a:r>
            <a:r>
              <a:rPr lang="en-US" b="1">
                <a:solidFill>
                  <a:srgbClr val="3333FF"/>
                </a:solidFill>
                <a:latin typeface="Times New Roman" pitchFamily="1" charset="0"/>
              </a:rPr>
              <a:t>Insert</a:t>
            </a:r>
            <a:r>
              <a:rPr lang="en-US">
                <a:latin typeface="Times New Roman" pitchFamily="1" charset="0"/>
              </a:rPr>
              <a:t> </a:t>
            </a:r>
            <a:r>
              <a:rPr lang="en-US" b="1">
                <a:solidFill>
                  <a:srgbClr val="3333FF"/>
                </a:solidFill>
                <a:latin typeface="Times New Roman" pitchFamily="1" charset="0"/>
              </a:rPr>
              <a:t>dye solutions</a:t>
            </a:r>
            <a:r>
              <a:rPr lang="en-US">
                <a:latin typeface="Times New Roman" pitchFamily="1" charset="0"/>
              </a:rPr>
              <a:t>, read and record 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%T</a:t>
            </a:r>
            <a:r>
              <a:rPr lang="en-US">
                <a:latin typeface="Times New Roman" pitchFamily="1" charset="0"/>
              </a:rPr>
              <a:t> values.</a:t>
            </a:r>
          </a:p>
          <a:p>
            <a:pPr marL="342900" indent="-342900">
              <a:buFont typeface="Arial" pitchFamily="1" charset="0"/>
              <a:buNone/>
            </a:pPr>
            <a:endParaRPr lang="en-US" sz="800">
              <a:latin typeface="Times New Roman" pitchFamily="1" charset="0"/>
            </a:endParaRPr>
          </a:p>
          <a:p>
            <a:pPr marL="342900" indent="-342900">
              <a:buFont typeface="Arial" pitchFamily="1" charset="0"/>
              <a:buNone/>
            </a:pPr>
            <a:r>
              <a:rPr lang="en-US">
                <a:latin typeface="Times New Roman" pitchFamily="1" charset="0"/>
              </a:rPr>
              <a:t>4. </a:t>
            </a:r>
            <a:r>
              <a:rPr lang="en-US" b="1">
                <a:solidFill>
                  <a:srgbClr val="3333FF"/>
                </a:solidFill>
                <a:latin typeface="Times New Roman" pitchFamily="1" charset="0"/>
              </a:rPr>
              <a:t>Change wavelength*</a:t>
            </a:r>
            <a:r>
              <a:rPr lang="en-US">
                <a:latin typeface="Times New Roman" pitchFamily="1" charset="0"/>
              </a:rPr>
              <a:t>, 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repeat steps 2-4.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47675" y="5894388"/>
            <a:ext cx="8247063" cy="666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itchFamily="1" charset="0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*NOTE:</a:t>
            </a:r>
            <a:r>
              <a:rPr lang="en-US">
                <a:latin typeface="Times New Roman" pitchFamily="1" charset="0"/>
              </a:rPr>
              <a:t>  The </a:t>
            </a:r>
            <a:r>
              <a:rPr lang="en-US" b="1" u="sng">
                <a:solidFill>
                  <a:srgbClr val="0000FF"/>
                </a:solidFill>
                <a:latin typeface="Times New Roman" pitchFamily="1" charset="0"/>
              </a:rPr>
              <a:t>filter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 </a:t>
            </a:r>
            <a:r>
              <a:rPr lang="en-US">
                <a:latin typeface="Times New Roman" pitchFamily="1" charset="0"/>
              </a:rPr>
              <a:t>must be 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changed </a:t>
            </a:r>
            <a:r>
              <a:rPr lang="en-US">
                <a:latin typeface="Times New Roman" pitchFamily="1" charset="0"/>
              </a:rPr>
              <a:t>periodically </a:t>
            </a:r>
            <a:r>
              <a:rPr lang="en-US" b="1">
                <a:solidFill>
                  <a:srgbClr val="0000FF"/>
                </a:solidFill>
                <a:latin typeface="Times New Roman" pitchFamily="1" charset="0"/>
              </a:rPr>
              <a:t>to </a:t>
            </a:r>
            <a:r>
              <a:rPr lang="en-US" b="1" u="sng">
                <a:solidFill>
                  <a:srgbClr val="0000FF"/>
                </a:solidFill>
                <a:latin typeface="Times New Roman" pitchFamily="1" charset="0"/>
              </a:rPr>
              <a:t>coordinate with the wavelength</a:t>
            </a:r>
            <a:r>
              <a:rPr lang="en-US">
                <a:latin typeface="Times New Roman" pitchFamily="1" charset="0"/>
              </a:rPr>
              <a:t> range studied:  </a:t>
            </a:r>
            <a:r>
              <a:rPr lang="en-US" b="1">
                <a:solidFill>
                  <a:srgbClr val="0000FF"/>
                </a:solidFill>
                <a:latin typeface="Times New Roman" pitchFamily="1" charset="0"/>
              </a:rPr>
              <a:t>blue (400-449),</a:t>
            </a:r>
            <a:r>
              <a:rPr lang="en-US" b="1">
                <a:latin typeface="Times New Roman" pitchFamily="1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Times New Roman" pitchFamily="1" charset="0"/>
              </a:rPr>
              <a:t>green (450-549)</a:t>
            </a:r>
            <a:r>
              <a:rPr lang="en-US">
                <a:latin typeface="Times New Roman" pitchFamily="1" charset="0"/>
              </a:rPr>
              <a:t> and </a:t>
            </a:r>
            <a:r>
              <a:rPr lang="en-US" b="1">
                <a:solidFill>
                  <a:srgbClr val="FF3300"/>
                </a:solidFill>
                <a:latin typeface="Times New Roman" pitchFamily="1" charset="0"/>
              </a:rPr>
              <a:t>orange (550-749).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581150" y="0"/>
            <a:ext cx="5981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en-US" sz="3600" b="1" u="sng">
                <a:solidFill>
                  <a:srgbClr val="3333FF"/>
                </a:solidFill>
                <a:latin typeface="Times New Roman" pitchFamily="1" charset="0"/>
              </a:rPr>
              <a:t>Spectronic 20 Instructions</a:t>
            </a:r>
            <a:r>
              <a:rPr lang="en-US" sz="3600" u="sng">
                <a:solidFill>
                  <a:srgbClr val="3333FF"/>
                </a:solidFill>
                <a:latin typeface="Times New Roman" pitchFamily="1" charset="0"/>
              </a:rPr>
              <a:t> </a:t>
            </a:r>
          </a:p>
          <a:p>
            <a:pPr marL="342900" indent="-342900" algn="ctr"/>
            <a:r>
              <a:rPr lang="en-US" i="1">
                <a:latin typeface="Times New Roman" pitchFamily="1" charset="0"/>
              </a:rPr>
              <a:t>(Directions below will be available next to each instrument)</a:t>
            </a:r>
          </a:p>
        </p:txBody>
      </p:sp>
      <p:pic>
        <p:nvPicPr>
          <p:cNvPr id="21509" name="Picture 10" descr="1)%20S1000%20Spectrophotometer,%20Vis,%2020nm%20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1708150"/>
            <a:ext cx="5054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3614738" y="1228725"/>
            <a:ext cx="1527175" cy="3206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pitchFamily="1" charset="0"/>
              </a:rPr>
              <a:t>Sample Chamber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7529513" y="1074738"/>
            <a:ext cx="1158875" cy="53340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Times New Roman" pitchFamily="1" charset="0"/>
              </a:rPr>
              <a:t>Mode Knob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1" charset="0"/>
              </a:rPr>
              <a:t>(</a:t>
            </a:r>
            <a:r>
              <a:rPr lang="en-US" sz="1400" i="1">
                <a:solidFill>
                  <a:srgbClr val="FF0000"/>
                </a:solidFill>
                <a:latin typeface="Times New Roman" pitchFamily="1" charset="0"/>
              </a:rPr>
              <a:t>set to Trans</a:t>
            </a:r>
            <a:r>
              <a:rPr lang="en-US" sz="1400">
                <a:solidFill>
                  <a:srgbClr val="FF0000"/>
                </a:solidFill>
                <a:latin typeface="Times New Roman" pitchFamily="1" charset="0"/>
              </a:rPr>
              <a:t>)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5661025" y="1076325"/>
            <a:ext cx="1330325" cy="3206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pitchFamily="1" charset="0"/>
              </a:rPr>
              <a:t>Digital Display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7140575" y="5065713"/>
            <a:ext cx="1576388" cy="3206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pitchFamily="1" charset="0"/>
              </a:rPr>
              <a:t>Wavelength Knob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5265738" y="5254625"/>
            <a:ext cx="1379537" cy="3206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pitchFamily="1" charset="0"/>
              </a:rPr>
              <a:t>0-100%T Knob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3765550" y="5030788"/>
            <a:ext cx="1114425" cy="3206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pitchFamily="1" charset="0"/>
              </a:rPr>
              <a:t>Filter Lever</a:t>
            </a:r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4398963" y="1546225"/>
            <a:ext cx="630237" cy="1247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6276975" y="1398588"/>
            <a:ext cx="0" cy="9636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flipH="1">
            <a:off x="7389813" y="1631950"/>
            <a:ext cx="815975" cy="790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8"/>
          <p:cNvSpPr>
            <a:spLocks noChangeShapeType="1"/>
          </p:cNvSpPr>
          <p:nvPr/>
        </p:nvSpPr>
        <p:spPr bwMode="auto">
          <a:xfrm flipV="1">
            <a:off x="4260850" y="4184650"/>
            <a:ext cx="879475" cy="850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 flipV="1">
            <a:off x="6029325" y="4486275"/>
            <a:ext cx="358775" cy="765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 flipH="1" flipV="1">
            <a:off x="7019925" y="3595688"/>
            <a:ext cx="703263" cy="14843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1379538"/>
            <a:ext cx="68643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35075" y="0"/>
            <a:ext cx="6672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solidFill>
                  <a:srgbClr val="3333FF"/>
                </a:solidFill>
                <a:latin typeface="Times New Roman" pitchFamily="1" charset="0"/>
              </a:rPr>
              <a:t>Post Lab:  4 Plots of Absorption Data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7650" y="588963"/>
            <a:ext cx="864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" charset="0"/>
              </a:rPr>
              <a:t>Plots similar to the 3 below</a:t>
            </a:r>
            <a:r>
              <a:rPr lang="en-US" sz="1600" b="1">
                <a:latin typeface="Times New Roman" pitchFamily="1" charset="0"/>
              </a:rPr>
              <a:t> will need to be generated using a computer program such as Excel.</a:t>
            </a:r>
          </a:p>
          <a:p>
            <a:r>
              <a:rPr lang="en-US" sz="1600" b="1">
                <a:latin typeface="Times New Roman" pitchFamily="1" charset="0"/>
              </a:rPr>
              <a:t>You will </a:t>
            </a:r>
            <a:r>
              <a:rPr lang="en-US" sz="1600" b="1" u="sng">
                <a:solidFill>
                  <a:srgbClr val="FF0000"/>
                </a:solidFill>
                <a:latin typeface="Times New Roman" pitchFamily="1" charset="0"/>
              </a:rPr>
              <a:t>also</a:t>
            </a:r>
            <a:r>
              <a:rPr lang="en-US" sz="1600" b="1">
                <a:latin typeface="Times New Roman" pitchFamily="1" charset="0"/>
              </a:rPr>
              <a:t> need to make a </a:t>
            </a:r>
            <a:r>
              <a:rPr lang="en-US" sz="1600" b="1">
                <a:solidFill>
                  <a:srgbClr val="FF0000"/>
                </a:solidFill>
                <a:latin typeface="Times New Roman" pitchFamily="1" charset="0"/>
              </a:rPr>
              <a:t>plot of your unknown blue or red</a:t>
            </a:r>
            <a:r>
              <a:rPr lang="en-US" sz="1600" b="1">
                <a:latin typeface="Times New Roman" pitchFamily="1" charset="0"/>
              </a:rPr>
              <a:t> which will look similar to #1 or #2.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17650" y="12557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#1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243513" y="12557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#2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232400" y="39258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#3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5500" y="234950"/>
            <a:ext cx="749141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Checkout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itchFamily="1" charset="0"/>
              </a:rPr>
              <a:t>	</a:t>
            </a:r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Visual Portion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		</a:t>
            </a:r>
            <a:r>
              <a:rPr lang="en-US" sz="2400" b="1" u="sng">
                <a:solidFill>
                  <a:srgbClr val="3333FF"/>
                </a:solidFill>
                <a:latin typeface="Times New Roman" pitchFamily="1" charset="0"/>
              </a:rPr>
              <a:t>Spec-20s</a:t>
            </a:r>
          </a:p>
          <a:p>
            <a:r>
              <a:rPr lang="en-US" sz="2400">
                <a:latin typeface="Times New Roman" pitchFamily="1" charset="0"/>
              </a:rPr>
              <a:t>	1 - 12 well plate		5 - cuvettes</a:t>
            </a:r>
            <a:r>
              <a:rPr lang="en-US" sz="2400"/>
              <a:t> </a:t>
            </a:r>
            <a:r>
              <a:rPr lang="en-US" sz="2400">
                <a:latin typeface="Times New Roman" pitchFamily="1" charset="0"/>
              </a:rPr>
              <a:t>in a	3 - 12 well strips*		      test tube rack	5 - Beral pipets</a:t>
            </a:r>
            <a:r>
              <a:rPr lang="en-US" sz="2400">
                <a:solidFill>
                  <a:srgbClr val="FF0000"/>
                </a:solidFill>
                <a:latin typeface="Times New Roman" pitchFamily="1" charset="0"/>
              </a:rPr>
              <a:t>**</a:t>
            </a:r>
            <a:r>
              <a:rPr lang="en-US" sz="2400">
                <a:latin typeface="Times New Roman" pitchFamily="1" charset="0"/>
              </a:rPr>
              <a:t>	</a:t>
            </a:r>
          </a:p>
          <a:p>
            <a:r>
              <a:rPr lang="en-US" sz="2000">
                <a:latin typeface="Times New Roman" pitchFamily="1" charset="0"/>
              </a:rPr>
              <a:t>		</a:t>
            </a:r>
            <a:r>
              <a:rPr lang="en-US" b="1">
                <a:latin typeface="Times New Roman" pitchFamily="1" charset="0"/>
              </a:rPr>
              <a:t>*2 of which need to be at least 9 wells long.</a:t>
            </a:r>
          </a:p>
          <a:p>
            <a:r>
              <a:rPr lang="en-US">
                <a:latin typeface="Times New Roman" pitchFamily="1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Times New Roman" pitchFamily="1" charset="0"/>
              </a:rPr>
              <a:t>**Don’t have to be returned</a:t>
            </a:r>
            <a:r>
              <a:rPr lang="en-US" b="1">
                <a:latin typeface="Times New Roman" pitchFamily="1" charset="0"/>
              </a:rPr>
              <a:t>.</a:t>
            </a:r>
            <a:endParaRPr lang="en-US" sz="800" b="1">
              <a:latin typeface="Times New Roman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25500" y="4105275"/>
            <a:ext cx="7491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" charset="0"/>
              </a:rPr>
              <a:t>Dyes - Located in Lab:  Record Concentrations</a:t>
            </a:r>
          </a:p>
          <a:p>
            <a:r>
              <a:rPr lang="en-US" sz="800">
                <a:latin typeface="Times New Roman" pitchFamily="1" charset="0"/>
              </a:rPr>
              <a:t>	</a:t>
            </a: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400" b="1">
                <a:latin typeface="Times New Roman" pitchFamily="1" charset="0"/>
              </a:rPr>
              <a:t>Blue std. = _____ ppm</a:t>
            </a:r>
          </a:p>
          <a:p>
            <a:r>
              <a:rPr lang="en-US" sz="2400" b="1">
                <a:latin typeface="Times New Roman" pitchFamily="1" charset="0"/>
              </a:rPr>
              <a:t>	Red std. =  _____ ppm</a:t>
            </a:r>
          </a:p>
          <a:p>
            <a:endParaRPr lang="en-US" sz="800" b="1" u="sng">
              <a:solidFill>
                <a:srgbClr val="FF0000"/>
              </a:solidFill>
              <a:latin typeface="Times New Roman" pitchFamily="1" charset="0"/>
            </a:endParaRPr>
          </a:p>
          <a:p>
            <a:r>
              <a:rPr lang="en-US" sz="2800" b="1" u="sng">
                <a:solidFill>
                  <a:srgbClr val="0000FF"/>
                </a:solidFill>
                <a:latin typeface="Times New Roman" pitchFamily="1" charset="0"/>
              </a:rPr>
              <a:t>Waste</a:t>
            </a:r>
            <a:endParaRPr lang="en-US" sz="2800" b="1">
              <a:solidFill>
                <a:srgbClr val="0000FF"/>
              </a:solidFill>
              <a:latin typeface="Times New Roman" pitchFamily="1" charset="0"/>
            </a:endParaRPr>
          </a:p>
          <a:p>
            <a:r>
              <a:rPr lang="en-US" sz="2000">
                <a:latin typeface="Times New Roman" pitchFamily="1" charset="0"/>
              </a:rPr>
              <a:t>	</a:t>
            </a:r>
            <a:r>
              <a:rPr lang="en-US" sz="2400">
                <a:latin typeface="Times New Roman" pitchFamily="1" charset="0"/>
              </a:rPr>
              <a:t>We are using FDA food dyes and distilled water.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130425" y="2957513"/>
            <a:ext cx="4881563" cy="941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" charset="0"/>
              </a:rPr>
              <a:t>There aren’t enough Spec-20s for all groups. 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" charset="0"/>
              </a:rPr>
              <a:t>So 1/2 will start with the Spec-20s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" charset="0"/>
              </a:rPr>
              <a:t>and 1/2 will start with the visual portion.</a:t>
            </a:r>
            <a:endParaRPr lang="en-US" sz="400" b="1">
              <a:solidFill>
                <a:srgbClr val="0000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511425" y="1158875"/>
            <a:ext cx="4121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  <a:latin typeface="Times New Roman" pitchFamily="1" charset="0"/>
              </a:rPr>
              <a:t>For April 9-12</a:t>
            </a:r>
          </a:p>
        </p:txBody>
      </p:sp>
      <p:pic>
        <p:nvPicPr>
          <p:cNvPr id="24579" name="Picture 9" descr="rainbow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5681663"/>
            <a:ext cx="9779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rainbow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5761038"/>
            <a:ext cx="9779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rainbow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1313"/>
            <a:ext cx="9779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rainbow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2725" y="206375"/>
            <a:ext cx="9779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09600" y="2138363"/>
            <a:ext cx="79248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latin typeface="Times New Roman" pitchFamily="1" charset="0"/>
              </a:rPr>
              <a:t>Turn In: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	Colorimetry &amp; Spectrophotometry</a:t>
            </a:r>
            <a:r>
              <a:rPr lang="en-US" sz="2800"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pp 51-58</a:t>
            </a:r>
          </a:p>
          <a:p>
            <a:r>
              <a:rPr lang="en-US" sz="2800">
                <a:latin typeface="Times New Roman" pitchFamily="1" charset="0"/>
              </a:rPr>
              <a:t>		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+ 4 Graphs</a:t>
            </a:r>
          </a:p>
        </p:txBody>
      </p:sp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609600" y="3541713"/>
            <a:ext cx="7712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u="sng">
                <a:latin typeface="Times New Roman" pitchFamily="1" charset="0"/>
              </a:rPr>
              <a:t>Read Over:</a:t>
            </a:r>
          </a:p>
          <a:p>
            <a:pPr>
              <a:buClr>
                <a:srgbClr val="FF0000"/>
              </a:buClr>
            </a:pPr>
            <a:r>
              <a:rPr lang="en-US" sz="2800">
                <a:latin typeface="Times New Roman" pitchFamily="1" charset="0"/>
              </a:rPr>
              <a:t> 	</a:t>
            </a:r>
            <a:r>
              <a:rPr lang="en-US" sz="2800" b="1">
                <a:solidFill>
                  <a:srgbClr val="3333FF"/>
                </a:solidFill>
                <a:latin typeface="Times New Roman" pitchFamily="1" charset="0"/>
              </a:rPr>
              <a:t>Antacid Analysis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 </a:t>
            </a:r>
            <a:r>
              <a:rPr lang="en-US" sz="2800" b="1">
                <a:latin typeface="Times New Roman" pitchFamily="1" charset="0"/>
              </a:rPr>
              <a:t>(pp 33-34) in Green Book</a:t>
            </a:r>
          </a:p>
          <a:p>
            <a:pPr>
              <a:buClr>
                <a:srgbClr val="FF0000"/>
              </a:buClr>
            </a:pPr>
            <a:r>
              <a:rPr lang="en-US" sz="2800">
                <a:solidFill>
                  <a:srgbClr val="3333FF"/>
                </a:solidFill>
                <a:latin typeface="Times New Roman" pitchFamily="1" charset="0"/>
              </a:rPr>
              <a:t>	</a:t>
            </a:r>
            <a:r>
              <a:rPr lang="en-US" sz="2800">
                <a:latin typeface="Times New Roman" pitchFamily="1" charset="0"/>
              </a:rPr>
              <a:t>&amp; </a:t>
            </a:r>
            <a:r>
              <a:rPr lang="en-US" sz="2800" b="1">
                <a:solidFill>
                  <a:srgbClr val="3333FF"/>
                </a:solidFill>
                <a:latin typeface="Times New Roman" pitchFamily="1" charset="0"/>
              </a:rPr>
              <a:t>Dimensional Analysis #4-5 </a:t>
            </a:r>
          </a:p>
          <a:p>
            <a:pPr>
              <a:buClr>
                <a:srgbClr val="FF0000"/>
              </a:buClr>
            </a:pPr>
            <a:r>
              <a:rPr lang="en-US" sz="2800">
                <a:solidFill>
                  <a:srgbClr val="3333FF"/>
                </a:solidFill>
                <a:latin typeface="Times New Roman" pitchFamily="1" charset="0"/>
              </a:rPr>
              <a:t>		</a:t>
            </a:r>
            <a:r>
              <a:rPr lang="en-US" sz="2800" b="1">
                <a:latin typeface="Times New Roman" pitchFamily="1" charset="0"/>
              </a:rPr>
              <a:t>(pp 28-34</a:t>
            </a:r>
            <a:r>
              <a:rPr lang="en-US" sz="2800" b="1">
                <a:solidFill>
                  <a:srgbClr val="3333FF"/>
                </a:solidFill>
                <a:latin typeface="Times New Roman" pitchFamily="1" charset="0"/>
              </a:rPr>
              <a:t> </a:t>
            </a:r>
            <a:r>
              <a:rPr lang="en-US" sz="2800" b="1">
                <a:latin typeface="Times New Roman" pitchFamily="1" charset="0"/>
              </a:rPr>
              <a:t>in the </a:t>
            </a:r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first book</a:t>
            </a:r>
            <a:r>
              <a:rPr lang="en-US" sz="2800" b="1">
                <a:latin typeface="Times New Roman" pitchFamily="1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57200" y="2435225"/>
            <a:ext cx="8229600" cy="1951038"/>
            <a:chOff x="0" y="0"/>
            <a:chExt cx="5184" cy="1229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18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  </a:t>
              </a:r>
              <a:r>
                <a:rPr lang="en-US" sz="12200"/>
                <a:t> </a:t>
              </a:r>
              <a:r>
                <a:rPr lang="en-US"/>
                <a:t>                                                  </a:t>
              </a:r>
            </a:p>
          </p:txBody>
        </p:sp>
      </p:grpSp>
      <p:pic>
        <p:nvPicPr>
          <p:cNvPr id="4099" name="Picture 5" descr="0501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2590800"/>
            <a:ext cx="58674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57250" y="685800"/>
            <a:ext cx="7429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1" charset="2"/>
              <a:buChar char="Ø"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Visual Observations</a:t>
            </a:r>
            <a:r>
              <a:rPr lang="en-US" sz="2400">
                <a:latin typeface="Times New Roman" pitchFamily="1" charset="0"/>
              </a:rPr>
              <a:t> – Because colorimetry is based on 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inspection of materials with the human eye, it is </a:t>
            </a:r>
          </a:p>
          <a:p>
            <a:pPr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necessary to review aspects of visible light.</a:t>
            </a:r>
          </a:p>
          <a:p>
            <a:pPr>
              <a:buFont typeface="Wingdings" pitchFamily="1" charset="2"/>
              <a:buChar char="Ø"/>
            </a:pPr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Visible light</a:t>
            </a:r>
            <a:r>
              <a:rPr lang="en-US" sz="2400">
                <a:latin typeface="Times New Roman" pitchFamily="1" charset="0"/>
              </a:rPr>
              <a:t> is the narrow range of electromagnetic </a:t>
            </a:r>
          </a:p>
          <a:p>
            <a:pPr lvl="1">
              <a:buFont typeface="Wingdings" pitchFamily="1" charset="2"/>
              <a:buNone/>
            </a:pPr>
            <a:r>
              <a:rPr lang="en-US" sz="2400">
                <a:latin typeface="Times New Roman" pitchFamily="1" charset="0"/>
              </a:rPr>
              <a:t>	waves with the wavelength of </a:t>
            </a:r>
            <a:r>
              <a:rPr lang="en-US" sz="2400" b="1">
                <a:solidFill>
                  <a:srgbClr val="FF0000"/>
                </a:solidFill>
                <a:latin typeface="Times New Roman" pitchFamily="1" charset="0"/>
              </a:rPr>
              <a:t>400-700 nm</a:t>
            </a:r>
            <a:r>
              <a:rPr lang="en-US" sz="2400">
                <a:latin typeface="Times New Roman" pitchFamily="1" charset="0"/>
              </a:rPr>
              <a:t>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362200" y="6172200"/>
            <a:ext cx="66294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" charset="0"/>
              </a:rPr>
              <a:t>= the mnemonic used to remember the colors of the visible spectrum.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138488" y="0"/>
            <a:ext cx="286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Colorimetry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2149475" cy="519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R</a:t>
            </a:r>
            <a:r>
              <a:rPr lang="en-US" sz="2800" b="1">
                <a:solidFill>
                  <a:srgbClr val="FF9900"/>
                </a:solidFill>
                <a:latin typeface="Times New Roman" pitchFamily="1" charset="0"/>
              </a:rPr>
              <a:t>O</a:t>
            </a:r>
            <a:r>
              <a:rPr lang="en-US" sz="2800" b="1">
                <a:solidFill>
                  <a:srgbClr val="FFFF00"/>
                </a:solidFill>
                <a:latin typeface="Times New Roman" pitchFamily="1" charset="0"/>
              </a:rPr>
              <a:t>Y</a:t>
            </a:r>
            <a:r>
              <a:rPr lang="en-US" sz="2800" b="1">
                <a:latin typeface="Times New Roman" pitchFamily="1" charset="0"/>
              </a:rPr>
              <a:t> </a:t>
            </a:r>
            <a:r>
              <a:rPr lang="en-US" sz="2800" b="1">
                <a:solidFill>
                  <a:srgbClr val="00CC00"/>
                </a:solidFill>
                <a:latin typeface="Times New Roman" pitchFamily="1" charset="0"/>
              </a:rPr>
              <a:t>G</a:t>
            </a:r>
            <a:r>
              <a:rPr lang="en-US" sz="2800" b="1">
                <a:latin typeface="Times New Roman" pitchFamily="1" charset="0"/>
              </a:rPr>
              <a:t>. </a:t>
            </a:r>
            <a:r>
              <a:rPr lang="en-US" sz="2800" b="1">
                <a:solidFill>
                  <a:srgbClr val="3333FF"/>
                </a:solidFill>
                <a:latin typeface="Times New Roman" pitchFamily="1" charset="0"/>
              </a:rPr>
              <a:t>B</a:t>
            </a:r>
            <a:r>
              <a:rPr lang="en-US" sz="2800" b="1">
                <a:solidFill>
                  <a:srgbClr val="666699"/>
                </a:solidFill>
                <a:latin typeface="Times New Roman" pitchFamily="1" charset="0"/>
              </a:rPr>
              <a:t>I</a:t>
            </a:r>
            <a:r>
              <a:rPr lang="en-US" sz="2800" b="1">
                <a:solidFill>
                  <a:srgbClr val="9900CC"/>
                </a:solidFill>
                <a:latin typeface="Times New Roman" pitchFamily="1" charset="0"/>
              </a:rPr>
              <a:t>V</a:t>
            </a:r>
            <a:endParaRPr lang="en-US" sz="280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MSp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83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51038" y="4800600"/>
            <a:ext cx="524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Visible light</a:t>
            </a:r>
            <a:r>
              <a:rPr lang="en-US" sz="2400">
                <a:latin typeface="Times New Roman" pitchFamily="1" charset="0"/>
              </a:rPr>
              <a:t> is only a very small portion </a:t>
            </a:r>
          </a:p>
          <a:p>
            <a:r>
              <a:rPr lang="en-US" sz="2400">
                <a:latin typeface="Times New Roman" pitchFamily="1" charset="0"/>
              </a:rPr>
              <a:t>of the electromagnetic spectrum.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124200" y="2286000"/>
            <a:ext cx="26670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95300" y="5867400"/>
            <a:ext cx="8153400" cy="7715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b="1" u="sng">
                <a:latin typeface="Times New Roman" pitchFamily="1" charset="0"/>
              </a:rPr>
              <a:t>Note:</a:t>
            </a:r>
            <a:r>
              <a:rPr lang="en-US" sz="2200">
                <a:latin typeface="Times New Roman" pitchFamily="1" charset="0"/>
              </a:rPr>
              <a:t>  Frequency (</a:t>
            </a:r>
            <a:r>
              <a:rPr lang="el-GR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υ</a:t>
            </a:r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) </a:t>
            </a:r>
            <a:r>
              <a:rPr lang="en-US" sz="2200">
                <a:latin typeface="Times New Roman" pitchFamily="1" charset="0"/>
              </a:rPr>
              <a:t>and Energy (E) are directly proportional </a:t>
            </a:r>
          </a:p>
          <a:p>
            <a:pPr algn="just"/>
            <a:r>
              <a:rPr lang="en-US" sz="2200">
                <a:latin typeface="Times New Roman" pitchFamily="1" charset="0"/>
              </a:rPr>
              <a:t>whereas Frequency (</a:t>
            </a:r>
            <a:r>
              <a:rPr lang="el-GR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υ</a:t>
            </a:r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) </a:t>
            </a:r>
            <a:r>
              <a:rPr lang="en-US" sz="2200">
                <a:latin typeface="Times New Roman" pitchFamily="1" charset="0"/>
              </a:rPr>
              <a:t>and Wavelength (</a:t>
            </a:r>
            <a:r>
              <a:rPr lang="el-GR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λ</a:t>
            </a:r>
            <a:r>
              <a:rPr lang="en-US" sz="220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) </a:t>
            </a:r>
            <a:r>
              <a:rPr lang="en-US" sz="2200">
                <a:latin typeface="Times New Roman" pitchFamily="1" charset="0"/>
              </a:rPr>
              <a:t>are inversely proportional.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89" name="Group 45"/>
          <p:cNvGraphicFramePr>
            <a:graphicFrameLocks noGrp="1"/>
          </p:cNvGraphicFramePr>
          <p:nvPr/>
        </p:nvGraphicFramePr>
        <p:xfrm>
          <a:off x="609600" y="1371600"/>
          <a:ext cx="7924800" cy="4434840"/>
        </p:xfrm>
        <a:graphic>
          <a:graphicData uri="http://schemas.openxmlformats.org/drawingml/2006/table">
            <a:tbl>
              <a:tblPr/>
              <a:tblGrid>
                <a:gridCol w="1541463"/>
                <a:gridCol w="1873250"/>
                <a:gridCol w="1625600"/>
                <a:gridCol w="28844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Type of Radiation</a:t>
                      </a:r>
                      <a:endParaRPr kumimoji="0" 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Frequency Range (Hz)</a:t>
                      </a:r>
                      <a:endParaRPr kumimoji="0" 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Wavelength Range</a:t>
                      </a:r>
                      <a:endParaRPr kumimoji="0" 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Type of Transition</a:t>
                      </a:r>
                      <a:endParaRPr kumimoji="0" 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gamma-rays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20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-10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&lt;1 pm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nuclear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X-rays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17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-10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 nm-1 pm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inner electron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ultraviolet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-10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400 nm-1 nm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outer electron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visible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4-7.5x10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750 nm-400 nm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outer electron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near-infrared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1x10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-4x10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2.5 µm-750 nm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outer electron molecular vibrations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infrared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-10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25 µm-2.5 µm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molecular vibrations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microwaves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3x10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-10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 mm-25 µm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molecular rotations,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electron spin flips*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radio waves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&lt;3x10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&gt;1 mm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Arial" pitchFamily="1" charset="0"/>
                          <a:cs typeface="Arial" pitchFamily="1" charset="0"/>
                        </a:rPr>
                        <a:t>nuclear spin flips*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3" name="Rectangle 43"/>
          <p:cNvSpPr>
            <a:spLocks noChangeArrowheads="1"/>
          </p:cNvSpPr>
          <p:nvPr/>
        </p:nvSpPr>
        <p:spPr bwMode="auto">
          <a:xfrm>
            <a:off x="1516063" y="457200"/>
            <a:ext cx="611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" charset="0"/>
              </a:rPr>
              <a:t>Electromagnetic Spectrum</a:t>
            </a:r>
            <a:r>
              <a:rPr lang="en-US" sz="4000" u="sng">
                <a:solidFill>
                  <a:srgbClr val="3333FF"/>
                </a:solidFill>
                <a:latin typeface="Times New Roman" pitchFamily="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veleng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3" y="2590800"/>
            <a:ext cx="4675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14550" y="5257800"/>
            <a:ext cx="4914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>
              <a:buFont typeface="Arial" pitchFamily="1" charset="0"/>
              <a:buAutoNum type="alphaLcParenBoth"/>
            </a:pPr>
            <a:r>
              <a:rPr lang="en-US" sz="2400" i="1">
                <a:latin typeface="Times New Roman" pitchFamily="1" charset="0"/>
              </a:rPr>
              <a:t> longer wavelength, lower energy; </a:t>
            </a:r>
          </a:p>
          <a:p>
            <a:pPr marL="342900" indent="-342900">
              <a:buFont typeface="Arial" pitchFamily="1" charset="0"/>
              <a:buAutoNum type="alphaLcParenBoth"/>
            </a:pPr>
            <a:r>
              <a:rPr lang="en-US" sz="2400" i="1">
                <a:latin typeface="Times New Roman" pitchFamily="1" charset="0"/>
              </a:rPr>
              <a:t> shorter wavelength, higher energy.</a:t>
            </a:r>
            <a:endParaRPr lang="en-US" sz="2400">
              <a:latin typeface="Times New Roman" pitchFamily="1" charset="0"/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457200" y="457200"/>
            <a:ext cx="807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" charset="0"/>
              </a:rPr>
              <a:t>Electromagnetic radiation</a:t>
            </a:r>
            <a:r>
              <a:rPr lang="en-US" sz="2400">
                <a:latin typeface="Times New Roman" pitchFamily="1" charset="0"/>
              </a:rPr>
              <a:t> is characterized by its </a:t>
            </a:r>
          </a:p>
          <a:p>
            <a:r>
              <a:rPr lang="en-US" sz="2400">
                <a:latin typeface="Times New Roman" pitchFamily="1" charset="0"/>
              </a:rPr>
              <a:t>	wavelength, </a:t>
            </a:r>
            <a:r>
              <a:rPr lang="en-US" sz="2400">
                <a:latin typeface="Times New Roman" pitchFamily="1" charset="0"/>
                <a:sym typeface="Symbol" pitchFamily="1" charset="2"/>
              </a:rPr>
              <a:t></a:t>
            </a:r>
            <a:r>
              <a:rPr lang="en-US" sz="2400">
                <a:latin typeface="Times New Roman" pitchFamily="1" charset="0"/>
              </a:rPr>
              <a:t>, Frequency, </a:t>
            </a:r>
            <a:r>
              <a:rPr lang="en-US" sz="2400">
                <a:latin typeface="Times New Roman" pitchFamily="1" charset="0"/>
                <a:sym typeface="Symbol" pitchFamily="1" charset="2"/>
              </a:rPr>
              <a:t></a:t>
            </a:r>
            <a:r>
              <a:rPr lang="en-US" sz="2400">
                <a:latin typeface="Times New Roman" pitchFamily="1" charset="0"/>
              </a:rPr>
              <a:t> and energy, E:</a:t>
            </a:r>
          </a:p>
          <a:p>
            <a:endParaRPr lang="en-US" sz="1200">
              <a:latin typeface="Times New Roman" pitchFamily="1" charset="0"/>
            </a:endParaRPr>
          </a:p>
          <a:p>
            <a:pPr algn="ctr"/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E = h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  <a:sym typeface="Symbol" pitchFamily="1" charset="2"/>
              </a:rPr>
              <a:t>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= hc /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  <a:sym typeface="Symbol" pitchFamily="1" charset="2"/>
              </a:rPr>
              <a:t>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  	c =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  <a:sym typeface="Symbol" pitchFamily="1" charset="2"/>
              </a:rPr>
              <a:t> </a:t>
            </a:r>
          </a:p>
          <a:p>
            <a:pPr algn="ctr"/>
            <a:endParaRPr lang="en-US" sz="1200" b="1">
              <a:solidFill>
                <a:srgbClr val="3333FF"/>
              </a:solidFill>
              <a:latin typeface="Times New Roman" pitchFamily="1" charset="0"/>
              <a:sym typeface="Symbol" pitchFamily="1" charset="2"/>
            </a:endParaRPr>
          </a:p>
          <a:p>
            <a:pPr algn="ctr"/>
            <a:r>
              <a:rPr lang="en-US" sz="2400">
                <a:latin typeface="Times New Roman" pitchFamily="1" charset="0"/>
              </a:rPr>
              <a:t>Where h = Planck’s constant  &amp;  c = speed of light in a vacuum.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lor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363" y="1447800"/>
            <a:ext cx="2835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989263" y="207963"/>
            <a:ext cx="31670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>
                <a:latin typeface="Comic Sans MS" pitchFamily="1" charset="0"/>
              </a:rPr>
              <a:t>Color Wheel</a:t>
            </a:r>
            <a:endParaRPr lang="en-US" sz="4000" u="sng">
              <a:latin typeface="Comic Sans MS" pitchFamily="1" charset="0"/>
            </a:endParaRPr>
          </a:p>
          <a:p>
            <a:pPr algn="ctr"/>
            <a:r>
              <a:rPr lang="en-US" sz="2800">
                <a:latin typeface="Comic Sans MS" pitchFamily="1" charset="0"/>
              </a:rPr>
              <a:t>(</a:t>
            </a:r>
            <a:r>
              <a:rPr lang="en-US" sz="2800">
                <a:solidFill>
                  <a:srgbClr val="FF0000"/>
                </a:solidFill>
                <a:latin typeface="Comic Sans MS" pitchFamily="1" charset="0"/>
              </a:rPr>
              <a:t>R</a:t>
            </a:r>
            <a:r>
              <a:rPr lang="en-US" sz="2800">
                <a:solidFill>
                  <a:srgbClr val="FF9900"/>
                </a:solidFill>
                <a:latin typeface="Comic Sans MS" pitchFamily="1" charset="0"/>
              </a:rPr>
              <a:t>O</a:t>
            </a:r>
            <a:r>
              <a:rPr lang="en-US" sz="2800">
                <a:solidFill>
                  <a:srgbClr val="FFFF00"/>
                </a:solidFill>
                <a:latin typeface="Comic Sans MS" pitchFamily="1" charset="0"/>
              </a:rPr>
              <a:t>Y</a:t>
            </a:r>
            <a:r>
              <a:rPr lang="en-US" sz="2800">
                <a:solidFill>
                  <a:srgbClr val="00CC00"/>
                </a:solidFill>
                <a:latin typeface="Comic Sans MS" pitchFamily="1" charset="0"/>
              </a:rPr>
              <a:t>G</a:t>
            </a:r>
            <a:r>
              <a:rPr lang="en-US" sz="2800">
                <a:solidFill>
                  <a:srgbClr val="3333FF"/>
                </a:solidFill>
                <a:latin typeface="Comic Sans MS" pitchFamily="1" charset="0"/>
              </a:rPr>
              <a:t>B</a:t>
            </a:r>
            <a:r>
              <a:rPr lang="en-US" sz="2800">
                <a:solidFill>
                  <a:srgbClr val="666699"/>
                </a:solidFill>
                <a:latin typeface="Comic Sans MS" pitchFamily="1" charset="0"/>
              </a:rPr>
              <a:t>I</a:t>
            </a:r>
            <a:r>
              <a:rPr lang="en-US" sz="2800">
                <a:solidFill>
                  <a:srgbClr val="9900CC"/>
                </a:solidFill>
                <a:latin typeface="Comic Sans MS" pitchFamily="1" charset="0"/>
              </a:rPr>
              <a:t>V</a:t>
            </a:r>
            <a:r>
              <a:rPr lang="en-US" sz="2800">
                <a:latin typeface="Comic Sans MS" pitchFamily="1" charset="0"/>
              </a:rPr>
              <a:t>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95300" y="4495800"/>
            <a:ext cx="81534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Compl</a:t>
            </a:r>
            <a:r>
              <a:rPr lang="en-US" sz="2800" b="1" u="sng">
                <a:solidFill>
                  <a:srgbClr val="FF0000"/>
                </a:solidFill>
                <a:latin typeface="Times New Roman" pitchFamily="1" charset="0"/>
              </a:rPr>
              <a:t>e</a:t>
            </a:r>
            <a:r>
              <a:rPr lang="en-US" sz="2800" b="1">
                <a:solidFill>
                  <a:srgbClr val="FF0000"/>
                </a:solidFill>
                <a:latin typeface="Times New Roman" pitchFamily="1" charset="0"/>
              </a:rPr>
              <a:t>mentary colors</a:t>
            </a:r>
            <a:r>
              <a:rPr lang="en-US">
                <a:latin typeface="Times New Roman" pitchFamily="1" charset="0"/>
              </a:rPr>
              <a:t> </a:t>
            </a:r>
            <a:r>
              <a:rPr lang="en-US" sz="2400">
                <a:latin typeface="Times New Roman" pitchFamily="1" charset="0"/>
              </a:rPr>
              <a:t>lie across the diameter on the color 	wheel and combine to form </a:t>
            </a:r>
            <a:r>
              <a:rPr lang="en-US" sz="2400" b="1">
                <a:solidFill>
                  <a:srgbClr val="3333FF"/>
                </a:solidFill>
                <a:latin typeface="Times New Roman" pitchFamily="1" charset="0"/>
              </a:rPr>
              <a:t>“white light”</a:t>
            </a:r>
            <a:r>
              <a:rPr lang="en-US" sz="2400">
                <a:latin typeface="Times New Roman" pitchFamily="1" charset="0"/>
              </a:rPr>
              <a:t>, so the color of 	a compound seen by the eye is the complement of the</a:t>
            </a:r>
          </a:p>
          <a:p>
            <a:pPr algn="just"/>
            <a:r>
              <a:rPr lang="en-US" sz="2400">
                <a:latin typeface="Times New Roman" pitchFamily="1" charset="0"/>
              </a:rPr>
              <a:t>	color of light absorbed by a colored compound; thus it </a:t>
            </a:r>
          </a:p>
          <a:p>
            <a:pPr algn="just"/>
            <a:r>
              <a:rPr lang="en-US" sz="2400">
                <a:latin typeface="Times New Roman" pitchFamily="1" charset="0"/>
              </a:rPr>
              <a:t>	</a:t>
            </a:r>
            <a:r>
              <a:rPr lang="en-US" sz="2400" b="1" u="sng">
                <a:solidFill>
                  <a:srgbClr val="0000FF"/>
                </a:solidFill>
                <a:latin typeface="Times New Roman" pitchFamily="1" charset="0"/>
              </a:rPr>
              <a:t>completes</a:t>
            </a:r>
            <a:r>
              <a:rPr lang="en-US" sz="2400">
                <a:latin typeface="Times New Roman" pitchFamily="1" charset="0"/>
              </a:rPr>
              <a:t> the color.  </a:t>
            </a:r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59" name="Group 51"/>
          <p:cNvGraphicFramePr>
            <a:graphicFrameLocks noGrp="1"/>
          </p:cNvGraphicFramePr>
          <p:nvPr/>
        </p:nvGraphicFramePr>
        <p:xfrm>
          <a:off x="723900" y="323850"/>
          <a:ext cx="7696200" cy="621792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Observed Color of Compound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Color of Light Absorbed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Approximate Wavelength of Light Absorbed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Green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700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Blue-green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600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Violet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550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Red-violet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530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Red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500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Orange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450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Yellow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400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840" name="Group 136"/>
          <p:cNvGraphicFramePr>
            <a:graphicFrameLocks noGrp="1"/>
          </p:cNvGraphicFramePr>
          <p:nvPr/>
        </p:nvGraphicFramePr>
        <p:xfrm>
          <a:off x="723900" y="323850"/>
          <a:ext cx="7696200" cy="621792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1309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Observed Color of Compound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Color of Light Absorbed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Approximate Wavelength of Light Absorbed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Green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Red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700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Blue-green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Orange-red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600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Violet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Yellow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550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Red-violet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Yellow-green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530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Red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Green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500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Orange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Blue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450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Yellow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" charset="0"/>
                        </a:rPr>
                        <a:t>Violet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</a:rPr>
                        <a:t>400 nm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1840</Words>
  <Application>Microsoft Macintosh PowerPoint</Application>
  <PresentationFormat>On-screen Show (4:3)</PresentationFormat>
  <Paragraphs>334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Wingdings</vt:lpstr>
      <vt:lpstr>Symbol</vt:lpstr>
      <vt:lpstr>Comic Sans MS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zahra</dc:creator>
  <cp:keywords/>
  <cp:lastModifiedBy>Terry Bone</cp:lastModifiedBy>
  <cp:revision>88</cp:revision>
  <dcterms:created xsi:type="dcterms:W3CDTF">2012-03-23T21:55:05Z</dcterms:created>
  <dcterms:modified xsi:type="dcterms:W3CDTF">2012-03-23T21:55:35Z</dcterms:modified>
</cp:coreProperties>
</file>