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6"/>
  </p:notesMasterIdLst>
  <p:handoutMasterIdLst>
    <p:handoutMasterId r:id="rId27"/>
  </p:handoutMasterIdLst>
  <p:sldIdLst>
    <p:sldId id="256" r:id="rId2"/>
    <p:sldId id="259" r:id="rId3"/>
    <p:sldId id="260" r:id="rId4"/>
    <p:sldId id="261" r:id="rId5"/>
    <p:sldId id="263" r:id="rId6"/>
    <p:sldId id="264" r:id="rId7"/>
    <p:sldId id="265" r:id="rId8"/>
    <p:sldId id="270" r:id="rId9"/>
    <p:sldId id="267" r:id="rId10"/>
    <p:sldId id="274" r:id="rId11"/>
    <p:sldId id="268" r:id="rId12"/>
    <p:sldId id="271" r:id="rId13"/>
    <p:sldId id="269" r:id="rId14"/>
    <p:sldId id="275" r:id="rId15"/>
    <p:sldId id="276" r:id="rId16"/>
    <p:sldId id="278" r:id="rId17"/>
    <p:sldId id="277" r:id="rId18"/>
    <p:sldId id="279" r:id="rId19"/>
    <p:sldId id="262" r:id="rId20"/>
    <p:sldId id="257" r:id="rId21"/>
    <p:sldId id="258" r:id="rId22"/>
    <p:sldId id="280" r:id="rId23"/>
    <p:sldId id="272" r:id="rId24"/>
    <p:sldId id="27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charset="0"/>
        <a:ea typeface="+mn-ea"/>
        <a:cs typeface="+mn-cs"/>
      </a:defRPr>
    </a:lvl1pPr>
    <a:lvl2pPr marL="457200" algn="l" rtl="0" fontAlgn="base">
      <a:spcBef>
        <a:spcPct val="0"/>
      </a:spcBef>
      <a:spcAft>
        <a:spcPct val="0"/>
      </a:spcAft>
      <a:defRPr kern="1200">
        <a:solidFill>
          <a:schemeClr val="tx1"/>
        </a:solidFill>
        <a:latin typeface="Comic Sans MS" charset="0"/>
        <a:ea typeface="+mn-ea"/>
        <a:cs typeface="+mn-cs"/>
      </a:defRPr>
    </a:lvl2pPr>
    <a:lvl3pPr marL="914400" algn="l" rtl="0" fontAlgn="base">
      <a:spcBef>
        <a:spcPct val="0"/>
      </a:spcBef>
      <a:spcAft>
        <a:spcPct val="0"/>
      </a:spcAft>
      <a:defRPr kern="1200">
        <a:solidFill>
          <a:schemeClr val="tx1"/>
        </a:solidFill>
        <a:latin typeface="Comic Sans MS" charset="0"/>
        <a:ea typeface="+mn-ea"/>
        <a:cs typeface="+mn-cs"/>
      </a:defRPr>
    </a:lvl3pPr>
    <a:lvl4pPr marL="1371600" algn="l" rtl="0" fontAlgn="base">
      <a:spcBef>
        <a:spcPct val="0"/>
      </a:spcBef>
      <a:spcAft>
        <a:spcPct val="0"/>
      </a:spcAft>
      <a:defRPr kern="1200">
        <a:solidFill>
          <a:schemeClr val="tx1"/>
        </a:solidFill>
        <a:latin typeface="Comic Sans MS" charset="0"/>
        <a:ea typeface="+mn-ea"/>
        <a:cs typeface="+mn-cs"/>
      </a:defRPr>
    </a:lvl4pPr>
    <a:lvl5pPr marL="1828800" algn="l" rtl="0" fontAlgn="base">
      <a:spcBef>
        <a:spcPct val="0"/>
      </a:spcBef>
      <a:spcAft>
        <a:spcPct val="0"/>
      </a:spcAft>
      <a:defRPr kern="1200">
        <a:solidFill>
          <a:schemeClr val="tx1"/>
        </a:solidFill>
        <a:latin typeface="Comic Sans MS" charset="0"/>
        <a:ea typeface="+mn-ea"/>
        <a:cs typeface="+mn-cs"/>
      </a:defRPr>
    </a:lvl5pPr>
    <a:lvl6pPr marL="2286000" algn="l" defTabSz="457200" rtl="0" eaLnBrk="1" latinLnBrk="0" hangingPunct="1">
      <a:defRPr kern="1200">
        <a:solidFill>
          <a:schemeClr val="tx1"/>
        </a:solidFill>
        <a:latin typeface="Comic Sans MS" charset="0"/>
        <a:ea typeface="+mn-ea"/>
        <a:cs typeface="+mn-cs"/>
      </a:defRPr>
    </a:lvl6pPr>
    <a:lvl7pPr marL="2743200" algn="l" defTabSz="457200" rtl="0" eaLnBrk="1" latinLnBrk="0" hangingPunct="1">
      <a:defRPr kern="1200">
        <a:solidFill>
          <a:schemeClr val="tx1"/>
        </a:solidFill>
        <a:latin typeface="Comic Sans MS" charset="0"/>
        <a:ea typeface="+mn-ea"/>
        <a:cs typeface="+mn-cs"/>
      </a:defRPr>
    </a:lvl7pPr>
    <a:lvl8pPr marL="3200400" algn="l" defTabSz="457200" rtl="0" eaLnBrk="1" latinLnBrk="0" hangingPunct="1">
      <a:defRPr kern="1200">
        <a:solidFill>
          <a:schemeClr val="tx1"/>
        </a:solidFill>
        <a:latin typeface="Comic Sans MS" charset="0"/>
        <a:ea typeface="+mn-ea"/>
        <a:cs typeface="+mn-cs"/>
      </a:defRPr>
    </a:lvl8pPr>
    <a:lvl9pPr marL="3657600" algn="l" defTabSz="457200" rtl="0" eaLnBrk="1" latinLnBrk="0" hangingPunct="1">
      <a:defRPr kern="1200">
        <a:solidFill>
          <a:schemeClr val="tx1"/>
        </a:solidFill>
        <a:latin typeface="Comic Sans M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2190" autoAdjust="0"/>
  </p:normalViewPr>
  <p:slideViewPr>
    <p:cSldViewPr>
      <p:cViewPr varScale="1">
        <p:scale>
          <a:sx n="112" d="100"/>
          <a:sy n="112" d="100"/>
        </p:scale>
        <p:origin x="-78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AAB13459-36DC-014B-9F2B-C1732AFAFBE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5E56E22-DAED-3242-B6C9-4E05C6F556A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4AA6BA1-C5C9-264F-8F12-109CC00C7151}" type="slidenum">
              <a:rPr lang="en-US"/>
              <a:pPr/>
              <a:t>7</a:t>
            </a:fld>
            <a:endParaRPr 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a:t>Equilibria</a:t>
            </a:r>
          </a:p>
          <a:p>
            <a:pPr eaLnBrk="1" hangingPunct="1"/>
            <a:r>
              <a:rPr lang="en-US"/>
              <a:t>Written by Tim Sheppard MBBS BSc. Last updated 19th June 2009</a:t>
            </a:r>
          </a:p>
          <a:p>
            <a:pPr eaLnBrk="1" hangingPunct="1"/>
            <a:r>
              <a:rPr lang="en-US"/>
              <a:t>http://www.blobs.org/science/article.php?article=25</a:t>
            </a:r>
          </a:p>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1DDBB00-A3B4-824E-965E-84C9FB450B9E}" type="slidenum">
              <a:rPr lang="en-US"/>
              <a:pPr/>
              <a:t>8</a:t>
            </a:fld>
            <a:endParaRPr 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a:t>When both of these are put together, an essentially very simple system is set up, where nitrogen and hydrogen combine to form ammonia, and ammonia is then split up to form nitrogen and hydrogen. But how, then, is ammonia produced?</a:t>
            </a:r>
            <a:br>
              <a:rPr lang="en-US"/>
            </a:br>
            <a:r>
              <a:rPr lang="en-US"/>
              <a:t/>
            </a:r>
            <a:br>
              <a:rPr lang="en-US"/>
            </a:b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82D74D6-FB10-9F4D-9C71-D00D771470BD}" type="slidenum">
              <a:rPr lang="en-US"/>
              <a:pPr/>
              <a:t>10</a:t>
            </a:fld>
            <a:endParaRPr 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a:t>The shifting of an equilibrium to oppose any change in conditions is known as </a:t>
            </a:r>
            <a:r>
              <a:rPr lang="en-US" b="1"/>
              <a:t>Le Chatelier's Principle</a:t>
            </a:r>
            <a:r>
              <a:rPr lang="en-US"/>
              <a:t>. In each case, doing the opposite will have the opposite effect (i.e. decreasing pressure will cause an increase in nitrogen and hydrogen as the equilibrium favors the reverse reaction in an attempt to raise the pressure again).</a:t>
            </a:r>
            <a:br>
              <a:rPr lang="en-US"/>
            </a:b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C93F3BB-1B7B-A047-B8F6-BFB4EAB016C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AB8DB1-43DE-0D4E-94A0-EF1C4B5C930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6E7D251-35BA-0B47-B848-8FB6E0F967A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CA03F29-8FE2-8340-8CFB-0E5C7A76DDE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2BC5649-CB1D-F147-A821-7A182DC755B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7A4D000-F95F-774E-8D4C-8B02F1B0625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8CF656CE-5573-CC48-AE54-81ED7A112A3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77133EA-8F5C-AB4D-A85E-215DEA89EF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BEB8B2F-9E4A-9C42-94A3-33A17CC6525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8A139A1-4719-9F4A-B171-FF44F1A88C7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AC0237A-926B-F849-A191-243F54D0884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C15AD01F-9F9F-6D44-9199-CFC268F16CC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442913" y="457200"/>
            <a:ext cx="8258175" cy="1765300"/>
          </a:xfrm>
          <a:prstGeom prst="rect">
            <a:avLst/>
          </a:prstGeom>
          <a:noFill/>
          <a:ln w="25400" cap="rnd">
            <a:solidFill>
              <a:srgbClr val="0000FF"/>
            </a:solidFill>
            <a:prstDash val="sysDot"/>
            <a:miter lim="800000"/>
            <a:headEnd/>
            <a:tailEnd/>
          </a:ln>
        </p:spPr>
        <p:txBody>
          <a:bodyPr wrap="none">
            <a:prstTxWarp prst="textNoShape">
              <a:avLst/>
            </a:prstTxWarp>
            <a:spAutoFit/>
          </a:bodyPr>
          <a:lstStyle/>
          <a:p>
            <a:pPr algn="ctr"/>
            <a:r>
              <a:rPr lang="en-US" sz="3600" b="1">
                <a:solidFill>
                  <a:srgbClr val="FF0000"/>
                </a:solidFill>
              </a:rPr>
              <a:t>Determining An Equilibrium Constant</a:t>
            </a:r>
          </a:p>
          <a:p>
            <a:pPr algn="ctr"/>
            <a:r>
              <a:rPr lang="en-US" sz="3600" b="1">
                <a:solidFill>
                  <a:srgbClr val="FF0000"/>
                </a:solidFill>
              </a:rPr>
              <a:t>Using Spectrophotometry </a:t>
            </a:r>
          </a:p>
          <a:p>
            <a:pPr algn="ctr"/>
            <a:r>
              <a:rPr lang="en-US" sz="3600" b="1">
                <a:solidFill>
                  <a:srgbClr val="FF0000"/>
                </a:solidFill>
              </a:rPr>
              <a:t>and Beer’s Law</a:t>
            </a:r>
          </a:p>
        </p:txBody>
      </p:sp>
      <p:sp>
        <p:nvSpPr>
          <p:cNvPr id="2051" name="Text Box 5"/>
          <p:cNvSpPr txBox="1">
            <a:spLocks noChangeArrowheads="1"/>
          </p:cNvSpPr>
          <p:nvPr/>
        </p:nvSpPr>
        <p:spPr bwMode="auto">
          <a:xfrm>
            <a:off x="342900" y="2438400"/>
            <a:ext cx="8458200" cy="3378200"/>
          </a:xfrm>
          <a:prstGeom prst="rect">
            <a:avLst/>
          </a:prstGeom>
          <a:noFill/>
          <a:ln w="9525">
            <a:noFill/>
            <a:miter lim="800000"/>
            <a:headEnd/>
            <a:tailEnd/>
          </a:ln>
        </p:spPr>
        <p:txBody>
          <a:bodyPr>
            <a:prstTxWarp prst="textNoShape">
              <a:avLst/>
            </a:prstTxWarp>
            <a:spAutoFit/>
          </a:bodyPr>
          <a:lstStyle/>
          <a:p>
            <a:r>
              <a:rPr lang="en-US" sz="2400" b="1" u="sng">
                <a:solidFill>
                  <a:srgbClr val="0000FF"/>
                </a:solidFill>
              </a:rPr>
              <a:t>Objectives:</a:t>
            </a:r>
            <a:r>
              <a:rPr lang="en-US" sz="2400" b="1" u="sng"/>
              <a:t>  </a:t>
            </a:r>
            <a:endParaRPr lang="en-US" sz="2400"/>
          </a:p>
          <a:p>
            <a:r>
              <a:rPr lang="en-US" sz="2400"/>
              <a:t>	1.)  To determine the </a:t>
            </a:r>
            <a:r>
              <a:rPr lang="en-US" sz="2400" b="1">
                <a:solidFill>
                  <a:srgbClr val="0000FF"/>
                </a:solidFill>
              </a:rPr>
              <a:t>equilibrium constant</a:t>
            </a:r>
            <a:r>
              <a:rPr lang="en-US" sz="2400"/>
              <a:t> for the reaction of iron (III) and thiocyanate to form the thiocyanatoiron(III) complex ion using spectrophotometric data.</a:t>
            </a:r>
          </a:p>
          <a:p>
            <a:endParaRPr lang="en-US" sz="2400"/>
          </a:p>
          <a:p>
            <a:r>
              <a:rPr lang="en-US" sz="2400"/>
              <a:t>	2.)  To determine the </a:t>
            </a:r>
            <a:r>
              <a:rPr lang="en-US" sz="2400" b="1">
                <a:solidFill>
                  <a:srgbClr val="0000FF"/>
                </a:solidFill>
              </a:rPr>
              <a:t>concentration of an unknown</a:t>
            </a:r>
            <a:r>
              <a:rPr lang="en-US" sz="2400"/>
              <a:t> by evaluating the relationship between color intensity and concentration.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393700" y="381000"/>
            <a:ext cx="8356600"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0000FF"/>
                </a:solidFill>
              </a:rPr>
              <a:t>Haber Process an Example of K</a:t>
            </a:r>
            <a:r>
              <a:rPr lang="en-US" sz="4000" b="1" u="sng" baseline="-25000">
                <a:solidFill>
                  <a:srgbClr val="0000FF"/>
                </a:solidFill>
              </a:rPr>
              <a:t>eq</a:t>
            </a:r>
          </a:p>
        </p:txBody>
      </p:sp>
      <p:pic>
        <p:nvPicPr>
          <p:cNvPr id="11267" name="Picture 6" descr="chatelier"/>
          <p:cNvPicPr>
            <a:picLocks noChangeAspect="1" noChangeArrowheads="1"/>
          </p:cNvPicPr>
          <p:nvPr/>
        </p:nvPicPr>
        <p:blipFill>
          <a:blip r:embed="rId3"/>
          <a:srcRect/>
          <a:stretch>
            <a:fillRect/>
          </a:stretch>
        </p:blipFill>
        <p:spPr bwMode="auto">
          <a:xfrm>
            <a:off x="1746250" y="1371600"/>
            <a:ext cx="5649913" cy="2286000"/>
          </a:xfrm>
          <a:prstGeom prst="rect">
            <a:avLst/>
          </a:prstGeom>
          <a:noFill/>
          <a:ln w="9525">
            <a:noFill/>
            <a:miter lim="800000"/>
            <a:headEnd/>
            <a:tailEnd/>
          </a:ln>
        </p:spPr>
      </p:pic>
      <p:sp>
        <p:nvSpPr>
          <p:cNvPr id="11268" name="Text Box 7"/>
          <p:cNvSpPr txBox="1">
            <a:spLocks noChangeArrowheads="1"/>
          </p:cNvSpPr>
          <p:nvPr/>
        </p:nvSpPr>
        <p:spPr bwMode="auto">
          <a:xfrm>
            <a:off x="438150" y="4038600"/>
            <a:ext cx="8267700" cy="2436813"/>
          </a:xfrm>
          <a:prstGeom prst="rect">
            <a:avLst/>
          </a:prstGeom>
          <a:noFill/>
          <a:ln w="9525">
            <a:noFill/>
            <a:miter lim="800000"/>
            <a:headEnd/>
            <a:tailEnd/>
          </a:ln>
        </p:spPr>
        <p:txBody>
          <a:bodyPr>
            <a:prstTxWarp prst="textNoShape">
              <a:avLst/>
            </a:prstTxWarp>
            <a:spAutoFit/>
          </a:bodyPr>
          <a:lstStyle/>
          <a:p>
            <a:r>
              <a:rPr lang="en-US" sz="2200"/>
              <a:t>In practice, if a factor such as pressure, temperature or concentration is changed, the equilibrium will automatically shift to oppose that change - if the </a:t>
            </a:r>
            <a:r>
              <a:rPr lang="en-US" sz="2200">
                <a:solidFill>
                  <a:srgbClr val="FF0000"/>
                </a:solidFill>
              </a:rPr>
              <a:t>temperature is increased</a:t>
            </a:r>
            <a:r>
              <a:rPr lang="en-US" sz="2200"/>
              <a:t>, the </a:t>
            </a:r>
            <a:r>
              <a:rPr lang="en-US" sz="2200">
                <a:solidFill>
                  <a:srgbClr val="0000FF"/>
                </a:solidFill>
              </a:rPr>
              <a:t>endothermic (reverse) reaction is favored</a:t>
            </a:r>
            <a:r>
              <a:rPr lang="en-US" sz="2200"/>
              <a:t> to 'use up' the energy; if the </a:t>
            </a:r>
            <a:r>
              <a:rPr lang="en-US" sz="2200">
                <a:solidFill>
                  <a:srgbClr val="FF0000"/>
                </a:solidFill>
              </a:rPr>
              <a:t>concentration of nitrogen is increased</a:t>
            </a:r>
            <a:r>
              <a:rPr lang="en-US" sz="2200"/>
              <a:t>, the </a:t>
            </a:r>
            <a:r>
              <a:rPr lang="en-US" sz="2200">
                <a:solidFill>
                  <a:srgbClr val="0000FF"/>
                </a:solidFill>
              </a:rPr>
              <a:t>forward reaction is favored</a:t>
            </a:r>
            <a:r>
              <a:rPr lang="en-US" sz="2200"/>
              <a:t> to use up the nitrogen and return everything to normal.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ext Box 7"/>
          <p:cNvSpPr txBox="1">
            <a:spLocks noChangeArrowheads="1"/>
          </p:cNvSpPr>
          <p:nvPr/>
        </p:nvSpPr>
        <p:spPr bwMode="auto">
          <a:xfrm>
            <a:off x="304800" y="1143000"/>
            <a:ext cx="5562600" cy="5203825"/>
          </a:xfrm>
          <a:prstGeom prst="rect">
            <a:avLst/>
          </a:prstGeom>
          <a:noFill/>
          <a:ln w="9525">
            <a:noFill/>
            <a:miter lim="800000"/>
            <a:headEnd/>
            <a:tailEnd/>
          </a:ln>
        </p:spPr>
        <p:txBody>
          <a:bodyPr>
            <a:prstTxWarp prst="textNoShape">
              <a:avLst/>
            </a:prstTxWarp>
            <a:spAutoFit/>
          </a:bodyPr>
          <a:lstStyle/>
          <a:p>
            <a:r>
              <a:rPr lang="en-US" sz="2400"/>
              <a:t>When combined iron (III) and thiocyanate ions form “blood red” complexes.  So in this experiment, spectrophotometric methods will be used to </a:t>
            </a:r>
            <a:r>
              <a:rPr lang="en-US" sz="2400">
                <a:solidFill>
                  <a:srgbClr val="0000FF"/>
                </a:solidFill>
              </a:rPr>
              <a:t>determine the concentration of the iron (III) cyanato complex, [FeSCN </a:t>
            </a:r>
            <a:r>
              <a:rPr lang="en-US" sz="2400" baseline="30000">
                <a:solidFill>
                  <a:srgbClr val="0000FF"/>
                </a:solidFill>
              </a:rPr>
              <a:t>2+</a:t>
            </a:r>
            <a:r>
              <a:rPr lang="en-US" sz="2400">
                <a:solidFill>
                  <a:srgbClr val="0000FF"/>
                </a:solidFill>
              </a:rPr>
              <a:t> ].</a:t>
            </a:r>
            <a:r>
              <a:rPr lang="en-US" sz="2400"/>
              <a:t>  </a:t>
            </a:r>
          </a:p>
          <a:p>
            <a:endParaRPr lang="en-US" sz="2400"/>
          </a:p>
          <a:p>
            <a:r>
              <a:rPr lang="en-US" sz="2400"/>
              <a:t>This however is </a:t>
            </a:r>
            <a:r>
              <a:rPr lang="en-US" sz="2400" u="sng">
                <a:solidFill>
                  <a:srgbClr val="FF0000"/>
                </a:solidFill>
              </a:rPr>
              <a:t>difficult</a:t>
            </a:r>
            <a:r>
              <a:rPr lang="en-US" sz="2400"/>
              <a:t> because the thiocyanate ion, SCN</a:t>
            </a:r>
            <a:r>
              <a:rPr lang="en-US" sz="2400" baseline="30000"/>
              <a:t>-</a:t>
            </a:r>
            <a:r>
              <a:rPr lang="en-US" sz="2400"/>
              <a:t>, can react with the ferric ion, Fe </a:t>
            </a:r>
            <a:r>
              <a:rPr lang="en-US" sz="2400" baseline="30000"/>
              <a:t>3+</a:t>
            </a:r>
            <a:r>
              <a:rPr lang="en-US" sz="2400"/>
              <a:t>, in acidic solutions to form a series of thiocyanato- complexes:  </a:t>
            </a:r>
            <a:r>
              <a:rPr lang="en-US" sz="2400">
                <a:solidFill>
                  <a:srgbClr val="FF0000"/>
                </a:solidFill>
              </a:rPr>
              <a:t>Fe(SCN) </a:t>
            </a:r>
            <a:r>
              <a:rPr lang="en-US" sz="2400" baseline="30000">
                <a:solidFill>
                  <a:srgbClr val="FF0000"/>
                </a:solidFill>
              </a:rPr>
              <a:t>2+</a:t>
            </a:r>
            <a:r>
              <a:rPr lang="en-US" sz="2400">
                <a:solidFill>
                  <a:srgbClr val="FF0000"/>
                </a:solidFill>
              </a:rPr>
              <a:t> , Fe(SCN)</a:t>
            </a:r>
            <a:r>
              <a:rPr lang="en-US" sz="2400" baseline="-25000">
                <a:solidFill>
                  <a:srgbClr val="FF0000"/>
                </a:solidFill>
              </a:rPr>
              <a:t>2</a:t>
            </a:r>
            <a:r>
              <a:rPr lang="en-US" sz="2400" baseline="30000">
                <a:solidFill>
                  <a:srgbClr val="FF0000"/>
                </a:solidFill>
              </a:rPr>
              <a:t>+</a:t>
            </a:r>
            <a:r>
              <a:rPr lang="en-US" sz="2400">
                <a:solidFill>
                  <a:srgbClr val="FF0000"/>
                </a:solidFill>
              </a:rPr>
              <a:t> , Fe(SCN)</a:t>
            </a:r>
            <a:r>
              <a:rPr lang="en-US" sz="2400" baseline="-25000">
                <a:solidFill>
                  <a:srgbClr val="FF0000"/>
                </a:solidFill>
              </a:rPr>
              <a:t>3</a:t>
            </a:r>
            <a:r>
              <a:rPr lang="en-US" sz="2400">
                <a:solidFill>
                  <a:srgbClr val="FF0000"/>
                </a:solidFill>
              </a:rPr>
              <a:t>, and Fe(SCN)</a:t>
            </a:r>
            <a:r>
              <a:rPr lang="en-US" sz="2400" baseline="-25000">
                <a:solidFill>
                  <a:srgbClr val="FF0000"/>
                </a:solidFill>
              </a:rPr>
              <a:t>4</a:t>
            </a:r>
            <a:r>
              <a:rPr lang="en-US" sz="2400" baseline="30000">
                <a:solidFill>
                  <a:srgbClr val="FF0000"/>
                </a:solidFill>
              </a:rPr>
              <a:t>–</a:t>
            </a:r>
            <a:r>
              <a:rPr lang="en-US" sz="2400">
                <a:solidFill>
                  <a:srgbClr val="FF0000"/>
                </a:solidFill>
              </a:rPr>
              <a:t>.</a:t>
            </a:r>
          </a:p>
        </p:txBody>
      </p:sp>
      <p:sp>
        <p:nvSpPr>
          <p:cNvPr id="12291" name="Text Box 8"/>
          <p:cNvSpPr txBox="1">
            <a:spLocks noChangeArrowheads="1"/>
          </p:cNvSpPr>
          <p:nvPr/>
        </p:nvSpPr>
        <p:spPr bwMode="auto">
          <a:xfrm>
            <a:off x="393700" y="381000"/>
            <a:ext cx="5761038"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0000FF"/>
                </a:solidFill>
              </a:rPr>
              <a:t>In Today’s Experiment</a:t>
            </a:r>
            <a:endParaRPr lang="en-US" sz="4000" b="1" u="sng" baseline="-25000">
              <a:solidFill>
                <a:srgbClr val="0000FF"/>
              </a:solidFill>
            </a:endParaRPr>
          </a:p>
        </p:txBody>
      </p:sp>
      <p:pic>
        <p:nvPicPr>
          <p:cNvPr id="12292" name="Picture 9" descr="iron-thiocyanate"/>
          <p:cNvPicPr>
            <a:picLocks noChangeAspect="1" noChangeArrowheads="1"/>
          </p:cNvPicPr>
          <p:nvPr/>
        </p:nvPicPr>
        <p:blipFill>
          <a:blip r:embed="rId2"/>
          <a:srcRect/>
          <a:stretch>
            <a:fillRect/>
          </a:stretch>
        </p:blipFill>
        <p:spPr bwMode="auto">
          <a:xfrm>
            <a:off x="5791200" y="1371600"/>
            <a:ext cx="3043238" cy="4565650"/>
          </a:xfrm>
          <a:prstGeom prst="rect">
            <a:avLst/>
          </a:prstGeom>
          <a:noFill/>
          <a:ln w="9525">
            <a:noFill/>
            <a:miter lim="800000"/>
            <a:headEnd/>
            <a:tailEnd/>
          </a:ln>
        </p:spPr>
      </p:pic>
      <p:sp>
        <p:nvSpPr>
          <p:cNvPr id="12293" name="Text Box 10"/>
          <p:cNvSpPr txBox="1">
            <a:spLocks noChangeArrowheads="1"/>
          </p:cNvSpPr>
          <p:nvPr/>
        </p:nvSpPr>
        <p:spPr bwMode="auto">
          <a:xfrm>
            <a:off x="6040438" y="5943600"/>
            <a:ext cx="2695575" cy="641350"/>
          </a:xfrm>
          <a:prstGeom prst="rect">
            <a:avLst/>
          </a:prstGeom>
          <a:noFill/>
          <a:ln w="9525">
            <a:noFill/>
            <a:miter lim="800000"/>
            <a:headEnd/>
            <a:tailEnd/>
          </a:ln>
        </p:spPr>
        <p:txBody>
          <a:bodyPr wrap="none">
            <a:prstTxWarp prst="textNoShape">
              <a:avLst/>
            </a:prstTxWarp>
            <a:spAutoFit/>
          </a:bodyPr>
          <a:lstStyle/>
          <a:p>
            <a:pPr algn="ctr"/>
            <a:r>
              <a:rPr lang="en-US">
                <a:solidFill>
                  <a:srgbClr val="0000FF"/>
                </a:solidFill>
              </a:rPr>
              <a:t>Varying concentrations </a:t>
            </a:r>
          </a:p>
          <a:p>
            <a:pPr algn="ctr"/>
            <a:r>
              <a:rPr lang="en-US">
                <a:solidFill>
                  <a:srgbClr val="0000FF"/>
                </a:solidFill>
              </a:rPr>
              <a:t>of Fe</a:t>
            </a:r>
            <a:r>
              <a:rPr lang="en-US" baseline="30000">
                <a:solidFill>
                  <a:srgbClr val="0000FF"/>
                </a:solidFill>
              </a:rPr>
              <a:t>3+</a:t>
            </a:r>
            <a:r>
              <a:rPr lang="en-US">
                <a:solidFill>
                  <a:srgbClr val="0000FF"/>
                </a:solidFill>
              </a:rPr>
              <a:t> in KSCN.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457200" y="1295400"/>
            <a:ext cx="8229600" cy="5021263"/>
          </a:xfrm>
          <a:prstGeom prst="rect">
            <a:avLst/>
          </a:prstGeom>
          <a:noFill/>
          <a:ln w="9525">
            <a:noFill/>
            <a:miter lim="800000"/>
            <a:headEnd/>
            <a:tailEnd/>
          </a:ln>
        </p:spPr>
        <p:txBody>
          <a:bodyPr>
            <a:prstTxWarp prst="textNoShape">
              <a:avLst/>
            </a:prstTxWarp>
            <a:spAutoFit/>
          </a:bodyPr>
          <a:lstStyle/>
          <a:p>
            <a:r>
              <a:rPr lang="en-US" sz="2400"/>
              <a:t>The iron (III) ion also introduces a complication because of its reaction with water to form iron hydroxide, which is insoluble in water:</a:t>
            </a:r>
          </a:p>
          <a:p>
            <a:endParaRPr lang="en-US" sz="2400"/>
          </a:p>
          <a:p>
            <a:pPr algn="ctr"/>
            <a:r>
              <a:rPr lang="en-US" sz="2400" b="1">
                <a:solidFill>
                  <a:srgbClr val="0000FF"/>
                </a:solidFill>
              </a:rPr>
              <a:t>Fe</a:t>
            </a:r>
            <a:r>
              <a:rPr lang="en-US" sz="2400" b="1" baseline="30000">
                <a:solidFill>
                  <a:srgbClr val="0000FF"/>
                </a:solidFill>
              </a:rPr>
              <a:t>3+</a:t>
            </a:r>
            <a:r>
              <a:rPr lang="en-US" sz="2400" b="1">
                <a:solidFill>
                  <a:srgbClr val="0000FF"/>
                </a:solidFill>
              </a:rPr>
              <a:t> (aq) + 3 H</a:t>
            </a:r>
            <a:r>
              <a:rPr lang="en-US" sz="2400" b="1" baseline="-25000">
                <a:solidFill>
                  <a:srgbClr val="0000FF"/>
                </a:solidFill>
              </a:rPr>
              <a:t>2</a:t>
            </a:r>
            <a:r>
              <a:rPr lang="en-US" sz="2400" b="1">
                <a:solidFill>
                  <a:srgbClr val="0000FF"/>
                </a:solidFill>
              </a:rPr>
              <a:t>O (l) &lt;==&gt; Fe(OH)</a:t>
            </a:r>
            <a:r>
              <a:rPr lang="en-US" sz="2400" b="1" baseline="-25000">
                <a:solidFill>
                  <a:srgbClr val="0000FF"/>
                </a:solidFill>
              </a:rPr>
              <a:t>3</a:t>
            </a:r>
            <a:r>
              <a:rPr lang="en-US" sz="2400" b="1">
                <a:solidFill>
                  <a:srgbClr val="0000FF"/>
                </a:solidFill>
              </a:rPr>
              <a:t> (s) + 3 H</a:t>
            </a:r>
            <a:r>
              <a:rPr lang="en-US" sz="2400" b="1" baseline="30000">
                <a:solidFill>
                  <a:srgbClr val="0000FF"/>
                </a:solidFill>
              </a:rPr>
              <a:t>+</a:t>
            </a:r>
            <a:r>
              <a:rPr lang="en-US" sz="2400" b="1">
                <a:solidFill>
                  <a:srgbClr val="0000FF"/>
                </a:solidFill>
              </a:rPr>
              <a:t> (aq) 	</a:t>
            </a:r>
            <a:r>
              <a:rPr lang="en-US" sz="2400"/>
              <a:t>		</a:t>
            </a:r>
          </a:p>
          <a:p>
            <a:r>
              <a:rPr lang="en-US" sz="2400">
                <a:solidFill>
                  <a:srgbClr val="FF0000"/>
                </a:solidFill>
              </a:rPr>
              <a:t>To avoid precipitation of iron (III) hydroxide</a:t>
            </a:r>
            <a:r>
              <a:rPr lang="en-US" sz="2400"/>
              <a:t>, you will include </a:t>
            </a:r>
            <a:r>
              <a:rPr lang="en-US" sz="2400">
                <a:solidFill>
                  <a:srgbClr val="FF0000"/>
                </a:solidFill>
              </a:rPr>
              <a:t>excess nitric acid (HNO</a:t>
            </a:r>
            <a:r>
              <a:rPr lang="en-US" sz="2400" baseline="-25000">
                <a:solidFill>
                  <a:srgbClr val="FF0000"/>
                </a:solidFill>
              </a:rPr>
              <a:t>3</a:t>
            </a:r>
            <a:r>
              <a:rPr lang="en-US" sz="2400">
                <a:solidFill>
                  <a:srgbClr val="FF0000"/>
                </a:solidFill>
              </a:rPr>
              <a:t>)</a:t>
            </a:r>
            <a:r>
              <a:rPr lang="en-US" sz="2400"/>
              <a:t> in all solutions, to shift this equilibrium far to the left. </a:t>
            </a:r>
          </a:p>
          <a:p>
            <a:endParaRPr lang="en-US" sz="1200"/>
          </a:p>
          <a:p>
            <a:r>
              <a:rPr lang="en-US" sz="2400"/>
              <a:t>Because neither hydrogen ions nor nitrate ions are components of the iron (III) thiocyanate equilibrium, </a:t>
            </a:r>
            <a:r>
              <a:rPr lang="en-US" sz="2400">
                <a:solidFill>
                  <a:srgbClr val="FF0000"/>
                </a:solidFill>
              </a:rPr>
              <a:t>nitric acid does </a:t>
            </a:r>
            <a:r>
              <a:rPr lang="en-US" sz="2400" u="sng">
                <a:solidFill>
                  <a:srgbClr val="FF0000"/>
                </a:solidFill>
              </a:rPr>
              <a:t>NOT</a:t>
            </a:r>
            <a:r>
              <a:rPr lang="en-US" sz="2400">
                <a:solidFill>
                  <a:srgbClr val="FF0000"/>
                </a:solidFill>
              </a:rPr>
              <a:t> affect the equilibrium position</a:t>
            </a:r>
          </a:p>
          <a:p>
            <a:r>
              <a:rPr lang="en-US" sz="2400"/>
              <a:t>of the reaction that produces FeSCN</a:t>
            </a:r>
            <a:r>
              <a:rPr lang="en-US" sz="2400" baseline="30000"/>
              <a:t>2+</a:t>
            </a:r>
            <a:r>
              <a:rPr lang="en-US" sz="2400"/>
              <a:t>.</a:t>
            </a:r>
          </a:p>
        </p:txBody>
      </p:sp>
      <p:sp>
        <p:nvSpPr>
          <p:cNvPr id="13315" name="Text Box 6"/>
          <p:cNvSpPr txBox="1">
            <a:spLocks noChangeArrowheads="1"/>
          </p:cNvSpPr>
          <p:nvPr/>
        </p:nvSpPr>
        <p:spPr bwMode="auto">
          <a:xfrm>
            <a:off x="1690688" y="381000"/>
            <a:ext cx="5761037"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0000FF"/>
                </a:solidFill>
              </a:rPr>
              <a:t>In Today’s Experiment</a:t>
            </a:r>
            <a:endParaRPr lang="en-US" sz="4000" b="1" u="sng" baseline="-25000">
              <a:solidFill>
                <a:srgbClr val="0000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9" name="Picture 6" descr="process_of_equilibrium"/>
          <p:cNvPicPr>
            <a:picLocks noChangeAspect="1" noChangeArrowheads="1"/>
          </p:cNvPicPr>
          <p:nvPr/>
        </p:nvPicPr>
        <p:blipFill>
          <a:blip r:embed="rId2"/>
          <a:srcRect/>
          <a:stretch>
            <a:fillRect/>
          </a:stretch>
        </p:blipFill>
        <p:spPr bwMode="auto">
          <a:xfrm>
            <a:off x="228600" y="1295400"/>
            <a:ext cx="4560888" cy="4302125"/>
          </a:xfrm>
          <a:prstGeom prst="rect">
            <a:avLst/>
          </a:prstGeom>
          <a:noFill/>
          <a:ln w="9525">
            <a:noFill/>
            <a:miter lim="800000"/>
            <a:headEnd/>
            <a:tailEnd/>
          </a:ln>
        </p:spPr>
      </p:pic>
      <p:sp>
        <p:nvSpPr>
          <p:cNvPr id="14340" name="Text Box 7"/>
          <p:cNvSpPr txBox="1">
            <a:spLocks noChangeArrowheads="1"/>
          </p:cNvSpPr>
          <p:nvPr/>
        </p:nvSpPr>
        <p:spPr bwMode="auto">
          <a:xfrm>
            <a:off x="4953000" y="1143000"/>
            <a:ext cx="3886200" cy="3441700"/>
          </a:xfrm>
          <a:prstGeom prst="rect">
            <a:avLst/>
          </a:prstGeom>
          <a:noFill/>
          <a:ln w="9525">
            <a:noFill/>
            <a:miter lim="800000"/>
            <a:headEnd/>
            <a:tailEnd/>
          </a:ln>
        </p:spPr>
        <p:txBody>
          <a:bodyPr>
            <a:prstTxWarp prst="textNoShape">
              <a:avLst/>
            </a:prstTxWarp>
            <a:spAutoFit/>
          </a:bodyPr>
          <a:lstStyle/>
          <a:p>
            <a:r>
              <a:rPr lang="en-US" sz="2200"/>
              <a:t>When high concentrations of thiocyanate are present, the higher order complexes are predominant in the solution.  However, if the molarity of thiocyanate is very low, the only complex formed in any appreciable amount is the monothio-cyanatoiron (III) ion.</a:t>
            </a:r>
          </a:p>
        </p:txBody>
      </p:sp>
      <p:sp>
        <p:nvSpPr>
          <p:cNvPr id="14341" name="Text Box 8"/>
          <p:cNvSpPr txBox="1">
            <a:spLocks noChangeArrowheads="1"/>
          </p:cNvSpPr>
          <p:nvPr/>
        </p:nvSpPr>
        <p:spPr bwMode="auto">
          <a:xfrm>
            <a:off x="1690688" y="381000"/>
            <a:ext cx="5761037"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0000FF"/>
                </a:solidFill>
              </a:rPr>
              <a:t>In Today’s Experiment</a:t>
            </a:r>
            <a:endParaRPr lang="en-US" sz="4000" b="1" u="sng" baseline="-25000">
              <a:solidFill>
                <a:srgbClr val="0000FF"/>
              </a:solidFill>
            </a:endParaRPr>
          </a:p>
        </p:txBody>
      </p:sp>
      <p:sp>
        <p:nvSpPr>
          <p:cNvPr id="14338" name="Text Box 5"/>
          <p:cNvSpPr txBox="1">
            <a:spLocks noChangeArrowheads="1"/>
          </p:cNvSpPr>
          <p:nvPr/>
        </p:nvSpPr>
        <p:spPr bwMode="auto">
          <a:xfrm>
            <a:off x="4800600" y="4800600"/>
            <a:ext cx="4343400" cy="1462088"/>
          </a:xfrm>
          <a:prstGeom prst="rect">
            <a:avLst/>
          </a:prstGeom>
          <a:noFill/>
          <a:ln w="9525">
            <a:noFill/>
            <a:miter lim="800000"/>
            <a:headEnd/>
            <a:tailEnd/>
          </a:ln>
        </p:spPr>
        <p:txBody>
          <a:bodyPr>
            <a:prstTxWarp prst="textNoShape">
              <a:avLst/>
            </a:prstTxWarp>
            <a:spAutoFit/>
          </a:bodyPr>
          <a:lstStyle/>
          <a:p>
            <a:r>
              <a:rPr lang="en-US" sz="2400" b="1">
                <a:solidFill>
                  <a:srgbClr val="FF0000"/>
                </a:solidFill>
              </a:rPr>
              <a:t>Fe </a:t>
            </a:r>
            <a:r>
              <a:rPr lang="en-US" sz="2400" b="1" baseline="30000">
                <a:solidFill>
                  <a:srgbClr val="FF0000"/>
                </a:solidFill>
              </a:rPr>
              <a:t>3+</a:t>
            </a:r>
            <a:r>
              <a:rPr lang="en-US" sz="2400" b="1">
                <a:solidFill>
                  <a:srgbClr val="FF0000"/>
                </a:solidFill>
              </a:rPr>
              <a:t> + SCN</a:t>
            </a:r>
            <a:r>
              <a:rPr lang="en-US" sz="2400" b="1" baseline="30000">
                <a:solidFill>
                  <a:srgbClr val="FF0000"/>
                </a:solidFill>
              </a:rPr>
              <a:t>- </a:t>
            </a:r>
            <a:r>
              <a:rPr lang="en-US" sz="2400" b="1">
                <a:solidFill>
                  <a:srgbClr val="FF0000"/>
                </a:solidFill>
              </a:rPr>
              <a:t> =  FeSCN </a:t>
            </a:r>
            <a:r>
              <a:rPr lang="en-US" sz="2400" b="1" baseline="30000">
                <a:solidFill>
                  <a:srgbClr val="FF0000"/>
                </a:solidFill>
              </a:rPr>
              <a:t>2+</a:t>
            </a:r>
            <a:r>
              <a:rPr lang="en-US" sz="2400" b="1">
                <a:solidFill>
                  <a:srgbClr val="FF0000"/>
                </a:solidFill>
              </a:rPr>
              <a:t>  </a:t>
            </a:r>
            <a:r>
              <a:rPr lang="en-US" b="1">
                <a:solidFill>
                  <a:srgbClr val="FF0000"/>
                </a:solidFill>
              </a:rPr>
              <a:t>			</a:t>
            </a:r>
          </a:p>
          <a:p>
            <a:r>
              <a:rPr lang="en-US" sz="2400" b="1">
                <a:solidFill>
                  <a:srgbClr val="FF0000"/>
                </a:solidFill>
              </a:rPr>
              <a:t>Keq =  </a:t>
            </a:r>
            <a:r>
              <a:rPr lang="en-US" sz="2400" b="1" u="sng">
                <a:solidFill>
                  <a:srgbClr val="FF0000"/>
                </a:solidFill>
              </a:rPr>
              <a:t>   [FeSCN </a:t>
            </a:r>
            <a:r>
              <a:rPr lang="en-US" sz="2400" b="1" u="sng" baseline="30000">
                <a:solidFill>
                  <a:srgbClr val="FF0000"/>
                </a:solidFill>
              </a:rPr>
              <a:t>2+</a:t>
            </a:r>
            <a:r>
              <a:rPr lang="en-US" sz="2400" b="1" u="sng">
                <a:solidFill>
                  <a:srgbClr val="FF0000"/>
                </a:solidFill>
              </a:rPr>
              <a:t> ]__     </a:t>
            </a:r>
            <a:r>
              <a:rPr lang="en-US" sz="2400" b="1">
                <a:solidFill>
                  <a:srgbClr val="FF0000"/>
                </a:solidFill>
              </a:rPr>
              <a:t>	   [Fe </a:t>
            </a:r>
            <a:r>
              <a:rPr lang="en-US" sz="2400" b="1" baseline="30000">
                <a:solidFill>
                  <a:srgbClr val="FF0000"/>
                </a:solidFill>
              </a:rPr>
              <a:t>3+</a:t>
            </a:r>
            <a:r>
              <a:rPr lang="en-US" sz="2400" b="1">
                <a:solidFill>
                  <a:srgbClr val="FF0000"/>
                </a:solidFill>
              </a:rPr>
              <a:t> ] [SCN</a:t>
            </a:r>
            <a:r>
              <a:rPr lang="en-US" sz="2400" b="1" baseline="30000">
                <a:solidFill>
                  <a:srgbClr val="FF0000"/>
                </a:solidFill>
              </a:rPr>
              <a:t>-</a:t>
            </a:r>
            <a:r>
              <a:rPr lang="en-US" sz="2400" b="1">
                <a:solidFill>
                  <a:srgbClr val="FF0000"/>
                </a:solidFill>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533400" y="1192213"/>
            <a:ext cx="8077200" cy="4473575"/>
          </a:xfrm>
          <a:prstGeom prst="rect">
            <a:avLst/>
          </a:prstGeom>
          <a:noFill/>
          <a:ln w="9525">
            <a:noFill/>
            <a:miter lim="800000"/>
            <a:headEnd/>
            <a:tailEnd/>
          </a:ln>
        </p:spPr>
        <p:txBody>
          <a:bodyPr anchor="ctr">
            <a:prstTxWarp prst="textNoShape">
              <a:avLst/>
            </a:prstTxWarp>
            <a:spAutoFit/>
          </a:bodyPr>
          <a:lstStyle/>
          <a:p>
            <a:r>
              <a:rPr lang="en-US" sz="2400"/>
              <a:t>In your handout you will note that Equation 18 closely resembles the </a:t>
            </a:r>
            <a:r>
              <a:rPr lang="en-US" sz="2400">
                <a:solidFill>
                  <a:srgbClr val="0000FF"/>
                </a:solidFill>
              </a:rPr>
              <a:t>equation for a line:  </a:t>
            </a:r>
          </a:p>
          <a:p>
            <a:endParaRPr lang="en-US" sz="1200">
              <a:solidFill>
                <a:srgbClr val="0000FF"/>
              </a:solidFill>
            </a:endParaRPr>
          </a:p>
          <a:p>
            <a:r>
              <a:rPr lang="en-US" sz="2400">
                <a:solidFill>
                  <a:srgbClr val="0000FF"/>
                </a:solidFill>
              </a:rPr>
              <a:t>			</a:t>
            </a:r>
            <a:r>
              <a:rPr lang="en-US" sz="2400" b="1">
                <a:solidFill>
                  <a:srgbClr val="FF0000"/>
                </a:solidFill>
              </a:rPr>
              <a:t>y = mx + b</a:t>
            </a:r>
            <a:r>
              <a:rPr lang="en-US" sz="2400"/>
              <a:t>  </a:t>
            </a:r>
          </a:p>
          <a:p>
            <a:endParaRPr lang="en-US" sz="1200"/>
          </a:p>
          <a:p>
            <a:r>
              <a:rPr lang="en-US" sz="2400"/>
              <a:t>Then one can </a:t>
            </a:r>
            <a:r>
              <a:rPr lang="en-US" sz="2400">
                <a:solidFill>
                  <a:srgbClr val="0000FF"/>
                </a:solidFill>
              </a:rPr>
              <a:t>plot y vs. x</a:t>
            </a:r>
            <a:r>
              <a:rPr lang="en-US" sz="2400"/>
              <a:t> and </a:t>
            </a:r>
            <a:r>
              <a:rPr lang="en-US" sz="2400">
                <a:solidFill>
                  <a:srgbClr val="0000FF"/>
                </a:solidFill>
              </a:rPr>
              <a:t>determine the slope</a:t>
            </a:r>
            <a:r>
              <a:rPr lang="en-US" sz="2400"/>
              <a:t>, where:</a:t>
            </a:r>
          </a:p>
          <a:p>
            <a:endParaRPr lang="en-US" sz="1200"/>
          </a:p>
          <a:p>
            <a:r>
              <a:rPr lang="en-US" sz="2400" b="1">
                <a:solidFill>
                  <a:srgbClr val="FF0000"/>
                </a:solidFill>
              </a:rPr>
              <a:t>y  =  </a:t>
            </a:r>
            <a:r>
              <a:rPr lang="en-US" sz="2400" b="1" u="sng">
                <a:solidFill>
                  <a:srgbClr val="FF0000"/>
                </a:solidFill>
              </a:rPr>
              <a:t>	      A        </a:t>
            </a:r>
            <a:r>
              <a:rPr lang="en-US" sz="2400" b="1">
                <a:solidFill>
                  <a:srgbClr val="FF0000"/>
                </a:solidFill>
              </a:rPr>
              <a:t>  	x  =  </a:t>
            </a:r>
            <a:r>
              <a:rPr lang="en-US" sz="2400" b="1" u="sng">
                <a:solidFill>
                  <a:srgbClr val="FF0000"/>
                </a:solidFill>
              </a:rPr>
              <a:t>A ([Fe*] + [SCN*])</a:t>
            </a:r>
            <a:endParaRPr lang="en-US" sz="2400" b="1">
              <a:solidFill>
                <a:srgbClr val="FF0000"/>
              </a:solidFill>
            </a:endParaRPr>
          </a:p>
          <a:p>
            <a:r>
              <a:rPr lang="en-US" sz="2400" b="1">
                <a:solidFill>
                  <a:srgbClr val="FF0000"/>
                </a:solidFill>
              </a:rPr>
              <a:t>       [Fe*] [SCN*]		    [Fe*] [SCN*]</a:t>
            </a:r>
          </a:p>
          <a:p>
            <a:endParaRPr lang="en-US" sz="2400" b="1">
              <a:solidFill>
                <a:srgbClr val="FF0000"/>
              </a:solidFill>
            </a:endParaRPr>
          </a:p>
          <a:p>
            <a:r>
              <a:rPr lang="en-US" sz="2400"/>
              <a:t>The </a:t>
            </a:r>
            <a:r>
              <a:rPr lang="en-US" sz="2400">
                <a:solidFill>
                  <a:srgbClr val="0000FF"/>
                </a:solidFill>
              </a:rPr>
              <a:t>slope</a:t>
            </a:r>
            <a:r>
              <a:rPr lang="en-US" sz="2400"/>
              <a:t> of the resulting straight line </a:t>
            </a:r>
            <a:r>
              <a:rPr lang="en-US" sz="2400">
                <a:solidFill>
                  <a:srgbClr val="0000FF"/>
                </a:solidFill>
              </a:rPr>
              <a:t>is K</a:t>
            </a:r>
            <a:r>
              <a:rPr lang="en-US" sz="2400" baseline="-25000">
                <a:solidFill>
                  <a:srgbClr val="0000FF"/>
                </a:solidFill>
              </a:rPr>
              <a:t>eq</a:t>
            </a:r>
            <a:r>
              <a:rPr lang="en-US" sz="2400"/>
              <a:t>.  </a:t>
            </a:r>
          </a:p>
          <a:p>
            <a:endParaRPr lang="en-US" sz="1200"/>
          </a:p>
          <a:p>
            <a:r>
              <a:rPr lang="en-US" sz="2400"/>
              <a:t>			</a:t>
            </a:r>
            <a:r>
              <a:rPr lang="en-US" sz="2400" b="1">
                <a:solidFill>
                  <a:srgbClr val="FF0000"/>
                </a:solidFill>
              </a:rPr>
              <a:t>m = K</a:t>
            </a:r>
            <a:r>
              <a:rPr lang="en-US" sz="2400" b="1" baseline="-25000">
                <a:solidFill>
                  <a:srgbClr val="FF0000"/>
                </a:solidFill>
              </a:rPr>
              <a:t>eq</a:t>
            </a:r>
          </a:p>
        </p:txBody>
      </p:sp>
      <p:sp>
        <p:nvSpPr>
          <p:cNvPr id="15363" name="Text Box 5"/>
          <p:cNvSpPr txBox="1">
            <a:spLocks noChangeArrowheads="1"/>
          </p:cNvSpPr>
          <p:nvPr/>
        </p:nvSpPr>
        <p:spPr bwMode="auto">
          <a:xfrm>
            <a:off x="1690688" y="381000"/>
            <a:ext cx="5761037"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0000FF"/>
                </a:solidFill>
              </a:rPr>
              <a:t>In Today’s Experiment</a:t>
            </a:r>
            <a:endParaRPr lang="en-US" sz="4000" b="1" u="sng" baseline="-25000">
              <a:solidFill>
                <a:srgbClr val="0000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23850" y="411163"/>
            <a:ext cx="8496300" cy="6035675"/>
          </a:xfrm>
          <a:prstGeom prst="rect">
            <a:avLst/>
          </a:prstGeom>
          <a:noFill/>
          <a:ln w="9525">
            <a:noFill/>
            <a:miter lim="800000"/>
            <a:headEnd/>
            <a:tailEnd/>
          </a:ln>
        </p:spPr>
        <p:txBody>
          <a:bodyPr>
            <a:prstTxWarp prst="textNoShape">
              <a:avLst/>
            </a:prstTxWarp>
            <a:spAutoFit/>
          </a:bodyPr>
          <a:lstStyle/>
          <a:p>
            <a:r>
              <a:rPr lang="en-US" sz="2000" b="1" u="sng">
                <a:solidFill>
                  <a:srgbClr val="0000FF"/>
                </a:solidFill>
              </a:rPr>
              <a:t>Group A – Determination of Lambda Max for the Iron</a:t>
            </a:r>
            <a:r>
              <a:rPr lang="en-US" sz="2000" b="1"/>
              <a:t>  </a:t>
            </a:r>
          </a:p>
          <a:p>
            <a:endParaRPr lang="en-US" sz="1000" b="1"/>
          </a:p>
          <a:p>
            <a:r>
              <a:rPr lang="en-US" sz="2000"/>
              <a:t>	1.  Acquire </a:t>
            </a:r>
            <a:r>
              <a:rPr lang="en-US" sz="2000" b="1">
                <a:solidFill>
                  <a:srgbClr val="FF0000"/>
                </a:solidFill>
              </a:rPr>
              <a:t>3 cuvettes</a:t>
            </a:r>
            <a:r>
              <a:rPr lang="en-US" sz="2000"/>
              <a:t> from the stockroom:  </a:t>
            </a:r>
          </a:p>
          <a:p>
            <a:r>
              <a:rPr lang="en-US" sz="2000"/>
              <a:t>		a. one for the </a:t>
            </a:r>
            <a:r>
              <a:rPr lang="en-US" sz="2000" b="1">
                <a:solidFill>
                  <a:srgbClr val="0000FF"/>
                </a:solidFill>
              </a:rPr>
              <a:t>0.5M HNO</a:t>
            </a:r>
            <a:r>
              <a:rPr lang="en-US" sz="2000" b="1" baseline="-25000">
                <a:solidFill>
                  <a:srgbClr val="0000FF"/>
                </a:solidFill>
              </a:rPr>
              <a:t>3</a:t>
            </a:r>
            <a:r>
              <a:rPr lang="en-US" sz="2000" b="1">
                <a:solidFill>
                  <a:srgbClr val="0000FF"/>
                </a:solidFill>
              </a:rPr>
              <a:t> blank</a:t>
            </a:r>
            <a:r>
              <a:rPr lang="en-US" sz="2000"/>
              <a:t>,</a:t>
            </a:r>
          </a:p>
          <a:p>
            <a:r>
              <a:rPr lang="en-US" sz="2000"/>
              <a:t>		b. one for the </a:t>
            </a:r>
            <a:r>
              <a:rPr lang="en-US" sz="2000" b="1">
                <a:solidFill>
                  <a:srgbClr val="0000FF"/>
                </a:solidFill>
              </a:rPr>
              <a:t>known Fe(SCN)</a:t>
            </a:r>
            <a:r>
              <a:rPr lang="en-US" sz="2000" b="1" baseline="-25000">
                <a:solidFill>
                  <a:srgbClr val="0000FF"/>
                </a:solidFill>
              </a:rPr>
              <a:t>3</a:t>
            </a:r>
            <a:r>
              <a:rPr lang="en-US" sz="2000"/>
              <a:t> solution and </a:t>
            </a:r>
          </a:p>
          <a:p>
            <a:r>
              <a:rPr lang="en-US" sz="2000"/>
              <a:t>		c. one </a:t>
            </a:r>
            <a:r>
              <a:rPr lang="en-US" sz="2000" u="sng"/>
              <a:t>with</a:t>
            </a:r>
            <a:r>
              <a:rPr lang="en-US" sz="2000"/>
              <a:t> </a:t>
            </a:r>
            <a:r>
              <a:rPr lang="en-US" sz="2000" b="1">
                <a:solidFill>
                  <a:srgbClr val="0000FF"/>
                </a:solidFill>
              </a:rPr>
              <a:t>unknown Fe(SCN)</a:t>
            </a:r>
            <a:r>
              <a:rPr lang="en-US" sz="2000" b="1" baseline="-25000">
                <a:solidFill>
                  <a:srgbClr val="0000FF"/>
                </a:solidFill>
              </a:rPr>
              <a:t>3</a:t>
            </a:r>
            <a:r>
              <a:rPr lang="en-US" sz="2000"/>
              <a:t> solution.</a:t>
            </a:r>
          </a:p>
          <a:p>
            <a:r>
              <a:rPr lang="en-US" sz="2000"/>
              <a:t>	2.  </a:t>
            </a:r>
            <a:r>
              <a:rPr lang="en-US" sz="2000" b="1">
                <a:solidFill>
                  <a:srgbClr val="0000FF"/>
                </a:solidFill>
              </a:rPr>
              <a:t>Set the spectrophotometer</a:t>
            </a:r>
            <a:r>
              <a:rPr lang="en-US" sz="2000"/>
              <a:t> at </a:t>
            </a:r>
            <a:r>
              <a:rPr lang="en-US" sz="2000" b="1">
                <a:solidFill>
                  <a:srgbClr val="FF0000"/>
                </a:solidFill>
              </a:rPr>
              <a:t>400 nm</a:t>
            </a:r>
            <a:r>
              <a:rPr lang="en-US" sz="2000"/>
              <a:t>.  </a:t>
            </a:r>
          </a:p>
          <a:p>
            <a:r>
              <a:rPr lang="en-US" sz="2000"/>
              <a:t>		</a:t>
            </a:r>
            <a:r>
              <a:rPr lang="en-US" sz="2000" b="1">
                <a:solidFill>
                  <a:srgbClr val="0000FF"/>
                </a:solidFill>
              </a:rPr>
              <a:t>Zero</a:t>
            </a:r>
            <a:r>
              <a:rPr lang="en-US" sz="2000"/>
              <a:t> the spectrophotometer.</a:t>
            </a:r>
          </a:p>
          <a:p>
            <a:r>
              <a:rPr lang="en-US" sz="2000"/>
              <a:t>	3.  Place the cuvette with the </a:t>
            </a:r>
            <a:r>
              <a:rPr lang="en-US" sz="2000" b="1">
                <a:solidFill>
                  <a:srgbClr val="FF0000"/>
                </a:solidFill>
              </a:rPr>
              <a:t>0.5M HNO</a:t>
            </a:r>
            <a:r>
              <a:rPr lang="en-US" sz="2000" b="1" baseline="-25000">
                <a:solidFill>
                  <a:srgbClr val="FF0000"/>
                </a:solidFill>
              </a:rPr>
              <a:t>3</a:t>
            </a:r>
            <a:r>
              <a:rPr lang="en-US" sz="2000"/>
              <a:t> (the reference </a:t>
            </a:r>
          </a:p>
          <a:p>
            <a:r>
              <a:rPr lang="en-US" sz="2000"/>
              <a:t>		solution or </a:t>
            </a:r>
            <a:r>
              <a:rPr lang="en-US" sz="2000" b="1">
                <a:solidFill>
                  <a:srgbClr val="FF0000"/>
                </a:solidFill>
              </a:rPr>
              <a:t>blank</a:t>
            </a:r>
            <a:r>
              <a:rPr lang="en-US" sz="2000"/>
              <a:t>) in the holder and </a:t>
            </a:r>
            <a:r>
              <a:rPr lang="en-US" sz="2000" b="1">
                <a:solidFill>
                  <a:srgbClr val="0000FF"/>
                </a:solidFill>
              </a:rPr>
              <a:t>adjust</a:t>
            </a:r>
            <a:r>
              <a:rPr lang="en-US" sz="2000"/>
              <a:t> the light</a:t>
            </a:r>
          </a:p>
          <a:p>
            <a:r>
              <a:rPr lang="en-US" sz="2000"/>
              <a:t>		control knob </a:t>
            </a:r>
            <a:r>
              <a:rPr lang="en-US" sz="2000" b="1">
                <a:solidFill>
                  <a:srgbClr val="0000FF"/>
                </a:solidFill>
              </a:rPr>
              <a:t>to 100%.</a:t>
            </a:r>
            <a:r>
              <a:rPr lang="en-US" sz="2000"/>
              <a:t>  Remove the cuvette.</a:t>
            </a:r>
          </a:p>
          <a:p>
            <a:r>
              <a:rPr lang="en-US" sz="2000"/>
              <a:t>	4.  Place the cuvette with the </a:t>
            </a:r>
            <a:r>
              <a:rPr lang="en-US" sz="2000" b="1">
                <a:solidFill>
                  <a:srgbClr val="FF0000"/>
                </a:solidFill>
              </a:rPr>
              <a:t>unknown solution Fe(SCN)</a:t>
            </a:r>
            <a:r>
              <a:rPr lang="en-US" sz="2000" b="1" baseline="-25000">
                <a:solidFill>
                  <a:srgbClr val="FF0000"/>
                </a:solidFill>
              </a:rPr>
              <a:t>3</a:t>
            </a:r>
          </a:p>
          <a:p>
            <a:r>
              <a:rPr lang="en-US" sz="2000"/>
              <a:t>		in the holder.</a:t>
            </a:r>
          </a:p>
          <a:p>
            <a:r>
              <a:rPr lang="en-US" sz="2000"/>
              <a:t>	5.  </a:t>
            </a:r>
            <a:r>
              <a:rPr lang="en-US" sz="2000" b="1">
                <a:solidFill>
                  <a:srgbClr val="0000FF"/>
                </a:solidFill>
              </a:rPr>
              <a:t>Record</a:t>
            </a:r>
            <a:r>
              <a:rPr lang="en-US" sz="2000"/>
              <a:t> the </a:t>
            </a:r>
            <a:r>
              <a:rPr lang="en-US" sz="2000" b="1">
                <a:solidFill>
                  <a:srgbClr val="0000FF"/>
                </a:solidFill>
              </a:rPr>
              <a:t>% Transmittance</a:t>
            </a:r>
            <a:r>
              <a:rPr lang="en-US" sz="2000"/>
              <a:t> on Datasheet 1.</a:t>
            </a:r>
          </a:p>
          <a:p>
            <a:r>
              <a:rPr lang="en-US" sz="2000"/>
              <a:t>	6.  Change to the </a:t>
            </a:r>
            <a:r>
              <a:rPr lang="en-US" sz="2000" b="1">
                <a:solidFill>
                  <a:srgbClr val="0000FF"/>
                </a:solidFill>
              </a:rPr>
              <a:t>next wavelength</a:t>
            </a:r>
            <a:r>
              <a:rPr lang="en-US" sz="2000"/>
              <a:t> and </a:t>
            </a:r>
            <a:r>
              <a:rPr lang="en-US" sz="2000" b="1">
                <a:solidFill>
                  <a:srgbClr val="FF0000"/>
                </a:solidFill>
              </a:rPr>
              <a:t>repeat steps 2-5</a:t>
            </a:r>
            <a:r>
              <a:rPr lang="en-US" sz="2000"/>
              <a:t>.</a:t>
            </a:r>
          </a:p>
          <a:p>
            <a:r>
              <a:rPr lang="en-US" sz="2000"/>
              <a:t>	7.  </a:t>
            </a:r>
            <a:r>
              <a:rPr lang="en-US" sz="2000" b="1">
                <a:solidFill>
                  <a:srgbClr val="FF0000"/>
                </a:solidFill>
              </a:rPr>
              <a:t>Calculate the Absorbance</a:t>
            </a:r>
            <a:r>
              <a:rPr lang="en-US" sz="2000"/>
              <a:t> for each of the </a:t>
            </a:r>
          </a:p>
          <a:p>
            <a:r>
              <a:rPr lang="en-US" sz="2000"/>
              <a:t>		% Transmittance values.</a:t>
            </a:r>
          </a:p>
          <a:p>
            <a:r>
              <a:rPr lang="en-US" sz="2000"/>
              <a:t>	8.  </a:t>
            </a:r>
            <a:r>
              <a:rPr lang="en-US" sz="2000" b="1">
                <a:solidFill>
                  <a:srgbClr val="0000FF"/>
                </a:solidFill>
              </a:rPr>
              <a:t>Record</a:t>
            </a:r>
            <a:r>
              <a:rPr lang="en-US" sz="2000"/>
              <a:t> the wavelength that corresponds to the </a:t>
            </a:r>
          </a:p>
          <a:p>
            <a:r>
              <a:rPr lang="en-US" sz="2000"/>
              <a:t>		</a:t>
            </a:r>
            <a:r>
              <a:rPr lang="en-US" sz="2000" b="1">
                <a:solidFill>
                  <a:srgbClr val="0000FF"/>
                </a:solidFill>
              </a:rPr>
              <a:t>Maximum Absorbance</a:t>
            </a:r>
            <a:r>
              <a:rPr lang="en-US" sz="2000"/>
              <a:t>.</a:t>
            </a:r>
          </a:p>
          <a:p>
            <a:r>
              <a:rPr lang="en-US" sz="2000"/>
              <a:t>	9.  Use this </a:t>
            </a:r>
            <a:r>
              <a:rPr lang="en-US" sz="2000" b="1">
                <a:solidFill>
                  <a:srgbClr val="FF0000"/>
                </a:solidFill>
              </a:rPr>
              <a:t>“Maximum Absorbance”</a:t>
            </a:r>
            <a:r>
              <a:rPr lang="en-US" sz="2000"/>
              <a:t> wavelength for </a:t>
            </a:r>
            <a:r>
              <a:rPr lang="en-US" sz="2000" b="1" u="sng">
                <a:solidFill>
                  <a:srgbClr val="FF0000"/>
                </a:solidFill>
              </a:rPr>
              <a:t>Part B</a:t>
            </a:r>
            <a:r>
              <a:rPr lang="en-US" sz="200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533400" y="577850"/>
            <a:ext cx="8077200" cy="5702300"/>
          </a:xfrm>
          <a:prstGeom prst="rect">
            <a:avLst/>
          </a:prstGeom>
          <a:noFill/>
          <a:ln w="9525">
            <a:noFill/>
            <a:miter lim="800000"/>
            <a:headEnd/>
            <a:tailEnd/>
          </a:ln>
        </p:spPr>
        <p:txBody>
          <a:bodyPr>
            <a:prstTxWarp prst="textNoShape">
              <a:avLst/>
            </a:prstTxWarp>
            <a:spAutoFit/>
          </a:bodyPr>
          <a:lstStyle/>
          <a:p>
            <a:r>
              <a:rPr lang="en-US" sz="2000" b="1" u="sng">
                <a:solidFill>
                  <a:srgbClr val="FF0000"/>
                </a:solidFill>
              </a:rPr>
              <a:t>Group B – Prepare the diluted ferric nitrate solution:</a:t>
            </a:r>
          </a:p>
          <a:p>
            <a:endParaRPr lang="en-US" sz="800" b="1" u="sng">
              <a:solidFill>
                <a:srgbClr val="FF0000"/>
              </a:solidFill>
            </a:endParaRPr>
          </a:p>
          <a:p>
            <a:r>
              <a:rPr lang="en-US" sz="2000"/>
              <a:t>	1.  On Datasheet 1, </a:t>
            </a:r>
            <a:r>
              <a:rPr lang="en-US" sz="2000" b="1">
                <a:solidFill>
                  <a:srgbClr val="0000FF"/>
                </a:solidFill>
              </a:rPr>
              <a:t>record the exact molarity</a:t>
            </a:r>
            <a:r>
              <a:rPr lang="en-US" sz="2000"/>
              <a:t> of </a:t>
            </a:r>
          </a:p>
          <a:p>
            <a:r>
              <a:rPr lang="en-US" sz="2000"/>
              <a:t>		the </a:t>
            </a:r>
            <a:r>
              <a:rPr lang="en-US" sz="2000" b="1">
                <a:solidFill>
                  <a:srgbClr val="FF0000"/>
                </a:solidFill>
              </a:rPr>
              <a:t>Fe(NO</a:t>
            </a:r>
            <a:r>
              <a:rPr lang="en-US" sz="2000" b="1" baseline="-25000">
                <a:solidFill>
                  <a:srgbClr val="FF0000"/>
                </a:solidFill>
              </a:rPr>
              <a:t>3</a:t>
            </a:r>
            <a:r>
              <a:rPr lang="en-US" sz="2000" b="1">
                <a:solidFill>
                  <a:srgbClr val="FF0000"/>
                </a:solidFill>
              </a:rPr>
              <a:t>)</a:t>
            </a:r>
            <a:r>
              <a:rPr lang="en-US" sz="2000" b="1" baseline="-25000">
                <a:solidFill>
                  <a:srgbClr val="FF0000"/>
                </a:solidFill>
              </a:rPr>
              <a:t>3</a:t>
            </a:r>
            <a:r>
              <a:rPr lang="en-US" sz="2000" b="1">
                <a:solidFill>
                  <a:srgbClr val="FF0000"/>
                </a:solidFill>
              </a:rPr>
              <a:t> </a:t>
            </a:r>
            <a:r>
              <a:rPr lang="en-US" sz="2000"/>
              <a:t>solution and the </a:t>
            </a:r>
            <a:r>
              <a:rPr lang="en-US" sz="2000" b="1">
                <a:solidFill>
                  <a:srgbClr val="FF0000"/>
                </a:solidFill>
              </a:rPr>
              <a:t>KSCN</a:t>
            </a:r>
            <a:r>
              <a:rPr lang="en-US" sz="2000"/>
              <a:t> solution.  </a:t>
            </a:r>
          </a:p>
          <a:p>
            <a:r>
              <a:rPr lang="en-US" sz="2000"/>
              <a:t>		Be sure to include all significant digits.</a:t>
            </a:r>
          </a:p>
          <a:p>
            <a:r>
              <a:rPr lang="en-US" sz="800"/>
              <a:t>	</a:t>
            </a:r>
          </a:p>
          <a:p>
            <a:r>
              <a:rPr lang="en-US" sz="2000"/>
              <a:t>	2.  </a:t>
            </a:r>
            <a:r>
              <a:rPr lang="en-US" sz="2000" b="1">
                <a:solidFill>
                  <a:srgbClr val="0000FF"/>
                </a:solidFill>
              </a:rPr>
              <a:t>Condition a 10 ml pipet</a:t>
            </a:r>
            <a:r>
              <a:rPr lang="en-US" sz="2000"/>
              <a:t> with the stock solution.</a:t>
            </a:r>
          </a:p>
          <a:p>
            <a:endParaRPr lang="en-US" sz="800"/>
          </a:p>
          <a:p>
            <a:r>
              <a:rPr lang="en-US" sz="2000"/>
              <a:t>	3. </a:t>
            </a:r>
            <a:r>
              <a:rPr lang="en-US" sz="2000" b="1">
                <a:solidFill>
                  <a:srgbClr val="0000FF"/>
                </a:solidFill>
              </a:rPr>
              <a:t> Acquire</a:t>
            </a:r>
            <a:r>
              <a:rPr lang="en-US" sz="2000"/>
              <a:t> </a:t>
            </a:r>
            <a:r>
              <a:rPr lang="en-US" sz="2000" b="1">
                <a:solidFill>
                  <a:srgbClr val="FF0000"/>
                </a:solidFill>
              </a:rPr>
              <a:t>~15 ml of 0.0250 M Fe(NO</a:t>
            </a:r>
            <a:r>
              <a:rPr lang="en-US" sz="2000" b="1" baseline="-25000">
                <a:solidFill>
                  <a:srgbClr val="FF0000"/>
                </a:solidFill>
              </a:rPr>
              <a:t>3</a:t>
            </a:r>
            <a:r>
              <a:rPr lang="en-US" sz="2000" b="1">
                <a:solidFill>
                  <a:srgbClr val="FF0000"/>
                </a:solidFill>
              </a:rPr>
              <a:t>)</a:t>
            </a:r>
            <a:r>
              <a:rPr lang="en-US" sz="2000" b="1" baseline="-25000">
                <a:solidFill>
                  <a:srgbClr val="FF0000"/>
                </a:solidFill>
              </a:rPr>
              <a:t>3</a:t>
            </a:r>
            <a:r>
              <a:rPr lang="en-US" sz="2000"/>
              <a:t> solution </a:t>
            </a:r>
          </a:p>
          <a:p>
            <a:r>
              <a:rPr lang="en-US" sz="2000"/>
              <a:t>		in a 50 ml beaker.</a:t>
            </a:r>
          </a:p>
          <a:p>
            <a:endParaRPr lang="en-US" sz="800"/>
          </a:p>
          <a:p>
            <a:r>
              <a:rPr lang="en-US" sz="2000"/>
              <a:t>	4.  </a:t>
            </a:r>
            <a:r>
              <a:rPr lang="en-US" sz="2000" b="1">
                <a:solidFill>
                  <a:srgbClr val="0000FF"/>
                </a:solidFill>
              </a:rPr>
              <a:t>Pipet </a:t>
            </a:r>
            <a:r>
              <a:rPr lang="en-US" sz="2000" b="1">
                <a:solidFill>
                  <a:srgbClr val="FF0000"/>
                </a:solidFill>
              </a:rPr>
              <a:t>10.00 ml of Fe(NO</a:t>
            </a:r>
            <a:r>
              <a:rPr lang="en-US" sz="2000" b="1" baseline="-25000">
                <a:solidFill>
                  <a:srgbClr val="FF0000"/>
                </a:solidFill>
              </a:rPr>
              <a:t>3</a:t>
            </a:r>
            <a:r>
              <a:rPr lang="en-US" sz="2000" b="1">
                <a:solidFill>
                  <a:srgbClr val="FF0000"/>
                </a:solidFill>
              </a:rPr>
              <a:t>)</a:t>
            </a:r>
            <a:r>
              <a:rPr lang="en-US" sz="2000" b="1" baseline="-25000">
                <a:solidFill>
                  <a:srgbClr val="FF0000"/>
                </a:solidFill>
              </a:rPr>
              <a:t>3</a:t>
            </a:r>
            <a:r>
              <a:rPr lang="en-US" sz="2000"/>
              <a:t> solution </a:t>
            </a:r>
          </a:p>
          <a:p>
            <a:r>
              <a:rPr lang="en-US" sz="2000"/>
              <a:t>		into a </a:t>
            </a:r>
            <a:r>
              <a:rPr lang="en-US" sz="2000" b="1">
                <a:solidFill>
                  <a:srgbClr val="0000FF"/>
                </a:solidFill>
              </a:rPr>
              <a:t>100 ml volumetric flask</a:t>
            </a:r>
            <a:r>
              <a:rPr lang="en-US" sz="2000"/>
              <a:t>.  </a:t>
            </a:r>
          </a:p>
          <a:p>
            <a:endParaRPr lang="en-US" sz="800"/>
          </a:p>
          <a:p>
            <a:r>
              <a:rPr lang="en-US" sz="2000"/>
              <a:t>	5.  </a:t>
            </a:r>
            <a:r>
              <a:rPr lang="en-US" sz="2000" b="1">
                <a:solidFill>
                  <a:srgbClr val="0000FF"/>
                </a:solidFill>
              </a:rPr>
              <a:t>Acquire</a:t>
            </a:r>
            <a:r>
              <a:rPr lang="en-US" sz="2000"/>
              <a:t> </a:t>
            </a:r>
            <a:r>
              <a:rPr lang="en-US" sz="2000" b="1">
                <a:solidFill>
                  <a:srgbClr val="FF0000"/>
                </a:solidFill>
              </a:rPr>
              <a:t>~90 ml of 0.5 M HNO</a:t>
            </a:r>
            <a:r>
              <a:rPr lang="en-US" sz="2000" b="1" baseline="-25000">
                <a:solidFill>
                  <a:srgbClr val="FF0000"/>
                </a:solidFill>
              </a:rPr>
              <a:t>3</a:t>
            </a:r>
            <a:r>
              <a:rPr lang="en-US" sz="2000"/>
              <a:t> in a dispenser bottle.</a:t>
            </a:r>
          </a:p>
          <a:p>
            <a:endParaRPr lang="en-US" sz="800"/>
          </a:p>
          <a:p>
            <a:r>
              <a:rPr lang="en-US" sz="2000"/>
              <a:t>	6.  </a:t>
            </a:r>
            <a:r>
              <a:rPr lang="en-US" sz="2000" b="1">
                <a:solidFill>
                  <a:srgbClr val="FF0000"/>
                </a:solidFill>
              </a:rPr>
              <a:t>Add ~15 ml portions of the HNO</a:t>
            </a:r>
            <a:r>
              <a:rPr lang="en-US" sz="2000" b="1" baseline="-25000">
                <a:solidFill>
                  <a:srgbClr val="FF0000"/>
                </a:solidFill>
              </a:rPr>
              <a:t>3</a:t>
            </a:r>
            <a:r>
              <a:rPr lang="en-US" sz="2000"/>
              <a:t> to the volumetric </a:t>
            </a:r>
          </a:p>
          <a:p>
            <a:r>
              <a:rPr lang="en-US" sz="2000"/>
              <a:t>		flask </a:t>
            </a:r>
            <a:r>
              <a:rPr lang="en-US" sz="2000" b="1">
                <a:solidFill>
                  <a:srgbClr val="FF0000"/>
                </a:solidFill>
              </a:rPr>
              <a:t>slowly</a:t>
            </a:r>
            <a:r>
              <a:rPr lang="en-US" sz="2000"/>
              <a:t>.  </a:t>
            </a:r>
            <a:r>
              <a:rPr lang="en-US" sz="2000" b="1">
                <a:solidFill>
                  <a:srgbClr val="0000FF"/>
                </a:solidFill>
              </a:rPr>
              <a:t>Stop and swirl</a:t>
            </a:r>
            <a:r>
              <a:rPr lang="en-US" sz="2000"/>
              <a:t>.  </a:t>
            </a:r>
          </a:p>
          <a:p>
            <a:r>
              <a:rPr lang="en-US" sz="2000"/>
              <a:t>		Then </a:t>
            </a:r>
            <a:r>
              <a:rPr lang="en-US" sz="2000" b="1">
                <a:solidFill>
                  <a:srgbClr val="0000FF"/>
                </a:solidFill>
              </a:rPr>
              <a:t>continue with the next addition</a:t>
            </a:r>
            <a:r>
              <a:rPr lang="en-US" sz="2000"/>
              <a:t>.  </a:t>
            </a:r>
          </a:p>
          <a:p>
            <a:r>
              <a:rPr lang="en-US" sz="2000"/>
              <a:t>		(Note:  When you get </a:t>
            </a:r>
            <a:r>
              <a:rPr lang="en-US" sz="2000" b="1">
                <a:solidFill>
                  <a:srgbClr val="0000FF"/>
                </a:solidFill>
              </a:rPr>
              <a:t>close to the fill line</a:t>
            </a:r>
            <a:r>
              <a:rPr lang="en-US" sz="2000"/>
              <a:t>, </a:t>
            </a:r>
          </a:p>
          <a:p>
            <a:r>
              <a:rPr lang="en-US" sz="2000"/>
              <a:t>			</a:t>
            </a:r>
            <a:r>
              <a:rPr lang="en-US" sz="2000" b="1">
                <a:solidFill>
                  <a:srgbClr val="FF0000"/>
                </a:solidFill>
              </a:rPr>
              <a:t>add the HNO</a:t>
            </a:r>
            <a:r>
              <a:rPr lang="en-US" sz="2000" b="1" baseline="-25000">
                <a:solidFill>
                  <a:srgbClr val="FF0000"/>
                </a:solidFill>
              </a:rPr>
              <a:t>3</a:t>
            </a:r>
            <a:r>
              <a:rPr lang="en-US" sz="2000" b="1">
                <a:solidFill>
                  <a:srgbClr val="FF0000"/>
                </a:solidFill>
              </a:rPr>
              <a:t> dropwise</a:t>
            </a:r>
            <a:r>
              <a:rPr lang="en-US" sz="2000"/>
              <a:t> until the bottom </a:t>
            </a:r>
          </a:p>
          <a:p>
            <a:r>
              <a:rPr lang="en-US" sz="2000"/>
              <a:t>			of the meniscus is on the line.)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342900" y="273050"/>
            <a:ext cx="8458200" cy="6311900"/>
          </a:xfrm>
          <a:prstGeom prst="rect">
            <a:avLst/>
          </a:prstGeom>
          <a:noFill/>
          <a:ln w="9525">
            <a:noFill/>
            <a:miter lim="800000"/>
            <a:headEnd/>
            <a:tailEnd/>
          </a:ln>
        </p:spPr>
        <p:txBody>
          <a:bodyPr>
            <a:prstTxWarp prst="textNoShape">
              <a:avLst/>
            </a:prstTxWarp>
            <a:spAutoFit/>
          </a:bodyPr>
          <a:lstStyle/>
          <a:p>
            <a:r>
              <a:rPr lang="en-US" sz="2000" b="1" u="sng">
                <a:solidFill>
                  <a:srgbClr val="FF0000"/>
                </a:solidFill>
              </a:rPr>
              <a:t>Group B – Prepare the diluted ferric nitrate solution:</a:t>
            </a:r>
          </a:p>
          <a:p>
            <a:endParaRPr lang="en-US" sz="800" b="1" u="sng">
              <a:solidFill>
                <a:srgbClr val="FF0000"/>
              </a:solidFill>
            </a:endParaRPr>
          </a:p>
          <a:p>
            <a:r>
              <a:rPr lang="en-US" sz="2000"/>
              <a:t>	7.  Once the flask is filled to the 100 ml mark, </a:t>
            </a:r>
          </a:p>
          <a:p>
            <a:r>
              <a:rPr lang="en-US" sz="2000"/>
              <a:t>		place the </a:t>
            </a:r>
            <a:r>
              <a:rPr lang="en-US" sz="2000" b="1">
                <a:solidFill>
                  <a:srgbClr val="0000FF"/>
                </a:solidFill>
              </a:rPr>
              <a:t>cap</a:t>
            </a:r>
            <a:r>
              <a:rPr lang="en-US" sz="2000"/>
              <a:t> on </a:t>
            </a:r>
            <a:r>
              <a:rPr lang="en-US" sz="2000" b="1">
                <a:solidFill>
                  <a:srgbClr val="0000FF"/>
                </a:solidFill>
              </a:rPr>
              <a:t>securely</a:t>
            </a:r>
            <a:r>
              <a:rPr lang="en-US" sz="2000"/>
              <a:t>.  </a:t>
            </a:r>
            <a:r>
              <a:rPr lang="en-US" sz="2000" b="1">
                <a:solidFill>
                  <a:srgbClr val="FF0000"/>
                </a:solidFill>
              </a:rPr>
              <a:t>Invert the flask</a:t>
            </a:r>
            <a:r>
              <a:rPr lang="en-US" sz="2000"/>
              <a:t>,</a:t>
            </a:r>
          </a:p>
          <a:p>
            <a:r>
              <a:rPr lang="en-US" sz="2000"/>
              <a:t>		</a:t>
            </a:r>
            <a:r>
              <a:rPr lang="en-US" sz="2000" b="1">
                <a:solidFill>
                  <a:srgbClr val="FF0000"/>
                </a:solidFill>
              </a:rPr>
              <a:t>shake well</a:t>
            </a:r>
            <a:r>
              <a:rPr lang="en-US" sz="2000"/>
              <a:t>, and </a:t>
            </a:r>
            <a:r>
              <a:rPr lang="en-US" sz="2000" b="1">
                <a:solidFill>
                  <a:srgbClr val="FF0000"/>
                </a:solidFill>
              </a:rPr>
              <a:t>then revert</a:t>
            </a:r>
            <a:r>
              <a:rPr lang="en-US" sz="2000"/>
              <a:t>.  </a:t>
            </a:r>
          </a:p>
          <a:p>
            <a:r>
              <a:rPr lang="en-US" sz="2000"/>
              <a:t>		</a:t>
            </a:r>
            <a:r>
              <a:rPr lang="en-US" sz="2000" b="1" u="sng">
                <a:solidFill>
                  <a:srgbClr val="0000FF"/>
                </a:solidFill>
              </a:rPr>
              <a:t>Repeat shaking process 10 times</a:t>
            </a:r>
            <a:r>
              <a:rPr lang="en-US" sz="2000"/>
              <a:t>.</a:t>
            </a:r>
          </a:p>
          <a:p>
            <a:r>
              <a:rPr lang="en-US" sz="800"/>
              <a:t>	</a:t>
            </a:r>
          </a:p>
          <a:p>
            <a:r>
              <a:rPr lang="en-US" sz="2000"/>
              <a:t>	8.  </a:t>
            </a:r>
            <a:r>
              <a:rPr lang="en-US" sz="2000" b="1">
                <a:solidFill>
                  <a:srgbClr val="0000FF"/>
                </a:solidFill>
              </a:rPr>
              <a:t>Pour</a:t>
            </a:r>
            <a:r>
              <a:rPr lang="en-US" sz="2000"/>
              <a:t> the contents of the volumetric flask </a:t>
            </a:r>
          </a:p>
          <a:p>
            <a:r>
              <a:rPr lang="en-US" sz="2000"/>
              <a:t>		</a:t>
            </a:r>
            <a:r>
              <a:rPr lang="en-US" sz="2000" b="1">
                <a:solidFill>
                  <a:srgbClr val="0000FF"/>
                </a:solidFill>
              </a:rPr>
              <a:t>into a clean dry 250 ml beaker</a:t>
            </a:r>
            <a:r>
              <a:rPr lang="en-US" sz="2000"/>
              <a:t>.  </a:t>
            </a:r>
          </a:p>
          <a:p>
            <a:r>
              <a:rPr lang="en-US" sz="2000"/>
              <a:t>		Label this beaker as </a:t>
            </a:r>
            <a:r>
              <a:rPr lang="en-US" sz="2000" b="1">
                <a:solidFill>
                  <a:srgbClr val="FF0000"/>
                </a:solidFill>
              </a:rPr>
              <a:t>“Diluted Fe</a:t>
            </a:r>
            <a:r>
              <a:rPr lang="en-US" sz="2000" b="1" baseline="30000">
                <a:solidFill>
                  <a:srgbClr val="FF0000"/>
                </a:solidFill>
              </a:rPr>
              <a:t>3+</a:t>
            </a:r>
            <a:r>
              <a:rPr lang="en-US" sz="2000" b="1">
                <a:solidFill>
                  <a:srgbClr val="FF0000"/>
                </a:solidFill>
              </a:rPr>
              <a:t> ”.</a:t>
            </a:r>
            <a:r>
              <a:rPr lang="en-US" sz="2000"/>
              <a:t>  </a:t>
            </a:r>
          </a:p>
          <a:p>
            <a:endParaRPr lang="en-US" sz="800"/>
          </a:p>
          <a:p>
            <a:r>
              <a:rPr lang="en-US" sz="2000"/>
              <a:t>	9.  </a:t>
            </a:r>
            <a:r>
              <a:rPr lang="en-US" sz="2000" b="1">
                <a:solidFill>
                  <a:srgbClr val="0000FF"/>
                </a:solidFill>
              </a:rPr>
              <a:t>Calculate</a:t>
            </a:r>
            <a:r>
              <a:rPr lang="en-US" sz="2000"/>
              <a:t> the </a:t>
            </a:r>
            <a:r>
              <a:rPr lang="en-US" sz="2000" b="1">
                <a:solidFill>
                  <a:srgbClr val="FF0000"/>
                </a:solidFill>
              </a:rPr>
              <a:t>final iron concentration</a:t>
            </a:r>
            <a:r>
              <a:rPr lang="en-US" sz="2000"/>
              <a:t> and </a:t>
            </a:r>
          </a:p>
          <a:p>
            <a:r>
              <a:rPr lang="en-US" sz="2000"/>
              <a:t>		</a:t>
            </a:r>
            <a:r>
              <a:rPr lang="en-US" sz="2000" b="1">
                <a:solidFill>
                  <a:srgbClr val="0000FF"/>
                </a:solidFill>
              </a:rPr>
              <a:t>record</a:t>
            </a:r>
            <a:r>
              <a:rPr lang="en-US" sz="2000"/>
              <a:t> on Datasheet 1.</a:t>
            </a:r>
          </a:p>
          <a:p>
            <a:endParaRPr lang="en-US" sz="800"/>
          </a:p>
          <a:p>
            <a:r>
              <a:rPr lang="en-US" sz="2000"/>
              <a:t>	10.  </a:t>
            </a:r>
            <a:r>
              <a:rPr lang="en-US" sz="2000" b="1">
                <a:solidFill>
                  <a:srgbClr val="0000FF"/>
                </a:solidFill>
              </a:rPr>
              <a:t>Acquire</a:t>
            </a:r>
            <a:r>
              <a:rPr lang="en-US" sz="2000"/>
              <a:t> </a:t>
            </a:r>
            <a:r>
              <a:rPr lang="en-US" sz="2000" b="1">
                <a:solidFill>
                  <a:srgbClr val="FF0000"/>
                </a:solidFill>
              </a:rPr>
              <a:t>~55 ml of 0.001 M KSCN</a:t>
            </a:r>
            <a:r>
              <a:rPr lang="en-US" sz="2000"/>
              <a:t> in a clean dry </a:t>
            </a:r>
          </a:p>
          <a:p>
            <a:r>
              <a:rPr lang="en-US" sz="2000"/>
              <a:t>		100 ml beaker.</a:t>
            </a:r>
          </a:p>
          <a:p>
            <a:endParaRPr lang="en-US" sz="800"/>
          </a:p>
          <a:p>
            <a:r>
              <a:rPr lang="en-US" sz="2000"/>
              <a:t>	11.  </a:t>
            </a:r>
            <a:r>
              <a:rPr lang="en-US" sz="2000" b="1">
                <a:solidFill>
                  <a:srgbClr val="0000FF"/>
                </a:solidFill>
              </a:rPr>
              <a:t>Pipet</a:t>
            </a:r>
            <a:r>
              <a:rPr lang="en-US" sz="2000"/>
              <a:t> </a:t>
            </a:r>
            <a:r>
              <a:rPr lang="en-US" sz="2000" b="1">
                <a:solidFill>
                  <a:srgbClr val="FF0000"/>
                </a:solidFill>
              </a:rPr>
              <a:t>5.00 ml of KSCN</a:t>
            </a:r>
            <a:r>
              <a:rPr lang="en-US" sz="2000"/>
              <a:t> into the beaker of </a:t>
            </a:r>
          </a:p>
          <a:p>
            <a:r>
              <a:rPr lang="en-US" sz="2000"/>
              <a:t>		“Diluted Fe</a:t>
            </a:r>
            <a:r>
              <a:rPr lang="en-US" sz="2000" baseline="30000"/>
              <a:t>3+</a:t>
            </a:r>
            <a:r>
              <a:rPr lang="en-US" sz="2000"/>
              <a:t> ”.   </a:t>
            </a:r>
            <a:r>
              <a:rPr lang="en-US" sz="2000" b="1">
                <a:solidFill>
                  <a:srgbClr val="0000FF"/>
                </a:solidFill>
              </a:rPr>
              <a:t>Stir well</a:t>
            </a:r>
            <a:r>
              <a:rPr lang="en-US" sz="2000"/>
              <a:t>.</a:t>
            </a:r>
          </a:p>
          <a:p>
            <a:r>
              <a:rPr lang="en-US" sz="2000"/>
              <a:t>		(Note:  </a:t>
            </a:r>
            <a:r>
              <a:rPr lang="en-US" sz="2000" b="1">
                <a:solidFill>
                  <a:srgbClr val="FF0000"/>
                </a:solidFill>
              </a:rPr>
              <a:t>DO NOT STIR SOLUTION WITH PIPET!</a:t>
            </a:r>
          </a:p>
          <a:p>
            <a:r>
              <a:rPr lang="en-US" sz="2000"/>
              <a:t>			You will contaminate the pipet.  </a:t>
            </a:r>
          </a:p>
          <a:p>
            <a:r>
              <a:rPr lang="en-US" sz="2000"/>
              <a:t>			</a:t>
            </a:r>
            <a:r>
              <a:rPr lang="en-US" sz="2000" b="1">
                <a:solidFill>
                  <a:srgbClr val="0000FF"/>
                </a:solidFill>
              </a:rPr>
              <a:t>Use a glass stirring rod instead</a:t>
            </a:r>
            <a:r>
              <a:rPr lang="en-US" sz="2000"/>
              <a:t>.)</a:t>
            </a:r>
          </a:p>
          <a:p>
            <a:endParaRPr lang="en-US" sz="800"/>
          </a:p>
          <a:p>
            <a:r>
              <a:rPr lang="en-US" sz="2000"/>
              <a:t>	12.  </a:t>
            </a:r>
            <a:r>
              <a:rPr lang="en-US" sz="2000" b="1">
                <a:solidFill>
                  <a:srgbClr val="0000FF"/>
                </a:solidFill>
              </a:rPr>
              <a:t>Pour</a:t>
            </a:r>
            <a:r>
              <a:rPr lang="en-US" sz="2000"/>
              <a:t> </a:t>
            </a:r>
            <a:r>
              <a:rPr lang="en-US" sz="2000" b="1">
                <a:solidFill>
                  <a:srgbClr val="FF0000"/>
                </a:solidFill>
              </a:rPr>
              <a:t>~8 ml of solution into a cuvette</a:t>
            </a:r>
            <a:r>
              <a:rPr lang="en-US" sz="200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4" name="Text Box 5"/>
          <p:cNvSpPr txBox="1">
            <a:spLocks noChangeArrowheads="1"/>
          </p:cNvSpPr>
          <p:nvPr/>
        </p:nvSpPr>
        <p:spPr bwMode="auto">
          <a:xfrm>
            <a:off x="533400" y="223838"/>
            <a:ext cx="8077200" cy="6156325"/>
          </a:xfrm>
          <a:prstGeom prst="rect">
            <a:avLst/>
          </a:prstGeom>
          <a:noFill/>
          <a:ln w="9525">
            <a:noFill/>
            <a:miter lim="800000"/>
            <a:headEnd/>
            <a:tailEnd/>
          </a:ln>
        </p:spPr>
        <p:txBody>
          <a:bodyPr>
            <a:prstTxWarp prst="textNoShape">
              <a:avLst/>
            </a:prstTxWarp>
            <a:spAutoFit/>
          </a:bodyPr>
          <a:lstStyle/>
          <a:p>
            <a:r>
              <a:rPr lang="en-US" sz="2000" b="1" u="sng">
                <a:solidFill>
                  <a:srgbClr val="FF0000"/>
                </a:solidFill>
              </a:rPr>
              <a:t>Groups A &amp; B – Working Together:</a:t>
            </a:r>
            <a:endParaRPr lang="en-US" sz="2000" u="sng">
              <a:solidFill>
                <a:srgbClr val="FF0000"/>
              </a:solidFill>
            </a:endParaRPr>
          </a:p>
          <a:p>
            <a:endParaRPr lang="en-US" sz="800"/>
          </a:p>
          <a:p>
            <a:r>
              <a:rPr lang="en-US" sz="2000"/>
              <a:t>	1.  </a:t>
            </a:r>
            <a:r>
              <a:rPr lang="en-US" sz="2000" b="1" u="sng">
                <a:solidFill>
                  <a:srgbClr val="FF0000"/>
                </a:solidFill>
              </a:rPr>
              <a:t>Record Data from other Group. (Very Important)</a:t>
            </a:r>
          </a:p>
          <a:p>
            <a:endParaRPr lang="en-US" sz="400"/>
          </a:p>
          <a:p>
            <a:r>
              <a:rPr lang="en-US" sz="2000"/>
              <a:t>	2.  </a:t>
            </a:r>
            <a:r>
              <a:rPr lang="en-US" sz="2000" b="1">
                <a:solidFill>
                  <a:srgbClr val="0000FF"/>
                </a:solidFill>
              </a:rPr>
              <a:t>At the appropriate wavelength</a:t>
            </a:r>
            <a:r>
              <a:rPr lang="en-US" sz="2000"/>
              <a:t> (determined in Part A):</a:t>
            </a:r>
          </a:p>
          <a:p>
            <a:r>
              <a:rPr lang="en-US" sz="2000"/>
              <a:t>		</a:t>
            </a:r>
            <a:r>
              <a:rPr lang="en-US"/>
              <a:t>a.  Zero the spectrophotometer.</a:t>
            </a:r>
          </a:p>
          <a:p>
            <a:r>
              <a:rPr lang="en-US"/>
              <a:t>		b.  Place the cuvette with the </a:t>
            </a:r>
            <a:r>
              <a:rPr lang="en-US" b="1">
                <a:solidFill>
                  <a:srgbClr val="FF0000"/>
                </a:solidFill>
              </a:rPr>
              <a:t>0.5M HNO</a:t>
            </a:r>
            <a:r>
              <a:rPr lang="en-US" b="1" baseline="-25000">
                <a:solidFill>
                  <a:srgbClr val="FF0000"/>
                </a:solidFill>
              </a:rPr>
              <a:t>3</a:t>
            </a:r>
            <a:r>
              <a:rPr lang="en-US" baseline="-25000"/>
              <a:t> </a:t>
            </a:r>
            <a:r>
              <a:rPr lang="en-US"/>
              <a:t>in the holder </a:t>
            </a:r>
          </a:p>
          <a:p>
            <a:r>
              <a:rPr lang="en-US"/>
              <a:t>			and </a:t>
            </a:r>
            <a:r>
              <a:rPr lang="en-US" b="1">
                <a:solidFill>
                  <a:srgbClr val="FF0000"/>
                </a:solidFill>
              </a:rPr>
              <a:t>adjust</a:t>
            </a:r>
            <a:r>
              <a:rPr lang="en-US"/>
              <a:t> the light control knob </a:t>
            </a:r>
            <a:r>
              <a:rPr lang="en-US" b="1">
                <a:solidFill>
                  <a:srgbClr val="FF0000"/>
                </a:solidFill>
              </a:rPr>
              <a:t>to 100%.</a:t>
            </a:r>
            <a:r>
              <a:rPr lang="en-US"/>
              <a:t>  </a:t>
            </a:r>
          </a:p>
          <a:p>
            <a:r>
              <a:rPr lang="en-US"/>
              <a:t>			Remove the cuvette.</a:t>
            </a:r>
          </a:p>
          <a:p>
            <a:r>
              <a:rPr lang="en-US"/>
              <a:t>		c.  Place the </a:t>
            </a:r>
            <a:r>
              <a:rPr lang="en-US" b="1">
                <a:solidFill>
                  <a:srgbClr val="FF0000"/>
                </a:solidFill>
              </a:rPr>
              <a:t>cuvette with the solution</a:t>
            </a:r>
            <a:r>
              <a:rPr lang="en-US"/>
              <a:t> in the holder.</a:t>
            </a:r>
          </a:p>
          <a:p>
            <a:r>
              <a:rPr lang="en-US"/>
              <a:t>		d.  </a:t>
            </a:r>
            <a:r>
              <a:rPr lang="en-US" b="1">
                <a:solidFill>
                  <a:srgbClr val="0000FF"/>
                </a:solidFill>
              </a:rPr>
              <a:t>Record </a:t>
            </a:r>
            <a:r>
              <a:rPr lang="en-US"/>
              <a:t>the </a:t>
            </a:r>
            <a:r>
              <a:rPr lang="en-US" b="1">
                <a:solidFill>
                  <a:srgbClr val="FF0000"/>
                </a:solidFill>
              </a:rPr>
              <a:t>% Transmittance</a:t>
            </a:r>
            <a:r>
              <a:rPr lang="en-US"/>
              <a:t> on Datasheet 1.</a:t>
            </a:r>
          </a:p>
          <a:p>
            <a:r>
              <a:rPr lang="en-US"/>
              <a:t>		e.  </a:t>
            </a:r>
            <a:r>
              <a:rPr lang="en-US" b="1">
                <a:solidFill>
                  <a:srgbClr val="FF0000"/>
                </a:solidFill>
              </a:rPr>
              <a:t>Pour the solution</a:t>
            </a:r>
            <a:r>
              <a:rPr lang="en-US"/>
              <a:t> out of the cuvette back </a:t>
            </a:r>
          </a:p>
          <a:p>
            <a:r>
              <a:rPr lang="en-US"/>
              <a:t>			</a:t>
            </a:r>
            <a:r>
              <a:rPr lang="en-US" b="1">
                <a:solidFill>
                  <a:srgbClr val="FF0000"/>
                </a:solidFill>
              </a:rPr>
              <a:t>into the beaker of “Diluted Fe</a:t>
            </a:r>
            <a:r>
              <a:rPr lang="en-US" b="1" baseline="30000">
                <a:solidFill>
                  <a:srgbClr val="FF0000"/>
                </a:solidFill>
              </a:rPr>
              <a:t>3+</a:t>
            </a:r>
            <a:r>
              <a:rPr lang="en-US" b="1">
                <a:solidFill>
                  <a:srgbClr val="FF0000"/>
                </a:solidFill>
              </a:rPr>
              <a:t> ”.</a:t>
            </a:r>
            <a:r>
              <a:rPr lang="en-US"/>
              <a:t>  </a:t>
            </a:r>
          </a:p>
          <a:p>
            <a:endParaRPr lang="en-US" sz="400"/>
          </a:p>
          <a:p>
            <a:r>
              <a:rPr lang="en-US" sz="2000"/>
              <a:t>	3.  </a:t>
            </a:r>
            <a:r>
              <a:rPr lang="en-US" sz="2000" b="1">
                <a:solidFill>
                  <a:srgbClr val="0000FF"/>
                </a:solidFill>
              </a:rPr>
              <a:t>Pipet another</a:t>
            </a:r>
            <a:r>
              <a:rPr lang="en-US" sz="2000"/>
              <a:t> </a:t>
            </a:r>
            <a:r>
              <a:rPr lang="en-US" sz="2000" b="1">
                <a:solidFill>
                  <a:srgbClr val="FF0000"/>
                </a:solidFill>
              </a:rPr>
              <a:t>5.00 ml of KSCN</a:t>
            </a:r>
            <a:r>
              <a:rPr lang="en-US" sz="2000"/>
              <a:t> into the beaker 	</a:t>
            </a:r>
          </a:p>
          <a:p>
            <a:r>
              <a:rPr lang="en-US" sz="2000"/>
              <a:t>		of “Diluted Fe</a:t>
            </a:r>
            <a:r>
              <a:rPr lang="en-US" sz="2000" baseline="30000"/>
              <a:t>3+</a:t>
            </a:r>
            <a:r>
              <a:rPr lang="en-US" sz="2000"/>
              <a:t> ”.  </a:t>
            </a:r>
            <a:r>
              <a:rPr lang="en-US" sz="2000" b="1">
                <a:solidFill>
                  <a:srgbClr val="0000FF"/>
                </a:solidFill>
              </a:rPr>
              <a:t>Stir well</a:t>
            </a:r>
            <a:r>
              <a:rPr lang="en-US" sz="2000"/>
              <a:t>.</a:t>
            </a:r>
          </a:p>
          <a:p>
            <a:r>
              <a:rPr lang="en-US" sz="2000"/>
              <a:t>	4.  </a:t>
            </a:r>
            <a:r>
              <a:rPr lang="en-US" sz="2000" b="1">
                <a:solidFill>
                  <a:srgbClr val="0000FF"/>
                </a:solidFill>
              </a:rPr>
              <a:t>Pour</a:t>
            </a:r>
            <a:r>
              <a:rPr lang="en-US" sz="2000"/>
              <a:t> </a:t>
            </a:r>
            <a:r>
              <a:rPr lang="en-US" sz="2000" b="1">
                <a:solidFill>
                  <a:srgbClr val="FF0000"/>
                </a:solidFill>
              </a:rPr>
              <a:t>~8 ml of solution into a cuvette</a:t>
            </a:r>
            <a:r>
              <a:rPr lang="en-US" sz="2000"/>
              <a:t>.</a:t>
            </a:r>
          </a:p>
          <a:p>
            <a:endParaRPr lang="en-US" sz="400"/>
          </a:p>
          <a:p>
            <a:r>
              <a:rPr lang="en-US" sz="2000"/>
              <a:t>	5.  </a:t>
            </a:r>
            <a:r>
              <a:rPr lang="en-US" sz="2000" b="1">
                <a:solidFill>
                  <a:srgbClr val="0000FF"/>
                </a:solidFill>
              </a:rPr>
              <a:t>Place the cuvette</a:t>
            </a:r>
            <a:r>
              <a:rPr lang="en-US" sz="2000"/>
              <a:t> with the solution </a:t>
            </a:r>
            <a:r>
              <a:rPr lang="en-US" sz="2000" b="1">
                <a:solidFill>
                  <a:srgbClr val="0000FF"/>
                </a:solidFill>
              </a:rPr>
              <a:t>in the holder</a:t>
            </a:r>
            <a:r>
              <a:rPr lang="en-US" sz="2000"/>
              <a:t>.</a:t>
            </a:r>
          </a:p>
          <a:p>
            <a:endParaRPr lang="en-US" sz="400"/>
          </a:p>
          <a:p>
            <a:r>
              <a:rPr lang="en-US" sz="2000"/>
              <a:t>	6.  </a:t>
            </a:r>
            <a:r>
              <a:rPr lang="en-US" sz="2000" b="1">
                <a:solidFill>
                  <a:srgbClr val="0000FF"/>
                </a:solidFill>
              </a:rPr>
              <a:t>Record</a:t>
            </a:r>
            <a:r>
              <a:rPr lang="en-US" sz="2000"/>
              <a:t> the </a:t>
            </a:r>
            <a:r>
              <a:rPr lang="en-US" sz="2000" b="1">
                <a:solidFill>
                  <a:srgbClr val="FF0000"/>
                </a:solidFill>
              </a:rPr>
              <a:t>% Transmittance</a:t>
            </a:r>
            <a:r>
              <a:rPr lang="en-US" sz="2000"/>
              <a:t> on Datasheet 1.</a:t>
            </a:r>
          </a:p>
          <a:p>
            <a:endParaRPr lang="en-US" sz="400"/>
          </a:p>
          <a:p>
            <a:r>
              <a:rPr lang="en-US" sz="2000"/>
              <a:t>	7.  </a:t>
            </a:r>
            <a:r>
              <a:rPr lang="en-US" sz="2000" b="1">
                <a:solidFill>
                  <a:srgbClr val="FF0000"/>
                </a:solidFill>
              </a:rPr>
              <a:t>Pour the solution</a:t>
            </a:r>
            <a:r>
              <a:rPr lang="en-US" sz="2000"/>
              <a:t> out of the cuvette back </a:t>
            </a:r>
          </a:p>
          <a:p>
            <a:r>
              <a:rPr lang="en-US" sz="2000"/>
              <a:t>		</a:t>
            </a:r>
            <a:r>
              <a:rPr lang="en-US" sz="2000" b="1">
                <a:solidFill>
                  <a:srgbClr val="FF0000"/>
                </a:solidFill>
              </a:rPr>
              <a:t>into the beaker of “Diluted Fe</a:t>
            </a:r>
            <a:r>
              <a:rPr lang="en-US" sz="2000" b="1" baseline="30000">
                <a:solidFill>
                  <a:srgbClr val="FF0000"/>
                </a:solidFill>
              </a:rPr>
              <a:t>3+</a:t>
            </a:r>
            <a:r>
              <a:rPr lang="en-US" sz="2000" b="1">
                <a:solidFill>
                  <a:srgbClr val="FF0000"/>
                </a:solidFill>
              </a:rPr>
              <a:t> ”.</a:t>
            </a:r>
            <a:r>
              <a:rPr lang="en-US" sz="2000"/>
              <a:t>  </a:t>
            </a:r>
          </a:p>
          <a:p>
            <a:endParaRPr lang="en-US" sz="400"/>
          </a:p>
          <a:p>
            <a:r>
              <a:rPr lang="en-US" sz="2000"/>
              <a:t>	8.  </a:t>
            </a:r>
            <a:r>
              <a:rPr lang="en-US" sz="2000" b="1">
                <a:solidFill>
                  <a:srgbClr val="0000FF"/>
                </a:solidFill>
              </a:rPr>
              <a:t>Repeat steps 14-18</a:t>
            </a:r>
            <a:r>
              <a:rPr lang="en-US" sz="2000"/>
              <a:t> to obtain the remaining data.</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279400" y="1828800"/>
            <a:ext cx="8585200" cy="2770188"/>
          </a:xfrm>
          <a:prstGeom prst="rect">
            <a:avLst/>
          </a:prstGeom>
          <a:noFill/>
          <a:ln w="9525">
            <a:noFill/>
            <a:miter lim="800000"/>
            <a:headEnd/>
            <a:tailEnd/>
          </a:ln>
        </p:spPr>
        <p:txBody>
          <a:bodyPr anchor="ctr">
            <a:prstTxWarp prst="textNoShape">
              <a:avLst/>
            </a:prstTxWarp>
            <a:spAutoFit/>
          </a:bodyPr>
          <a:lstStyle/>
          <a:p>
            <a:pPr>
              <a:spcBef>
                <a:spcPct val="20000"/>
              </a:spcBef>
            </a:pPr>
            <a:r>
              <a:rPr lang="en-US" sz="2200" b="1" u="sng">
                <a:solidFill>
                  <a:srgbClr val="FF0000"/>
                </a:solidFill>
              </a:rPr>
              <a:t>Transmittance</a:t>
            </a:r>
            <a:r>
              <a:rPr lang="en-US" sz="2200"/>
              <a:t> is given by the equation:  </a:t>
            </a:r>
          </a:p>
          <a:p>
            <a:pPr algn="ctr">
              <a:spcBef>
                <a:spcPct val="20000"/>
              </a:spcBef>
            </a:pPr>
            <a:r>
              <a:rPr lang="en-US" sz="2200" b="1">
                <a:solidFill>
                  <a:srgbClr val="3333FF"/>
                </a:solidFill>
              </a:rPr>
              <a:t>T = I/I</a:t>
            </a:r>
            <a:r>
              <a:rPr lang="en-US" sz="2200" b="1" baseline="-25000">
                <a:solidFill>
                  <a:srgbClr val="3333FF"/>
                </a:solidFill>
              </a:rPr>
              <a:t>o</a:t>
            </a:r>
            <a:r>
              <a:rPr lang="en-US" sz="2200" b="1">
                <a:solidFill>
                  <a:srgbClr val="3333FF"/>
                </a:solidFill>
              </a:rPr>
              <a:t> </a:t>
            </a:r>
          </a:p>
          <a:p>
            <a:pPr>
              <a:spcBef>
                <a:spcPct val="20000"/>
              </a:spcBef>
              <a:buClr>
                <a:srgbClr val="669900"/>
              </a:buClr>
              <a:buFont typeface="Wingdings" charset="2"/>
              <a:buNone/>
            </a:pPr>
            <a:r>
              <a:rPr lang="en-US" sz="2200"/>
              <a:t>	where I is the intensity of the light after it has gone </a:t>
            </a:r>
          </a:p>
          <a:p>
            <a:pPr>
              <a:spcBef>
                <a:spcPct val="20000"/>
              </a:spcBef>
              <a:buClr>
                <a:srgbClr val="669900"/>
              </a:buClr>
              <a:buFont typeface="Wingdings" charset="2"/>
              <a:buNone/>
            </a:pPr>
            <a:r>
              <a:rPr lang="en-US" sz="2200"/>
              <a:t>	through the sample &amp; I</a:t>
            </a:r>
            <a:r>
              <a:rPr lang="en-US" sz="2200" baseline="-25000"/>
              <a:t>o</a:t>
            </a:r>
            <a:r>
              <a:rPr lang="en-US" sz="2200"/>
              <a:t> is the initial light intensity.</a:t>
            </a:r>
          </a:p>
          <a:p>
            <a:pPr>
              <a:spcBef>
                <a:spcPct val="20000"/>
              </a:spcBef>
              <a:buClr>
                <a:srgbClr val="669900"/>
              </a:buClr>
              <a:buFont typeface="Wingdings" charset="2"/>
              <a:buNone/>
            </a:pPr>
            <a:endParaRPr lang="en-US" sz="2200" b="1" u="sng">
              <a:solidFill>
                <a:srgbClr val="FF0000"/>
              </a:solidFill>
            </a:endParaRPr>
          </a:p>
          <a:p>
            <a:pPr>
              <a:spcBef>
                <a:spcPct val="20000"/>
              </a:spcBef>
              <a:buClr>
                <a:srgbClr val="669900"/>
              </a:buClr>
              <a:buFont typeface="Wingdings" charset="2"/>
              <a:buNone/>
            </a:pPr>
            <a:r>
              <a:rPr lang="en-US" sz="2200" b="1" u="sng">
                <a:solidFill>
                  <a:srgbClr val="FF0000"/>
                </a:solidFill>
              </a:rPr>
              <a:t>Absorbance</a:t>
            </a:r>
            <a:r>
              <a:rPr lang="en-US" sz="2200"/>
              <a:t> is related to the %T: </a:t>
            </a:r>
          </a:p>
          <a:p>
            <a:pPr algn="ctr">
              <a:buClr>
                <a:srgbClr val="669900"/>
              </a:buClr>
              <a:buFont typeface="Wingdings" charset="2"/>
              <a:buNone/>
            </a:pPr>
            <a:r>
              <a:rPr lang="en-US" sz="2200" b="1">
                <a:solidFill>
                  <a:srgbClr val="3333FF"/>
                </a:solidFill>
              </a:rPr>
              <a:t>A = -logT = -log(I/ I</a:t>
            </a:r>
            <a:r>
              <a:rPr lang="en-US" sz="2200" b="1" baseline="-25000">
                <a:solidFill>
                  <a:srgbClr val="3333FF"/>
                </a:solidFill>
              </a:rPr>
              <a:t>o</a:t>
            </a:r>
            <a:r>
              <a:rPr lang="en-US" sz="2200" b="1">
                <a:solidFill>
                  <a:srgbClr val="3333FF"/>
                </a:solidFill>
              </a:rPr>
              <a:t>)</a:t>
            </a:r>
          </a:p>
        </p:txBody>
      </p:sp>
      <p:sp>
        <p:nvSpPr>
          <p:cNvPr id="21507" name="Text Box 5"/>
          <p:cNvSpPr txBox="1">
            <a:spLocks noChangeArrowheads="1"/>
          </p:cNvSpPr>
          <p:nvPr/>
        </p:nvSpPr>
        <p:spPr bwMode="auto">
          <a:xfrm>
            <a:off x="301625" y="609600"/>
            <a:ext cx="8540750" cy="893763"/>
          </a:xfrm>
          <a:prstGeom prst="rect">
            <a:avLst/>
          </a:prstGeom>
          <a:noFill/>
          <a:ln w="9525">
            <a:solidFill>
              <a:srgbClr val="0000FF"/>
            </a:solidFill>
            <a:miter lim="800000"/>
            <a:headEnd/>
            <a:tailEnd/>
          </a:ln>
        </p:spPr>
        <p:txBody>
          <a:bodyPr>
            <a:prstTxWarp prst="textNoShape">
              <a:avLst/>
            </a:prstTxWarp>
            <a:spAutoFit/>
          </a:bodyPr>
          <a:lstStyle/>
          <a:p>
            <a:pPr algn="ctr"/>
            <a:r>
              <a:rPr lang="en-US" sz="2400" b="1" u="sng">
                <a:solidFill>
                  <a:srgbClr val="FF0000"/>
                </a:solidFill>
              </a:rPr>
              <a:t>Equation Summary</a:t>
            </a:r>
            <a:endParaRPr lang="en-US" sz="2400" u="sng">
              <a:solidFill>
                <a:srgbClr val="FF0000"/>
              </a:solidFill>
            </a:endParaRPr>
          </a:p>
          <a:p>
            <a:endParaRPr lang="en-US" sz="800"/>
          </a:p>
          <a:p>
            <a:r>
              <a:rPr lang="en-US" sz="2000"/>
              <a:t>T= (I/I</a:t>
            </a:r>
            <a:r>
              <a:rPr lang="en-US" sz="2000" baseline="-25000"/>
              <a:t>o</a:t>
            </a:r>
            <a:r>
              <a:rPr lang="en-US" sz="2000"/>
              <a:t>) = 10</a:t>
            </a:r>
            <a:r>
              <a:rPr lang="en-US" sz="2000" baseline="30000"/>
              <a:t>-A		</a:t>
            </a:r>
            <a:r>
              <a:rPr lang="en-US" sz="2000"/>
              <a:t>%T = (I/I</a:t>
            </a:r>
            <a:r>
              <a:rPr lang="en-US" sz="2000" baseline="-25000"/>
              <a:t>o</a:t>
            </a:r>
            <a:r>
              <a:rPr lang="en-US" sz="2000"/>
              <a:t>) x 100       	A = -log T = log(1/T)</a:t>
            </a:r>
          </a:p>
        </p:txBody>
      </p:sp>
      <p:sp>
        <p:nvSpPr>
          <p:cNvPr id="21508" name="Text Box 6"/>
          <p:cNvSpPr txBox="1">
            <a:spLocks noChangeArrowheads="1"/>
          </p:cNvSpPr>
          <p:nvPr/>
        </p:nvSpPr>
        <p:spPr bwMode="auto">
          <a:xfrm>
            <a:off x="325438" y="4876800"/>
            <a:ext cx="8502650" cy="914400"/>
          </a:xfrm>
          <a:prstGeom prst="rect">
            <a:avLst/>
          </a:prstGeom>
          <a:noFill/>
          <a:ln w="9525">
            <a:noFill/>
            <a:miter lim="800000"/>
            <a:headEnd/>
            <a:tailEnd/>
          </a:ln>
        </p:spPr>
        <p:txBody>
          <a:bodyPr>
            <a:prstTxWarp prst="textNoShape">
              <a:avLst/>
            </a:prstTxWarp>
            <a:spAutoFit/>
          </a:bodyPr>
          <a:lstStyle/>
          <a:p>
            <a:pPr algn="ctr"/>
            <a:r>
              <a:rPr lang="en-US" sz="2400" b="1" u="sng">
                <a:solidFill>
                  <a:srgbClr val="FF0000"/>
                </a:solidFill>
              </a:rPr>
              <a:t>Sample Calculation</a:t>
            </a:r>
            <a:endParaRPr lang="en-US" sz="2400" u="sng">
              <a:solidFill>
                <a:srgbClr val="FF0000"/>
              </a:solidFill>
            </a:endParaRPr>
          </a:p>
          <a:p>
            <a:endParaRPr lang="en-US" sz="800"/>
          </a:p>
          <a:p>
            <a:r>
              <a:rPr lang="en-US" sz="2200"/>
              <a:t>If  %T = 95%,  then A = log(100/95) = log(1/.95) = -log(.95)</a:t>
            </a:r>
            <a:endParaRPr lang="en-US" sz="2200">
              <a:solidFill>
                <a:srgbClr val="0000FF"/>
              </a:solidFill>
            </a:endParaRPr>
          </a:p>
        </p:txBody>
      </p:sp>
      <p:sp>
        <p:nvSpPr>
          <p:cNvPr id="21509" name="Text Box 7"/>
          <p:cNvSpPr txBox="1">
            <a:spLocks noChangeArrowheads="1"/>
          </p:cNvSpPr>
          <p:nvPr/>
        </p:nvSpPr>
        <p:spPr bwMode="auto">
          <a:xfrm>
            <a:off x="3313113" y="5907088"/>
            <a:ext cx="2516187" cy="473075"/>
          </a:xfrm>
          <a:prstGeom prst="rect">
            <a:avLst/>
          </a:prstGeom>
          <a:noFill/>
          <a:ln w="15875">
            <a:solidFill>
              <a:srgbClr val="FF0000"/>
            </a:solidFill>
            <a:miter lim="800000"/>
            <a:headEnd/>
            <a:tailEnd/>
          </a:ln>
        </p:spPr>
        <p:txBody>
          <a:bodyPr>
            <a:prstTxWarp prst="textNoShape">
              <a:avLst/>
            </a:prstTxWarp>
            <a:spAutoFit/>
          </a:bodyPr>
          <a:lstStyle/>
          <a:p>
            <a:pPr algn="ctr"/>
            <a:r>
              <a:rPr lang="en-US" sz="2400" b="1">
                <a:solidFill>
                  <a:srgbClr val="0000FF"/>
                </a:solidFill>
              </a:rPr>
              <a:t>A = 0.02227</a:t>
            </a:r>
            <a:endParaRPr lang="en-US" b="1">
              <a:solidFill>
                <a:srgbClr val="0000FF"/>
              </a:solidFill>
            </a:endParaRPr>
          </a:p>
        </p:txBody>
      </p:sp>
      <p:sp>
        <p:nvSpPr>
          <p:cNvPr id="21511" name="Text Box 7"/>
          <p:cNvSpPr txBox="1">
            <a:spLocks noChangeArrowheads="1"/>
          </p:cNvSpPr>
          <p:nvPr/>
        </p:nvSpPr>
        <p:spPr bwMode="auto">
          <a:xfrm>
            <a:off x="304800" y="180975"/>
            <a:ext cx="3246438" cy="427038"/>
          </a:xfrm>
          <a:prstGeom prst="rect">
            <a:avLst/>
          </a:prstGeom>
          <a:noFill/>
          <a:ln w="9525">
            <a:noFill/>
            <a:miter lim="800000"/>
            <a:headEnd/>
            <a:tailEnd/>
          </a:ln>
          <a:effectLst/>
        </p:spPr>
        <p:txBody>
          <a:bodyPr wrap="none">
            <a:prstTxWarp prst="textNoShape">
              <a:avLst/>
            </a:prstTxWarp>
            <a:spAutoFit/>
          </a:bodyPr>
          <a:lstStyle/>
          <a:p>
            <a:r>
              <a:rPr lang="en-US" sz="2200" b="1">
                <a:solidFill>
                  <a:srgbClr val="0000FF"/>
                </a:solidFill>
              </a:rPr>
              <a:t>Recall from last week: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601663" y="1100138"/>
            <a:ext cx="7940675" cy="4838700"/>
          </a:xfrm>
          <a:prstGeom prst="rect">
            <a:avLst/>
          </a:prstGeom>
          <a:noFill/>
          <a:ln w="9525">
            <a:noFill/>
            <a:miter lim="800000"/>
            <a:headEnd/>
            <a:tailEnd/>
          </a:ln>
        </p:spPr>
        <p:txBody>
          <a:bodyPr>
            <a:prstTxWarp prst="textNoShape">
              <a:avLst/>
            </a:prstTxWarp>
            <a:spAutoFit/>
          </a:bodyPr>
          <a:lstStyle/>
          <a:p>
            <a:pPr>
              <a:buFont typeface="Wingdings" charset="2"/>
              <a:buChar char="Ø"/>
            </a:pPr>
            <a:r>
              <a:rPr lang="en-US" sz="2400" b="1">
                <a:solidFill>
                  <a:srgbClr val="FF0000"/>
                </a:solidFill>
              </a:rPr>
              <a:t>Reaction Reversibility</a:t>
            </a:r>
            <a:r>
              <a:rPr lang="en-US" sz="2400">
                <a:solidFill>
                  <a:srgbClr val="FF0000"/>
                </a:solidFill>
              </a:rPr>
              <a:t>:</a:t>
            </a:r>
            <a:r>
              <a:rPr lang="en-US" sz="2400"/>
              <a:t>  Species react to produce products.  However, the </a:t>
            </a:r>
            <a:r>
              <a:rPr lang="en-US" sz="2400">
                <a:solidFill>
                  <a:srgbClr val="0000FF"/>
                </a:solidFill>
              </a:rPr>
              <a:t>products can also react to produce the original species</a:t>
            </a:r>
            <a:r>
              <a:rPr lang="en-US" sz="2400"/>
              <a:t>. This is known as “reaction reversibility”.</a:t>
            </a:r>
          </a:p>
          <a:p>
            <a:pPr>
              <a:buFont typeface="Wingdings" charset="2"/>
              <a:buChar char="Ø"/>
            </a:pPr>
            <a:endParaRPr lang="en-US" sz="1200"/>
          </a:p>
          <a:p>
            <a:pPr>
              <a:buFont typeface="Wingdings" charset="2"/>
              <a:buChar char="Ø"/>
            </a:pPr>
            <a:r>
              <a:rPr lang="en-US" sz="2400" b="1">
                <a:solidFill>
                  <a:srgbClr val="FF0000"/>
                </a:solidFill>
              </a:rPr>
              <a:t>Dynamic Equilibrium:</a:t>
            </a:r>
            <a:r>
              <a:rPr lang="en-US" sz="2400"/>
              <a:t>  For reversible reactions, both the </a:t>
            </a:r>
            <a:r>
              <a:rPr lang="en-US" sz="2400">
                <a:solidFill>
                  <a:srgbClr val="0000FF"/>
                </a:solidFill>
              </a:rPr>
              <a:t>forward and the reverse reactions are taking place constantly</a:t>
            </a:r>
            <a:r>
              <a:rPr lang="en-US" sz="2400"/>
              <a:t>.  If one reaction is taking place more than the other, then the net reaction is in the direction of that reaction.  </a:t>
            </a:r>
          </a:p>
          <a:p>
            <a:pPr>
              <a:buFont typeface="Wingdings" charset="2"/>
              <a:buChar char="Ø"/>
            </a:pPr>
            <a:endParaRPr lang="en-US" sz="1200"/>
          </a:p>
          <a:p>
            <a:pPr>
              <a:buFont typeface="Wingdings" charset="2"/>
              <a:buNone/>
            </a:pPr>
            <a:r>
              <a:rPr lang="en-US" sz="2400"/>
              <a:t>	All reversible reactions reach a point where the </a:t>
            </a:r>
            <a:r>
              <a:rPr lang="en-US" sz="2400">
                <a:solidFill>
                  <a:srgbClr val="0000FF"/>
                </a:solidFill>
              </a:rPr>
              <a:t>forward and reverse reactions take place at the same rate</a:t>
            </a:r>
            <a:r>
              <a:rPr lang="en-US" sz="2400"/>
              <a:t>. This point is called “dynamic equilibrium”.</a:t>
            </a:r>
          </a:p>
        </p:txBody>
      </p:sp>
      <p:sp>
        <p:nvSpPr>
          <p:cNvPr id="3075" name="Text Box 6"/>
          <p:cNvSpPr txBox="1">
            <a:spLocks noChangeArrowheads="1"/>
          </p:cNvSpPr>
          <p:nvPr/>
        </p:nvSpPr>
        <p:spPr bwMode="auto">
          <a:xfrm>
            <a:off x="2128838" y="304800"/>
            <a:ext cx="4884737"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3333FF"/>
                </a:solidFill>
              </a:rPr>
              <a:t>Useful Terminology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3657600" y="2514600"/>
            <a:ext cx="1828800" cy="579438"/>
          </a:xfrm>
          <a:prstGeom prst="rect">
            <a:avLst/>
          </a:prstGeom>
          <a:noFill/>
          <a:ln w="9525">
            <a:noFill/>
            <a:miter lim="800000"/>
            <a:headEnd/>
            <a:tailEnd/>
          </a:ln>
        </p:spPr>
        <p:txBody>
          <a:bodyPr anchor="ctr">
            <a:prstTxWarp prst="textNoShape">
              <a:avLst/>
            </a:prstTxWarp>
            <a:spAutoFit/>
          </a:bodyPr>
          <a:lstStyle/>
          <a:p>
            <a:pPr>
              <a:spcBef>
                <a:spcPct val="20000"/>
              </a:spcBef>
            </a:pPr>
            <a:r>
              <a:rPr lang="en-US" sz="3200" b="1">
                <a:solidFill>
                  <a:srgbClr val="FF0000"/>
                </a:solidFill>
              </a:rPr>
              <a:t>A = abc</a:t>
            </a:r>
            <a:r>
              <a:rPr lang="en-US" sz="2400" b="1">
                <a:solidFill>
                  <a:srgbClr val="FF0000"/>
                </a:solidFill>
              </a:rPr>
              <a:t> </a:t>
            </a:r>
          </a:p>
        </p:txBody>
      </p:sp>
      <p:sp>
        <p:nvSpPr>
          <p:cNvPr id="19459" name="Rectangle 5"/>
          <p:cNvSpPr>
            <a:spLocks noChangeArrowheads="1"/>
          </p:cNvSpPr>
          <p:nvPr/>
        </p:nvSpPr>
        <p:spPr bwMode="auto">
          <a:xfrm>
            <a:off x="768350" y="3429000"/>
            <a:ext cx="7605713" cy="2570163"/>
          </a:xfrm>
          <a:prstGeom prst="rect">
            <a:avLst/>
          </a:prstGeom>
          <a:noFill/>
          <a:ln w="9525">
            <a:noFill/>
            <a:miter lim="800000"/>
            <a:headEnd/>
            <a:tailEnd/>
          </a:ln>
        </p:spPr>
        <p:txBody>
          <a:bodyPr anchor="ctr">
            <a:prstTxWarp prst="textNoShape">
              <a:avLst/>
            </a:prstTxWarp>
            <a:spAutoFit/>
          </a:bodyPr>
          <a:lstStyle/>
          <a:p>
            <a:pPr>
              <a:spcBef>
                <a:spcPct val="20000"/>
              </a:spcBef>
              <a:buClr>
                <a:schemeClr val="hlink"/>
              </a:buClr>
              <a:buSzPct val="55000"/>
              <a:buFont typeface="Wingdings" charset="2"/>
              <a:buNone/>
            </a:pPr>
            <a:r>
              <a:rPr lang="en-US" sz="2800" b="1">
                <a:solidFill>
                  <a:srgbClr val="3333FF"/>
                </a:solidFill>
              </a:rPr>
              <a:t>A</a:t>
            </a:r>
            <a:r>
              <a:rPr lang="en-US" sz="2800" b="1"/>
              <a:t> is the </a:t>
            </a:r>
            <a:r>
              <a:rPr lang="en-US" sz="2800" b="1">
                <a:solidFill>
                  <a:srgbClr val="3333FF"/>
                </a:solidFill>
              </a:rPr>
              <a:t>absorbance</a:t>
            </a:r>
          </a:p>
          <a:p>
            <a:pPr>
              <a:spcBef>
                <a:spcPct val="20000"/>
              </a:spcBef>
              <a:buClr>
                <a:schemeClr val="hlink"/>
              </a:buClr>
              <a:buSzPct val="55000"/>
              <a:buFont typeface="Wingdings" charset="2"/>
              <a:buNone/>
            </a:pPr>
            <a:r>
              <a:rPr lang="en-US" sz="2800" b="1"/>
              <a:t>“</a:t>
            </a:r>
            <a:r>
              <a:rPr lang="en-US" sz="2800" b="1">
                <a:solidFill>
                  <a:srgbClr val="3333FF"/>
                </a:solidFill>
              </a:rPr>
              <a:t>a</a:t>
            </a:r>
            <a:r>
              <a:rPr lang="en-US" sz="2800" b="1"/>
              <a:t>” is </a:t>
            </a:r>
            <a:r>
              <a:rPr lang="en-US" sz="2800" b="1">
                <a:solidFill>
                  <a:srgbClr val="3333FF"/>
                </a:solidFill>
              </a:rPr>
              <a:t>molar absorptivity</a:t>
            </a:r>
            <a:r>
              <a:rPr lang="en-US" sz="2800" b="1"/>
              <a:t> in L/[(mole)(cm)]</a:t>
            </a:r>
          </a:p>
          <a:p>
            <a:pPr>
              <a:spcBef>
                <a:spcPct val="20000"/>
              </a:spcBef>
              <a:buClr>
                <a:schemeClr val="hlink"/>
              </a:buClr>
              <a:buSzPct val="55000"/>
              <a:buFont typeface="Wingdings" charset="2"/>
              <a:buNone/>
            </a:pPr>
            <a:r>
              <a:rPr lang="en-US" sz="2800" b="1"/>
              <a:t>“</a:t>
            </a:r>
            <a:r>
              <a:rPr lang="en-US" sz="2800" b="1">
                <a:solidFill>
                  <a:srgbClr val="3333FF"/>
                </a:solidFill>
              </a:rPr>
              <a:t>b</a:t>
            </a:r>
            <a:r>
              <a:rPr lang="en-US" sz="2800" b="1"/>
              <a:t>” is the </a:t>
            </a:r>
            <a:r>
              <a:rPr lang="en-US" sz="2800" b="1">
                <a:solidFill>
                  <a:srgbClr val="3333FF"/>
                </a:solidFill>
              </a:rPr>
              <a:t>path length</a:t>
            </a:r>
            <a:r>
              <a:rPr lang="en-US" sz="2800" b="1"/>
              <a:t> in cm</a:t>
            </a:r>
          </a:p>
          <a:p>
            <a:pPr>
              <a:spcBef>
                <a:spcPct val="20000"/>
              </a:spcBef>
              <a:buClr>
                <a:schemeClr val="hlink"/>
              </a:buClr>
              <a:buSzPct val="55000"/>
              <a:buFont typeface="Wingdings" charset="2"/>
              <a:buNone/>
            </a:pPr>
            <a:r>
              <a:rPr lang="en-US" sz="2800" b="1"/>
              <a:t>“</a:t>
            </a:r>
            <a:r>
              <a:rPr lang="en-US" sz="2800" b="1">
                <a:solidFill>
                  <a:srgbClr val="3333FF"/>
                </a:solidFill>
              </a:rPr>
              <a:t>c</a:t>
            </a:r>
            <a:r>
              <a:rPr lang="en-US" sz="2800" b="1"/>
              <a:t>” is the </a:t>
            </a:r>
            <a:r>
              <a:rPr lang="en-US" sz="2800" b="1">
                <a:solidFill>
                  <a:srgbClr val="3333FF"/>
                </a:solidFill>
              </a:rPr>
              <a:t>concentration</a:t>
            </a:r>
            <a:r>
              <a:rPr lang="en-US" sz="2800" b="1"/>
              <a:t> of the analyte </a:t>
            </a:r>
          </a:p>
          <a:p>
            <a:pPr>
              <a:spcBef>
                <a:spcPct val="20000"/>
              </a:spcBef>
              <a:buClr>
                <a:schemeClr val="hlink"/>
              </a:buClr>
              <a:buSzPct val="55000"/>
              <a:buFont typeface="Wingdings" charset="2"/>
              <a:buNone/>
            </a:pPr>
            <a:r>
              <a:rPr lang="en-US" sz="2800" b="1"/>
              <a:t>	(sample) in mol/L</a:t>
            </a:r>
            <a:endParaRPr lang="en-US" sz="2400" b="1"/>
          </a:p>
        </p:txBody>
      </p:sp>
      <p:sp>
        <p:nvSpPr>
          <p:cNvPr id="19460" name="Rectangle 7"/>
          <p:cNvSpPr>
            <a:spLocks noChangeArrowheads="1"/>
          </p:cNvSpPr>
          <p:nvPr/>
        </p:nvSpPr>
        <p:spPr bwMode="auto">
          <a:xfrm>
            <a:off x="533400" y="1295400"/>
            <a:ext cx="8001000" cy="1187450"/>
          </a:xfrm>
          <a:prstGeom prst="rect">
            <a:avLst/>
          </a:prstGeom>
          <a:noFill/>
          <a:ln w="9525">
            <a:noFill/>
            <a:miter lim="800000"/>
            <a:headEnd/>
            <a:tailEnd/>
          </a:ln>
        </p:spPr>
        <p:txBody>
          <a:bodyPr>
            <a:prstTxWarp prst="textNoShape">
              <a:avLst/>
            </a:prstTxWarp>
            <a:spAutoFit/>
          </a:bodyPr>
          <a:lstStyle/>
          <a:p>
            <a:r>
              <a:rPr lang="en-US" sz="2400" b="1">
                <a:solidFill>
                  <a:srgbClr val="0000FF"/>
                </a:solidFill>
              </a:rPr>
              <a:t>Beer-Lambert Law</a:t>
            </a:r>
            <a:r>
              <a:rPr lang="en-US" sz="2400">
                <a:solidFill>
                  <a:srgbClr val="0000FF"/>
                </a:solidFill>
              </a:rPr>
              <a:t> </a:t>
            </a:r>
            <a:r>
              <a:rPr lang="en-US" sz="2400" b="1">
                <a:solidFill>
                  <a:srgbClr val="0000FF"/>
                </a:solidFill>
              </a:rPr>
              <a:t>(a.k.a. Beer's law)</a:t>
            </a:r>
            <a:r>
              <a:rPr lang="en-US" sz="2400"/>
              <a:t> - the linear relationship between absorbance and concentration of an absorbing species.</a:t>
            </a:r>
          </a:p>
        </p:txBody>
      </p:sp>
      <p:sp>
        <p:nvSpPr>
          <p:cNvPr id="19461" name="Text Box 8"/>
          <p:cNvSpPr txBox="1">
            <a:spLocks noChangeArrowheads="1"/>
          </p:cNvSpPr>
          <p:nvPr/>
        </p:nvSpPr>
        <p:spPr bwMode="auto">
          <a:xfrm>
            <a:off x="3028950" y="457200"/>
            <a:ext cx="3086100" cy="701675"/>
          </a:xfrm>
          <a:prstGeom prst="rect">
            <a:avLst/>
          </a:prstGeom>
          <a:noFill/>
          <a:ln w="9525">
            <a:noFill/>
            <a:miter lim="800000"/>
            <a:headEnd/>
            <a:tailEnd/>
          </a:ln>
        </p:spPr>
        <p:txBody>
          <a:bodyPr>
            <a:prstTxWarp prst="textNoShape">
              <a:avLst/>
            </a:prstTxWarp>
            <a:spAutoFit/>
          </a:bodyPr>
          <a:lstStyle/>
          <a:p>
            <a:pPr>
              <a:spcBef>
                <a:spcPct val="50000"/>
              </a:spcBef>
            </a:pPr>
            <a:r>
              <a:rPr lang="en-US" sz="4000" b="1" u="sng">
                <a:solidFill>
                  <a:srgbClr val="FF0000"/>
                </a:solidFill>
              </a:rPr>
              <a:t>Absorbance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547688" y="1084263"/>
            <a:ext cx="7986712" cy="1036637"/>
          </a:xfrm>
          <a:prstGeom prst="rect">
            <a:avLst/>
          </a:prstGeom>
          <a:noFill/>
          <a:ln w="9525">
            <a:noFill/>
            <a:miter lim="800000"/>
            <a:headEnd/>
            <a:tailEnd/>
          </a:ln>
        </p:spPr>
        <p:txBody>
          <a:bodyPr wrap="none" anchor="ctr">
            <a:prstTxWarp prst="textNoShape">
              <a:avLst/>
            </a:prstTxWarp>
            <a:spAutoFit/>
          </a:bodyPr>
          <a:lstStyle/>
          <a:p>
            <a:pPr>
              <a:lnSpc>
                <a:spcPct val="90000"/>
              </a:lnSpc>
              <a:spcBef>
                <a:spcPct val="20000"/>
              </a:spcBef>
              <a:buClr>
                <a:srgbClr val="669900"/>
              </a:buClr>
              <a:buFont typeface="Wingdings" charset="2"/>
              <a:buNone/>
            </a:pPr>
            <a:r>
              <a:rPr lang="en-US" sz="2000"/>
              <a:t>It is sometimes called “</a:t>
            </a:r>
            <a:r>
              <a:rPr lang="en-US" sz="2000" b="1">
                <a:solidFill>
                  <a:srgbClr val="3333FF"/>
                </a:solidFill>
              </a:rPr>
              <a:t>extinction coefficient</a:t>
            </a:r>
            <a:r>
              <a:rPr lang="en-US" sz="2000"/>
              <a:t>”</a:t>
            </a:r>
          </a:p>
          <a:p>
            <a:pPr>
              <a:lnSpc>
                <a:spcPct val="90000"/>
              </a:lnSpc>
              <a:spcBef>
                <a:spcPct val="20000"/>
              </a:spcBef>
              <a:buClr>
                <a:srgbClr val="669900"/>
              </a:buClr>
              <a:buFont typeface="Wingdings" charset="2"/>
              <a:buNone/>
            </a:pPr>
            <a:r>
              <a:rPr lang="en-US" sz="2000" b="1">
                <a:solidFill>
                  <a:srgbClr val="3333FF"/>
                </a:solidFill>
              </a:rPr>
              <a:t>A wavelength dependent constant</a:t>
            </a:r>
            <a:r>
              <a:rPr lang="en-US" sz="2000"/>
              <a:t> for the species being analyzed</a:t>
            </a:r>
          </a:p>
          <a:p>
            <a:pPr>
              <a:lnSpc>
                <a:spcPct val="90000"/>
              </a:lnSpc>
              <a:spcBef>
                <a:spcPct val="20000"/>
              </a:spcBef>
              <a:buClr>
                <a:srgbClr val="669900"/>
              </a:buClr>
              <a:buFont typeface="Wingdings" charset="2"/>
              <a:buNone/>
            </a:pPr>
            <a:r>
              <a:rPr lang="en-US" sz="2000"/>
              <a:t>	“</a:t>
            </a:r>
            <a:r>
              <a:rPr lang="en-US" sz="2000" b="1">
                <a:solidFill>
                  <a:srgbClr val="FF0000"/>
                </a:solidFill>
                <a:sym typeface="Symbol" charset="2"/>
              </a:rPr>
              <a:t></a:t>
            </a:r>
            <a:r>
              <a:rPr lang="en-US" sz="2000"/>
              <a:t>” is also used in some texts for “</a:t>
            </a:r>
            <a:r>
              <a:rPr lang="en-US" sz="2000" b="1">
                <a:solidFill>
                  <a:srgbClr val="FF0000"/>
                </a:solidFill>
              </a:rPr>
              <a:t>a</a:t>
            </a:r>
            <a:r>
              <a:rPr lang="en-US" sz="2000"/>
              <a:t>”.</a:t>
            </a:r>
          </a:p>
        </p:txBody>
      </p:sp>
      <p:sp>
        <p:nvSpPr>
          <p:cNvPr id="20483" name="Rectangle 5"/>
          <p:cNvSpPr>
            <a:spLocks noChangeArrowheads="1"/>
          </p:cNvSpPr>
          <p:nvPr/>
        </p:nvSpPr>
        <p:spPr bwMode="auto">
          <a:xfrm>
            <a:off x="1179513" y="304800"/>
            <a:ext cx="6784975" cy="530225"/>
          </a:xfrm>
          <a:prstGeom prst="rect">
            <a:avLst/>
          </a:prstGeom>
          <a:noFill/>
          <a:ln w="9525">
            <a:noFill/>
            <a:miter lim="800000"/>
            <a:headEnd/>
            <a:tailEnd/>
          </a:ln>
        </p:spPr>
        <p:txBody>
          <a:bodyPr wrap="none">
            <a:prstTxWarp prst="textNoShape">
              <a:avLst/>
            </a:prstTxWarp>
            <a:spAutoFit/>
          </a:bodyPr>
          <a:lstStyle/>
          <a:p>
            <a:pPr>
              <a:lnSpc>
                <a:spcPct val="90000"/>
              </a:lnSpc>
              <a:spcBef>
                <a:spcPct val="20000"/>
              </a:spcBef>
            </a:pPr>
            <a:r>
              <a:rPr lang="en-US" sz="3200"/>
              <a:t>“</a:t>
            </a:r>
            <a:r>
              <a:rPr lang="en-US" sz="3200">
                <a:solidFill>
                  <a:srgbClr val="3333FF"/>
                </a:solidFill>
              </a:rPr>
              <a:t>a</a:t>
            </a:r>
            <a:r>
              <a:rPr lang="en-US" sz="3200"/>
              <a:t>” or </a:t>
            </a:r>
            <a:r>
              <a:rPr lang="en-US" sz="3200" b="1">
                <a:solidFill>
                  <a:srgbClr val="3333FF"/>
                </a:solidFill>
              </a:rPr>
              <a:t>molar absorptivity</a:t>
            </a:r>
            <a:r>
              <a:rPr lang="en-US" sz="3200" b="1"/>
              <a:t> </a:t>
            </a:r>
            <a:r>
              <a:rPr lang="en-US" sz="3200"/>
              <a:t>(1/M.cm)</a:t>
            </a:r>
          </a:p>
        </p:txBody>
      </p:sp>
      <p:sp>
        <p:nvSpPr>
          <p:cNvPr id="20484" name="Rectangle 6"/>
          <p:cNvSpPr>
            <a:spLocks noChangeArrowheads="1"/>
          </p:cNvSpPr>
          <p:nvPr/>
        </p:nvSpPr>
        <p:spPr bwMode="auto">
          <a:xfrm>
            <a:off x="2476500" y="2362200"/>
            <a:ext cx="4654550" cy="579438"/>
          </a:xfrm>
          <a:prstGeom prst="rect">
            <a:avLst/>
          </a:prstGeom>
          <a:noFill/>
          <a:ln w="9525">
            <a:noFill/>
            <a:miter lim="800000"/>
            <a:headEnd/>
            <a:tailEnd/>
          </a:ln>
        </p:spPr>
        <p:txBody>
          <a:bodyPr wrap="none" anchor="ctr">
            <a:prstTxWarp prst="textNoShape">
              <a:avLst/>
            </a:prstTxWarp>
            <a:spAutoFit/>
          </a:bodyPr>
          <a:lstStyle/>
          <a:p>
            <a:pPr>
              <a:spcBef>
                <a:spcPct val="20000"/>
              </a:spcBef>
            </a:pPr>
            <a:r>
              <a:rPr lang="en-US" sz="3200"/>
              <a:t>“</a:t>
            </a:r>
            <a:r>
              <a:rPr lang="en-US" sz="3200">
                <a:solidFill>
                  <a:srgbClr val="0000FF"/>
                </a:solidFill>
              </a:rPr>
              <a:t>b</a:t>
            </a:r>
            <a:r>
              <a:rPr lang="en-US" sz="3200"/>
              <a:t>” or </a:t>
            </a:r>
            <a:r>
              <a:rPr lang="en-US" sz="3200" b="1">
                <a:solidFill>
                  <a:srgbClr val="0000FF"/>
                </a:solidFill>
              </a:rPr>
              <a:t>path length</a:t>
            </a:r>
            <a:r>
              <a:rPr lang="en-US" sz="3200"/>
              <a:t> (cm)</a:t>
            </a:r>
            <a:r>
              <a:rPr lang="en-US"/>
              <a:t> </a:t>
            </a:r>
          </a:p>
        </p:txBody>
      </p:sp>
      <p:sp>
        <p:nvSpPr>
          <p:cNvPr id="20485" name="Rectangle 7"/>
          <p:cNvSpPr>
            <a:spLocks noChangeArrowheads="1"/>
          </p:cNvSpPr>
          <p:nvPr/>
        </p:nvSpPr>
        <p:spPr bwMode="auto">
          <a:xfrm>
            <a:off x="419100" y="3044825"/>
            <a:ext cx="8305800" cy="1492250"/>
          </a:xfrm>
          <a:prstGeom prst="rect">
            <a:avLst/>
          </a:prstGeom>
          <a:noFill/>
          <a:ln w="9525">
            <a:noFill/>
            <a:miter lim="800000"/>
            <a:headEnd/>
            <a:tailEnd/>
          </a:ln>
        </p:spPr>
        <p:txBody>
          <a:bodyPr anchor="ctr">
            <a:prstTxWarp prst="textNoShape">
              <a:avLst/>
            </a:prstTxWarp>
            <a:spAutoFit/>
          </a:bodyPr>
          <a:lstStyle/>
          <a:p>
            <a:pPr>
              <a:spcBef>
                <a:spcPct val="20000"/>
              </a:spcBef>
              <a:buClr>
                <a:schemeClr val="hlink"/>
              </a:buClr>
              <a:buSzPct val="55000"/>
              <a:buFont typeface="Wingdings" charset="2"/>
              <a:buNone/>
            </a:pPr>
            <a:r>
              <a:rPr lang="en-US" sz="2000"/>
              <a:t>The </a:t>
            </a:r>
            <a:r>
              <a:rPr lang="en-US" sz="2000" b="1">
                <a:solidFill>
                  <a:srgbClr val="FF0000"/>
                </a:solidFill>
              </a:rPr>
              <a:t>diameter of the cuvette</a:t>
            </a:r>
            <a:r>
              <a:rPr lang="en-US" sz="2000"/>
              <a:t> or sample holder which is </a:t>
            </a:r>
          </a:p>
          <a:p>
            <a:pPr>
              <a:spcBef>
                <a:spcPct val="20000"/>
              </a:spcBef>
              <a:buClr>
                <a:schemeClr val="hlink"/>
              </a:buClr>
              <a:buSzPct val="55000"/>
              <a:buFont typeface="Wingdings" charset="2"/>
              <a:buNone/>
            </a:pPr>
            <a:r>
              <a:rPr lang="en-US" sz="2000"/>
              <a:t>	the distance the light travels through the absorbing sample. </a:t>
            </a:r>
          </a:p>
          <a:p>
            <a:pPr>
              <a:spcBef>
                <a:spcPct val="20000"/>
              </a:spcBef>
              <a:buClr>
                <a:schemeClr val="hlink"/>
              </a:buClr>
              <a:buSzPct val="55000"/>
              <a:buFont typeface="Wingdings" charset="2"/>
              <a:buNone/>
            </a:pPr>
            <a:r>
              <a:rPr lang="en-US" sz="2000"/>
              <a:t>Becomes a </a:t>
            </a:r>
            <a:r>
              <a:rPr lang="en-US" sz="2000" b="1">
                <a:solidFill>
                  <a:srgbClr val="FF0000"/>
                </a:solidFill>
              </a:rPr>
              <a:t>constant</a:t>
            </a:r>
            <a:r>
              <a:rPr lang="en-US" sz="2000"/>
              <a:t> when the </a:t>
            </a:r>
            <a:r>
              <a:rPr lang="en-US" sz="2000" b="1">
                <a:solidFill>
                  <a:srgbClr val="FF0000"/>
                </a:solidFill>
              </a:rPr>
              <a:t>same cuvette</a:t>
            </a:r>
            <a:r>
              <a:rPr lang="en-US" sz="2000"/>
              <a:t> is used </a:t>
            </a:r>
          </a:p>
          <a:p>
            <a:pPr>
              <a:spcBef>
                <a:spcPct val="20000"/>
              </a:spcBef>
              <a:buClr>
                <a:schemeClr val="hlink"/>
              </a:buClr>
              <a:buSzPct val="55000"/>
              <a:buFont typeface="Wingdings" charset="2"/>
              <a:buNone/>
            </a:pPr>
            <a:r>
              <a:rPr lang="en-US" sz="2000"/>
              <a:t>	for all samples.</a:t>
            </a:r>
          </a:p>
        </p:txBody>
      </p:sp>
      <p:sp>
        <p:nvSpPr>
          <p:cNvPr id="20486" name="Rectangle 8"/>
          <p:cNvSpPr>
            <a:spLocks noChangeArrowheads="1"/>
          </p:cNvSpPr>
          <p:nvPr/>
        </p:nvSpPr>
        <p:spPr bwMode="auto">
          <a:xfrm>
            <a:off x="1568450" y="4746625"/>
            <a:ext cx="6597650" cy="579438"/>
          </a:xfrm>
          <a:prstGeom prst="rect">
            <a:avLst/>
          </a:prstGeom>
          <a:noFill/>
          <a:ln w="9525">
            <a:noFill/>
            <a:miter lim="800000"/>
            <a:headEnd/>
            <a:tailEnd/>
          </a:ln>
        </p:spPr>
        <p:txBody>
          <a:bodyPr wrap="none" anchor="ctr">
            <a:prstTxWarp prst="textNoShape">
              <a:avLst/>
            </a:prstTxWarp>
            <a:spAutoFit/>
          </a:bodyPr>
          <a:lstStyle/>
          <a:p>
            <a:pPr>
              <a:spcBef>
                <a:spcPct val="20000"/>
              </a:spcBef>
            </a:pPr>
            <a:r>
              <a:rPr lang="en-US" sz="3200"/>
              <a:t>“</a:t>
            </a:r>
            <a:r>
              <a:rPr lang="en-US" sz="3200">
                <a:solidFill>
                  <a:srgbClr val="0000FF"/>
                </a:solidFill>
              </a:rPr>
              <a:t>c</a:t>
            </a:r>
            <a:r>
              <a:rPr lang="en-US" sz="3200"/>
              <a:t>” or </a:t>
            </a:r>
            <a:r>
              <a:rPr lang="en-US" sz="3200" b="1">
                <a:solidFill>
                  <a:srgbClr val="0000FF"/>
                </a:solidFill>
              </a:rPr>
              <a:t>concentration</a:t>
            </a:r>
            <a:r>
              <a:rPr lang="en-US" sz="3200"/>
              <a:t> (M or mol/L)</a:t>
            </a:r>
            <a:r>
              <a:rPr lang="en-US" sz="2400"/>
              <a:t> </a:t>
            </a:r>
          </a:p>
        </p:txBody>
      </p:sp>
      <p:sp>
        <p:nvSpPr>
          <p:cNvPr id="20487" name="Rectangle 9"/>
          <p:cNvSpPr>
            <a:spLocks noChangeArrowheads="1"/>
          </p:cNvSpPr>
          <p:nvPr/>
        </p:nvSpPr>
        <p:spPr bwMode="auto">
          <a:xfrm>
            <a:off x="342900" y="5499100"/>
            <a:ext cx="8458200" cy="762000"/>
          </a:xfrm>
          <a:prstGeom prst="rect">
            <a:avLst/>
          </a:prstGeom>
          <a:noFill/>
          <a:ln w="9525">
            <a:noFill/>
            <a:miter lim="800000"/>
            <a:headEnd/>
            <a:tailEnd/>
          </a:ln>
        </p:spPr>
        <p:txBody>
          <a:bodyPr anchor="ctr">
            <a:prstTxWarp prst="textNoShape">
              <a:avLst/>
            </a:prstTxWarp>
            <a:spAutoFit/>
          </a:bodyPr>
          <a:lstStyle/>
          <a:p>
            <a:pPr>
              <a:spcBef>
                <a:spcPct val="20000"/>
              </a:spcBef>
              <a:buClr>
                <a:schemeClr val="hlink"/>
              </a:buClr>
              <a:buFont typeface="Wingdings" charset="2"/>
              <a:buNone/>
            </a:pPr>
            <a:r>
              <a:rPr lang="en-US" sz="2000"/>
              <a:t>Generally the </a:t>
            </a:r>
            <a:r>
              <a:rPr lang="en-US" sz="2000" b="1" u="sng">
                <a:solidFill>
                  <a:srgbClr val="FF0000"/>
                </a:solidFill>
              </a:rPr>
              <a:t>main use of Beer’s Law</a:t>
            </a:r>
            <a:r>
              <a:rPr lang="en-US" sz="2000"/>
              <a:t> is to </a:t>
            </a:r>
            <a:r>
              <a:rPr lang="en-US" sz="2000" b="1">
                <a:solidFill>
                  <a:srgbClr val="FF0000"/>
                </a:solidFill>
              </a:rPr>
              <a:t>determine the </a:t>
            </a:r>
          </a:p>
          <a:p>
            <a:pPr>
              <a:spcBef>
                <a:spcPct val="20000"/>
              </a:spcBef>
              <a:buClr>
                <a:schemeClr val="hlink"/>
              </a:buClr>
              <a:buFont typeface="Wingdings" charset="2"/>
              <a:buNone/>
            </a:pPr>
            <a:r>
              <a:rPr lang="en-US" sz="2000" b="1">
                <a:solidFill>
                  <a:srgbClr val="FF0000"/>
                </a:solidFill>
              </a:rPr>
              <a:t>	concentration</a:t>
            </a:r>
            <a:r>
              <a:rPr lang="en-US" sz="2000"/>
              <a:t> of various solutions.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8" name="Rectangle 4"/>
          <p:cNvSpPr>
            <a:spLocks noChangeArrowheads="1"/>
          </p:cNvSpPr>
          <p:nvPr/>
        </p:nvSpPr>
        <p:spPr bwMode="auto">
          <a:xfrm>
            <a:off x="2209800" y="381000"/>
            <a:ext cx="4724400" cy="609600"/>
          </a:xfrm>
          <a:prstGeom prst="rect">
            <a:avLst/>
          </a:prstGeom>
          <a:noFill/>
          <a:ln w="9525">
            <a:noFill/>
            <a:miter lim="800000"/>
            <a:headEnd/>
            <a:tailEnd/>
          </a:ln>
          <a:effectLst/>
        </p:spPr>
        <p:txBody>
          <a:bodyPr lIns="0" tIns="0" rIns="0" bIns="0" anchor="ctr">
            <a:prstTxWarp prst="textNoShape">
              <a:avLst/>
            </a:prstTxWarp>
            <a:spAutoFit/>
          </a:bodyPr>
          <a:lstStyle/>
          <a:p>
            <a:pPr algn="ctr"/>
            <a:r>
              <a:rPr lang="en-US" sz="4000" b="1" u="sng">
                <a:solidFill>
                  <a:srgbClr val="FF0000"/>
                </a:solidFill>
              </a:rPr>
              <a:t>A Working Curve</a:t>
            </a:r>
            <a:endParaRPr lang="en-US" sz="4000"/>
          </a:p>
        </p:txBody>
      </p:sp>
      <p:pic>
        <p:nvPicPr>
          <p:cNvPr id="41989" name="Picture 5" descr="wcurve"/>
          <p:cNvPicPr>
            <a:picLocks noChangeAspect="1" noChangeArrowheads="1"/>
          </p:cNvPicPr>
          <p:nvPr/>
        </p:nvPicPr>
        <p:blipFill>
          <a:blip r:embed="rId2"/>
          <a:srcRect/>
          <a:stretch>
            <a:fillRect/>
          </a:stretch>
        </p:blipFill>
        <p:spPr bwMode="auto">
          <a:xfrm>
            <a:off x="990600" y="2057400"/>
            <a:ext cx="7162800" cy="3155950"/>
          </a:xfrm>
          <a:prstGeom prst="rect">
            <a:avLst/>
          </a:prstGeom>
          <a:noFill/>
          <a:ln w="9525">
            <a:noFill/>
            <a:miter lim="800000"/>
            <a:headEnd/>
            <a:tailEnd/>
          </a:ln>
        </p:spPr>
      </p:pic>
      <p:sp>
        <p:nvSpPr>
          <p:cNvPr id="41990" name="Rectangle 6"/>
          <p:cNvSpPr>
            <a:spLocks noChangeArrowheads="1"/>
          </p:cNvSpPr>
          <p:nvPr/>
        </p:nvSpPr>
        <p:spPr bwMode="auto">
          <a:xfrm>
            <a:off x="190500" y="5715000"/>
            <a:ext cx="8763000" cy="730250"/>
          </a:xfrm>
          <a:prstGeom prst="rect">
            <a:avLst/>
          </a:prstGeom>
          <a:noFill/>
          <a:ln w="9525">
            <a:noFill/>
            <a:miter lim="800000"/>
            <a:headEnd/>
            <a:tailEnd/>
          </a:ln>
          <a:effectLst/>
        </p:spPr>
        <p:txBody>
          <a:bodyPr lIns="0" tIns="0" rIns="0" bIns="0" anchor="ctr">
            <a:prstTxWarp prst="textNoShape">
              <a:avLst/>
            </a:prstTxWarp>
            <a:spAutoFit/>
          </a:bodyPr>
          <a:lstStyle/>
          <a:p>
            <a:r>
              <a:rPr lang="en-US" sz="2400"/>
              <a:t>From A Working Curve, one can </a:t>
            </a:r>
            <a:r>
              <a:rPr lang="en-US" sz="2400">
                <a:solidFill>
                  <a:srgbClr val="FF0000"/>
                </a:solidFill>
              </a:rPr>
              <a:t>determine the</a:t>
            </a:r>
            <a:r>
              <a:rPr lang="en-US" sz="2400"/>
              <a:t> </a:t>
            </a:r>
            <a:r>
              <a:rPr lang="en-US" sz="2400">
                <a:solidFill>
                  <a:srgbClr val="FF0000"/>
                </a:solidFill>
              </a:rPr>
              <a:t>concentration 	of an unknown sample</a:t>
            </a:r>
            <a:r>
              <a:rPr lang="en-US" sz="2400"/>
              <a:t> by </a:t>
            </a:r>
            <a:r>
              <a:rPr lang="en-US" sz="2400">
                <a:solidFill>
                  <a:srgbClr val="0000FF"/>
                </a:solidFill>
              </a:rPr>
              <a:t>knowing the absorption</a:t>
            </a:r>
            <a:r>
              <a:rPr lang="en-US" sz="2400"/>
              <a:t>. </a:t>
            </a:r>
          </a:p>
        </p:txBody>
      </p:sp>
      <p:sp>
        <p:nvSpPr>
          <p:cNvPr id="41991" name="Rectangle 7"/>
          <p:cNvSpPr>
            <a:spLocks noChangeArrowheads="1"/>
          </p:cNvSpPr>
          <p:nvPr/>
        </p:nvSpPr>
        <p:spPr bwMode="auto">
          <a:xfrm>
            <a:off x="1066800" y="1128713"/>
            <a:ext cx="7010400" cy="730250"/>
          </a:xfrm>
          <a:prstGeom prst="rect">
            <a:avLst/>
          </a:prstGeom>
          <a:noFill/>
          <a:ln w="9525">
            <a:noFill/>
            <a:miter lim="800000"/>
            <a:headEnd/>
            <a:tailEnd/>
          </a:ln>
          <a:effectLst/>
        </p:spPr>
        <p:txBody>
          <a:bodyPr lIns="0" tIns="0" rIns="0" bIns="0" anchor="ctr">
            <a:prstTxWarp prst="textNoShape">
              <a:avLst/>
            </a:prstTxWarp>
            <a:spAutoFit/>
          </a:bodyPr>
          <a:lstStyle/>
          <a:p>
            <a:pPr algn="ctr"/>
            <a:r>
              <a:rPr lang="en-US" sz="2400"/>
              <a:t>A Working Curve is produced by plotting the </a:t>
            </a:r>
            <a:r>
              <a:rPr lang="en-US" sz="2400" b="1">
                <a:solidFill>
                  <a:srgbClr val="3333FF"/>
                </a:solidFill>
              </a:rPr>
              <a:t>Absorbance vs. the Concentration</a:t>
            </a:r>
            <a:r>
              <a:rPr lang="en-US" sz="2400">
                <a:solidFill>
                  <a:srgbClr val="3333FF"/>
                </a:solidFill>
              </a:rPr>
              <a:t>.</a:t>
            </a:r>
            <a:r>
              <a:rPr lang="en-US" sz="2400"/>
              <a:t>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419100" y="104775"/>
            <a:ext cx="8305800" cy="6646863"/>
          </a:xfrm>
          <a:prstGeom prst="rect">
            <a:avLst/>
          </a:prstGeom>
          <a:noFill/>
          <a:ln w="9525">
            <a:noFill/>
            <a:miter lim="800000"/>
            <a:headEnd/>
            <a:tailEnd/>
          </a:ln>
        </p:spPr>
        <p:txBody>
          <a:bodyPr>
            <a:prstTxWarp prst="textNoShape">
              <a:avLst/>
            </a:prstTxWarp>
            <a:spAutoFit/>
          </a:bodyPr>
          <a:lstStyle/>
          <a:p>
            <a:r>
              <a:rPr lang="en-US" sz="2800" b="1" u="sng">
                <a:solidFill>
                  <a:srgbClr val="FF0000"/>
                </a:solidFill>
              </a:rPr>
              <a:t>Checkout</a:t>
            </a:r>
          </a:p>
          <a:p>
            <a:r>
              <a:rPr lang="en-US" sz="2000" b="1">
                <a:solidFill>
                  <a:srgbClr val="FF0000"/>
                </a:solidFill>
              </a:rPr>
              <a:t>	</a:t>
            </a:r>
            <a:r>
              <a:rPr lang="en-US" sz="2000" b="1" u="sng">
                <a:solidFill>
                  <a:srgbClr val="3333FF"/>
                </a:solidFill>
              </a:rPr>
              <a:t>Group A - Spec-20s</a:t>
            </a:r>
            <a:r>
              <a:rPr lang="en-US" sz="2000" b="1">
                <a:solidFill>
                  <a:srgbClr val="3333FF"/>
                </a:solidFill>
              </a:rPr>
              <a:t>		</a:t>
            </a:r>
            <a:r>
              <a:rPr lang="en-US" sz="2000" b="1" u="sng">
                <a:solidFill>
                  <a:srgbClr val="3333FF"/>
                </a:solidFill>
              </a:rPr>
              <a:t>Group B - Dilutions</a:t>
            </a:r>
          </a:p>
          <a:p>
            <a:r>
              <a:rPr lang="en-US" sz="2000"/>
              <a:t>	2 – empty cuvettes in a		1 – 100 ml Vol. Flask</a:t>
            </a:r>
          </a:p>
          <a:p>
            <a:r>
              <a:rPr lang="en-US" sz="2000"/>
              <a:t>	     	test tube rack			with stopper</a:t>
            </a:r>
          </a:p>
          <a:p>
            <a:r>
              <a:rPr lang="en-US" sz="2000"/>
              <a:t>	1 – cuvette with Unknown	1 – 10 ml pipet</a:t>
            </a:r>
          </a:p>
          <a:p>
            <a:r>
              <a:rPr lang="en-US" sz="2000"/>
              <a:t>					1 – 5 ml pipet</a:t>
            </a:r>
          </a:p>
          <a:p>
            <a:r>
              <a:rPr lang="en-US" sz="2000"/>
              <a:t>					1 pipet bulb</a:t>
            </a:r>
          </a:p>
          <a:p>
            <a:r>
              <a:rPr lang="en-US" sz="2000"/>
              <a:t>					~100 ml of HNO</a:t>
            </a:r>
            <a:r>
              <a:rPr lang="en-US" sz="2000" baseline="-25000"/>
              <a:t>3</a:t>
            </a:r>
          </a:p>
          <a:p>
            <a:r>
              <a:rPr lang="en-US" sz="2000"/>
              <a:t>						in a dispenser bottle</a:t>
            </a:r>
          </a:p>
          <a:p>
            <a:pPr algn="ctr"/>
            <a:endParaRPr lang="en-US" sz="1000" b="1">
              <a:solidFill>
                <a:srgbClr val="3333FF"/>
              </a:solidFill>
            </a:endParaRPr>
          </a:p>
          <a:p>
            <a:pPr algn="ctr"/>
            <a:r>
              <a:rPr lang="en-US" b="1">
                <a:solidFill>
                  <a:srgbClr val="3333FF"/>
                </a:solidFill>
              </a:rPr>
              <a:t>We will be working in Groups of 4.  </a:t>
            </a:r>
          </a:p>
          <a:p>
            <a:pPr algn="ctr"/>
            <a:r>
              <a:rPr lang="en-US" b="1">
                <a:solidFill>
                  <a:srgbClr val="3333FF"/>
                </a:solidFill>
              </a:rPr>
              <a:t>So ½ (Group A) will determine the Maximum Absorbance</a:t>
            </a:r>
          </a:p>
          <a:p>
            <a:pPr algn="ctr"/>
            <a:r>
              <a:rPr lang="en-US" b="1">
                <a:solidFill>
                  <a:srgbClr val="3333FF"/>
                </a:solidFill>
              </a:rPr>
              <a:t>and ½ (Group B) will prepare the Dilutions.</a:t>
            </a:r>
          </a:p>
          <a:p>
            <a:endParaRPr lang="en-US" sz="400" b="1">
              <a:solidFill>
                <a:srgbClr val="3333FF"/>
              </a:solidFill>
            </a:endParaRPr>
          </a:p>
          <a:p>
            <a:pPr algn="ctr"/>
            <a:r>
              <a:rPr lang="en-US" sz="2800" b="1" u="sng">
                <a:solidFill>
                  <a:srgbClr val="FF0000"/>
                </a:solidFill>
              </a:rPr>
              <a:t>Iron (III) Nitrate and Potassium Thiocyanate Located in Lab:  Record Concentrations</a:t>
            </a:r>
          </a:p>
          <a:p>
            <a:r>
              <a:rPr lang="en-US" sz="1000"/>
              <a:t>	</a:t>
            </a:r>
          </a:p>
          <a:p>
            <a:r>
              <a:rPr lang="en-US" sz="2000"/>
              <a:t>		</a:t>
            </a:r>
            <a:r>
              <a:rPr lang="en-US" sz="2000" b="1"/>
              <a:t>Fe(NO</a:t>
            </a:r>
            <a:r>
              <a:rPr lang="en-US" sz="2000" b="1" baseline="-25000"/>
              <a:t>3</a:t>
            </a:r>
            <a:r>
              <a:rPr lang="en-US" sz="2000" b="1"/>
              <a:t>)</a:t>
            </a:r>
            <a:r>
              <a:rPr lang="en-US" sz="2000" b="1" baseline="-25000"/>
              <a:t>3</a:t>
            </a:r>
            <a:r>
              <a:rPr lang="en-US" sz="2000" b="1"/>
              <a:t> = __________M</a:t>
            </a:r>
          </a:p>
          <a:p>
            <a:r>
              <a:rPr lang="en-US" sz="1000" b="1"/>
              <a:t>		</a:t>
            </a:r>
          </a:p>
          <a:p>
            <a:r>
              <a:rPr lang="en-US" sz="2000" b="1"/>
              <a:t>		KSCN =  _____________ M</a:t>
            </a:r>
          </a:p>
          <a:p>
            <a:endParaRPr lang="en-US" sz="1000" b="1" u="sng">
              <a:solidFill>
                <a:srgbClr val="FF0000"/>
              </a:solidFill>
            </a:endParaRPr>
          </a:p>
          <a:p>
            <a:r>
              <a:rPr lang="en-US" sz="2800" b="1" u="sng">
                <a:solidFill>
                  <a:srgbClr val="FF0000"/>
                </a:solidFill>
              </a:rPr>
              <a:t>Waste</a:t>
            </a:r>
            <a:endParaRPr lang="en-US" sz="2800" b="1">
              <a:solidFill>
                <a:srgbClr val="FF0000"/>
              </a:solidFill>
            </a:endParaRPr>
          </a:p>
          <a:p>
            <a:r>
              <a:rPr lang="en-US" sz="2000"/>
              <a:t>	Dispose of in the proper liquid waste container.</a:t>
            </a:r>
            <a:endParaRPr lang="en-US" sz="2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309563" y="1600200"/>
            <a:ext cx="8524875" cy="3505200"/>
          </a:xfrm>
          <a:prstGeom prst="rect">
            <a:avLst/>
          </a:prstGeom>
          <a:noFill/>
          <a:ln w="9525">
            <a:noFill/>
            <a:miter lim="800000"/>
            <a:headEnd/>
            <a:tailEnd/>
          </a:ln>
        </p:spPr>
        <p:txBody>
          <a:bodyPr>
            <a:prstTxWarp prst="textNoShape">
              <a:avLst/>
            </a:prstTxWarp>
            <a:spAutoFit/>
          </a:bodyPr>
          <a:lstStyle/>
          <a:p>
            <a:r>
              <a:rPr lang="en-US" sz="3600" b="1" u="sng">
                <a:solidFill>
                  <a:srgbClr val="0000FF"/>
                </a:solidFill>
              </a:rPr>
              <a:t>For November 14-17:</a:t>
            </a:r>
          </a:p>
          <a:p>
            <a:endParaRPr lang="en-US" b="1" u="sng">
              <a:solidFill>
                <a:srgbClr val="0000FF"/>
              </a:solidFill>
            </a:endParaRPr>
          </a:p>
          <a:p>
            <a:r>
              <a:rPr lang="en-US" sz="2800"/>
              <a:t>     *</a:t>
            </a:r>
            <a:r>
              <a:rPr lang="en-US" sz="2800" b="1">
                <a:solidFill>
                  <a:srgbClr val="FF0000"/>
                </a:solidFill>
              </a:rPr>
              <a:t>Beer’s Law</a:t>
            </a:r>
            <a:r>
              <a:rPr lang="en-US" sz="2800"/>
              <a:t> </a:t>
            </a:r>
            <a:r>
              <a:rPr lang="en-US" sz="2800" b="1">
                <a:solidFill>
                  <a:srgbClr val="FF0000"/>
                </a:solidFill>
              </a:rPr>
              <a:t>pp 95-100 &amp; 2 Graphs </a:t>
            </a:r>
            <a:r>
              <a:rPr lang="en-US" sz="2800"/>
              <a:t>are due.</a:t>
            </a:r>
          </a:p>
          <a:p>
            <a:r>
              <a:rPr lang="en-US" sz="2800"/>
              <a:t>          </a:t>
            </a:r>
            <a:r>
              <a:rPr lang="en-US" sz="2400"/>
              <a:t>(</a:t>
            </a:r>
            <a:r>
              <a:rPr lang="en-US" sz="2400" b="1"/>
              <a:t>Note</a:t>
            </a:r>
            <a:r>
              <a:rPr lang="en-US" sz="2400"/>
              <a:t>:  Page 100 counts as your calculations page. </a:t>
            </a:r>
          </a:p>
          <a:p>
            <a:r>
              <a:rPr lang="en-US" sz="2400"/>
              <a:t>	 	That is, </a:t>
            </a:r>
            <a:r>
              <a:rPr lang="en-US" sz="2400" b="1">
                <a:solidFill>
                  <a:srgbClr val="0000FF"/>
                </a:solidFill>
              </a:rPr>
              <a:t>if page 100 is completed</a:t>
            </a:r>
            <a:r>
              <a:rPr lang="en-US" sz="2400"/>
              <a:t>, </a:t>
            </a:r>
          </a:p>
          <a:p>
            <a:r>
              <a:rPr lang="en-US" sz="2400"/>
              <a:t>		then you do </a:t>
            </a:r>
            <a:r>
              <a:rPr lang="en-US" sz="2400" b="1" u="sng">
                <a:solidFill>
                  <a:srgbClr val="FF0000"/>
                </a:solidFill>
              </a:rPr>
              <a:t>not</a:t>
            </a:r>
            <a:r>
              <a:rPr lang="en-US" sz="2400" b="1">
                <a:solidFill>
                  <a:srgbClr val="FF0000"/>
                </a:solidFill>
              </a:rPr>
              <a:t> have</a:t>
            </a:r>
            <a:r>
              <a:rPr lang="en-US" sz="2400"/>
              <a:t> to do </a:t>
            </a:r>
            <a:r>
              <a:rPr lang="en-US" sz="2400" b="1">
                <a:solidFill>
                  <a:srgbClr val="FF0000"/>
                </a:solidFill>
              </a:rPr>
              <a:t>an additional </a:t>
            </a:r>
          </a:p>
          <a:p>
            <a:r>
              <a:rPr lang="en-US" sz="2400" b="1">
                <a:solidFill>
                  <a:srgbClr val="FF0000"/>
                </a:solidFill>
              </a:rPr>
              <a:t>		calculations page</a:t>
            </a:r>
            <a:r>
              <a:rPr lang="en-US" sz="2400"/>
              <a:t>.</a:t>
            </a:r>
          </a:p>
          <a:p>
            <a:endParaRPr lang="en-US" sz="1400"/>
          </a:p>
          <a:p>
            <a:r>
              <a:rPr lang="en-US" sz="2800"/>
              <a:t>     *Read over </a:t>
            </a:r>
            <a:r>
              <a:rPr lang="en-US" sz="2800" b="1">
                <a:solidFill>
                  <a:srgbClr val="0000FF"/>
                </a:solidFill>
              </a:rPr>
              <a:t>Atomic Spectra (pp 59-69)</a:t>
            </a:r>
            <a:r>
              <a:rPr lang="en-US" sz="2800"/>
              <a:t>.</a:t>
            </a:r>
            <a:endParaRPr lang="en-US" sz="2800" b="1">
              <a:solidFill>
                <a:srgbClr val="FF0000"/>
              </a:solidFill>
            </a:endParaRPr>
          </a:p>
        </p:txBody>
      </p:sp>
      <p:pic>
        <p:nvPicPr>
          <p:cNvPr id="23555" name="Picture 5" descr="equil3"/>
          <p:cNvPicPr>
            <a:picLocks noChangeAspect="1" noChangeArrowheads="1" noCrop="1"/>
          </p:cNvPicPr>
          <p:nvPr/>
        </p:nvPicPr>
        <p:blipFill>
          <a:blip r:embed="rId2"/>
          <a:srcRect/>
          <a:stretch>
            <a:fillRect/>
          </a:stretch>
        </p:blipFill>
        <p:spPr bwMode="auto">
          <a:xfrm>
            <a:off x="7620000" y="304800"/>
            <a:ext cx="1209675" cy="1114425"/>
          </a:xfrm>
          <a:prstGeom prst="rect">
            <a:avLst/>
          </a:prstGeom>
          <a:noFill/>
          <a:ln w="9525">
            <a:noFill/>
            <a:miter lim="800000"/>
            <a:headEnd/>
            <a:tailEnd/>
          </a:ln>
        </p:spPr>
      </p:pic>
      <p:pic>
        <p:nvPicPr>
          <p:cNvPr id="23556" name="Picture 6" descr="equil3"/>
          <p:cNvPicPr>
            <a:picLocks noChangeAspect="1" noChangeArrowheads="1" noCrop="1"/>
          </p:cNvPicPr>
          <p:nvPr/>
        </p:nvPicPr>
        <p:blipFill>
          <a:blip r:embed="rId2"/>
          <a:srcRect/>
          <a:stretch>
            <a:fillRect/>
          </a:stretch>
        </p:blipFill>
        <p:spPr bwMode="auto">
          <a:xfrm>
            <a:off x="304800" y="228600"/>
            <a:ext cx="1209675" cy="1114425"/>
          </a:xfrm>
          <a:prstGeom prst="rect">
            <a:avLst/>
          </a:prstGeom>
          <a:noFill/>
          <a:ln w="9525">
            <a:noFill/>
            <a:miter lim="800000"/>
            <a:headEnd/>
            <a:tailEnd/>
          </a:ln>
        </p:spPr>
      </p:pic>
      <p:pic>
        <p:nvPicPr>
          <p:cNvPr id="23557" name="Picture 7" descr="equil3"/>
          <p:cNvPicPr>
            <a:picLocks noChangeAspect="1" noChangeArrowheads="1" noCrop="1"/>
          </p:cNvPicPr>
          <p:nvPr/>
        </p:nvPicPr>
        <p:blipFill>
          <a:blip r:embed="rId2"/>
          <a:srcRect/>
          <a:stretch>
            <a:fillRect/>
          </a:stretch>
        </p:blipFill>
        <p:spPr bwMode="auto">
          <a:xfrm>
            <a:off x="7696200" y="5486400"/>
            <a:ext cx="1209675" cy="1114425"/>
          </a:xfrm>
          <a:prstGeom prst="rect">
            <a:avLst/>
          </a:prstGeom>
          <a:noFill/>
          <a:ln w="9525">
            <a:noFill/>
            <a:miter lim="800000"/>
            <a:headEnd/>
            <a:tailEnd/>
          </a:ln>
        </p:spPr>
      </p:pic>
      <p:pic>
        <p:nvPicPr>
          <p:cNvPr id="23558" name="Picture 8" descr="equil3"/>
          <p:cNvPicPr>
            <a:picLocks noChangeAspect="1" noChangeArrowheads="1" noCrop="1"/>
          </p:cNvPicPr>
          <p:nvPr/>
        </p:nvPicPr>
        <p:blipFill>
          <a:blip r:embed="rId2"/>
          <a:srcRect/>
          <a:stretch>
            <a:fillRect/>
          </a:stretch>
        </p:blipFill>
        <p:spPr bwMode="auto">
          <a:xfrm>
            <a:off x="304800" y="5562600"/>
            <a:ext cx="1209675" cy="111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419100" y="1600200"/>
            <a:ext cx="8305800" cy="4108450"/>
          </a:xfrm>
          <a:prstGeom prst="rect">
            <a:avLst/>
          </a:prstGeom>
          <a:noFill/>
          <a:ln w="9525">
            <a:noFill/>
            <a:miter lim="800000"/>
            <a:headEnd/>
            <a:tailEnd/>
          </a:ln>
        </p:spPr>
        <p:txBody>
          <a:bodyPr>
            <a:prstTxWarp prst="textNoShape">
              <a:avLst/>
            </a:prstTxWarp>
            <a:spAutoFit/>
          </a:bodyPr>
          <a:lstStyle/>
          <a:p>
            <a:r>
              <a:rPr lang="en-US" sz="2400" b="1">
                <a:solidFill>
                  <a:srgbClr val="FF0000"/>
                </a:solidFill>
              </a:rPr>
              <a:t>All reactions are essentially reversible</a:t>
            </a:r>
            <a:r>
              <a:rPr lang="en-US" sz="2400"/>
              <a:t>, but some lie so far to either extreme (only reactants or products seem to be present) that </a:t>
            </a:r>
            <a:r>
              <a:rPr lang="en-US" sz="2400">
                <a:solidFill>
                  <a:srgbClr val="0000FF"/>
                </a:solidFill>
              </a:rPr>
              <a:t>they seem to go to completion</a:t>
            </a:r>
            <a:r>
              <a:rPr lang="en-US" sz="2400"/>
              <a:t> in one direction only. </a:t>
            </a:r>
          </a:p>
          <a:p>
            <a:endParaRPr lang="en-US" sz="2400"/>
          </a:p>
          <a:p>
            <a:r>
              <a:rPr lang="en-US" sz="2400"/>
              <a:t>For example, the reaction below favors the products</a:t>
            </a:r>
            <a:r>
              <a:rPr lang="en-US">
                <a:latin typeface="Arial" charset="0"/>
              </a:rPr>
              <a:t> </a:t>
            </a:r>
            <a:endParaRPr lang="en-US" sz="2400"/>
          </a:p>
          <a:p>
            <a:endParaRPr lang="en-US" sz="2400"/>
          </a:p>
          <a:p>
            <a:pPr algn="ctr"/>
            <a:r>
              <a:rPr lang="en-US" sz="2400" b="1">
                <a:solidFill>
                  <a:srgbClr val="FF0000"/>
                </a:solidFill>
              </a:rPr>
              <a:t>HCl </a:t>
            </a:r>
            <a:r>
              <a:rPr lang="en-US" sz="2400" b="1" baseline="-25000">
                <a:solidFill>
                  <a:srgbClr val="FF0000"/>
                </a:solidFill>
              </a:rPr>
              <a:t>(aq)</a:t>
            </a:r>
            <a:r>
              <a:rPr lang="en-US" sz="2400" b="1">
                <a:solidFill>
                  <a:srgbClr val="FF0000"/>
                </a:solidFill>
              </a:rPr>
              <a:t> + H</a:t>
            </a:r>
            <a:r>
              <a:rPr lang="en-US" sz="2400" b="1" baseline="-25000">
                <a:solidFill>
                  <a:srgbClr val="FF0000"/>
                </a:solidFill>
              </a:rPr>
              <a:t>2</a:t>
            </a:r>
            <a:r>
              <a:rPr lang="en-US" sz="2400" b="1">
                <a:solidFill>
                  <a:srgbClr val="FF0000"/>
                </a:solidFill>
              </a:rPr>
              <a:t>O </a:t>
            </a:r>
            <a:r>
              <a:rPr lang="en-US" sz="2400" b="1" baseline="-25000">
                <a:solidFill>
                  <a:srgbClr val="FF0000"/>
                </a:solidFill>
              </a:rPr>
              <a:t>(l)</a:t>
            </a:r>
            <a:r>
              <a:rPr lang="en-US" sz="2400" b="1">
                <a:solidFill>
                  <a:srgbClr val="FF0000"/>
                </a:solidFill>
              </a:rPr>
              <a:t>   </a:t>
            </a:r>
            <a:r>
              <a:rPr lang="en-US" sz="2400" b="1">
                <a:solidFill>
                  <a:srgbClr val="FF0000"/>
                </a:solidFill>
                <a:latin typeface="Arial" charset="0"/>
                <a:ea typeface="Arial" charset="0"/>
                <a:cs typeface="Arial" charset="0"/>
              </a:rPr>
              <a:t>→   </a:t>
            </a:r>
            <a:r>
              <a:rPr lang="en-US" sz="2400" b="1">
                <a:solidFill>
                  <a:srgbClr val="FF0000"/>
                </a:solidFill>
              </a:rPr>
              <a:t>Cl</a:t>
            </a:r>
            <a:r>
              <a:rPr lang="en-US" sz="2400" b="1" baseline="30000">
                <a:solidFill>
                  <a:srgbClr val="FF0000"/>
                </a:solidFill>
              </a:rPr>
              <a:t>-</a:t>
            </a:r>
            <a:r>
              <a:rPr lang="en-US" sz="2400" b="1">
                <a:solidFill>
                  <a:srgbClr val="FF0000"/>
                </a:solidFill>
              </a:rPr>
              <a:t> </a:t>
            </a:r>
            <a:r>
              <a:rPr lang="en-US" sz="2400" b="1" baseline="-25000">
                <a:solidFill>
                  <a:srgbClr val="FF0000"/>
                </a:solidFill>
              </a:rPr>
              <a:t>(aq)</a:t>
            </a:r>
            <a:r>
              <a:rPr lang="en-US" sz="2400" b="1">
                <a:solidFill>
                  <a:srgbClr val="FF0000"/>
                </a:solidFill>
              </a:rPr>
              <a:t> + H</a:t>
            </a:r>
            <a:r>
              <a:rPr lang="en-US" sz="2400" b="1" baseline="-25000">
                <a:solidFill>
                  <a:srgbClr val="FF0000"/>
                </a:solidFill>
              </a:rPr>
              <a:t>3</a:t>
            </a:r>
            <a:r>
              <a:rPr lang="en-US" sz="2400" b="1">
                <a:solidFill>
                  <a:srgbClr val="FF0000"/>
                </a:solidFill>
              </a:rPr>
              <a:t>O</a:t>
            </a:r>
            <a:r>
              <a:rPr lang="en-US" sz="2400" b="1" baseline="30000">
                <a:solidFill>
                  <a:srgbClr val="FF0000"/>
                </a:solidFill>
              </a:rPr>
              <a:t>+</a:t>
            </a:r>
            <a:r>
              <a:rPr lang="en-US" sz="2400" b="1">
                <a:solidFill>
                  <a:srgbClr val="FF0000"/>
                </a:solidFill>
              </a:rPr>
              <a:t> </a:t>
            </a:r>
            <a:r>
              <a:rPr lang="en-US" sz="2400" b="1" baseline="-25000">
                <a:solidFill>
                  <a:srgbClr val="FF0000"/>
                </a:solidFill>
              </a:rPr>
              <a:t>(aq)</a:t>
            </a:r>
          </a:p>
          <a:p>
            <a:endParaRPr lang="en-US" sz="2400" b="1">
              <a:solidFill>
                <a:srgbClr val="FF0000"/>
              </a:solidFill>
            </a:endParaRPr>
          </a:p>
          <a:p>
            <a:r>
              <a:rPr lang="en-US" sz="2400"/>
              <a:t>so much so that the </a:t>
            </a:r>
            <a:r>
              <a:rPr lang="en-US" sz="2400">
                <a:solidFill>
                  <a:srgbClr val="0000FF"/>
                </a:solidFill>
              </a:rPr>
              <a:t>concentration of HCl molecules</a:t>
            </a:r>
            <a:r>
              <a:rPr lang="en-US" sz="2400"/>
              <a:t> in solution is </a:t>
            </a:r>
            <a:r>
              <a:rPr lang="en-US" sz="2400">
                <a:solidFill>
                  <a:srgbClr val="FF0000"/>
                </a:solidFill>
              </a:rPr>
              <a:t>essentially negligible</a:t>
            </a:r>
            <a:r>
              <a:rPr lang="en-US" sz="2400"/>
              <a:t>. </a:t>
            </a:r>
          </a:p>
        </p:txBody>
      </p:sp>
      <p:sp>
        <p:nvSpPr>
          <p:cNvPr id="4099" name="Text Box 5"/>
          <p:cNvSpPr txBox="1">
            <a:spLocks noChangeArrowheads="1"/>
          </p:cNvSpPr>
          <p:nvPr/>
        </p:nvSpPr>
        <p:spPr bwMode="auto">
          <a:xfrm>
            <a:off x="1822450" y="685800"/>
            <a:ext cx="5497513"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3333FF"/>
                </a:solidFill>
              </a:rPr>
              <a:t>Reaction Reversibility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452438" y="1066800"/>
            <a:ext cx="8462962" cy="5327650"/>
          </a:xfrm>
          <a:prstGeom prst="rect">
            <a:avLst/>
          </a:prstGeom>
          <a:noFill/>
          <a:ln w="9525">
            <a:noFill/>
            <a:miter lim="800000"/>
            <a:headEnd/>
            <a:tailEnd/>
          </a:ln>
        </p:spPr>
        <p:txBody>
          <a:bodyPr>
            <a:prstTxWarp prst="textNoShape">
              <a:avLst/>
            </a:prstTxWarp>
            <a:spAutoFit/>
          </a:bodyPr>
          <a:lstStyle/>
          <a:p>
            <a:r>
              <a:rPr lang="en-US" sz="2400"/>
              <a:t>If at equilibrium there are significant amounts of both product and reactants, then the reaction can be described in terms of a </a:t>
            </a:r>
            <a:r>
              <a:rPr lang="en-US" sz="2400" b="1"/>
              <a:t>K</a:t>
            </a:r>
            <a:r>
              <a:rPr lang="en-US" sz="2400"/>
              <a:t> value, or </a:t>
            </a:r>
            <a:r>
              <a:rPr lang="en-US" sz="2400" b="1"/>
              <a:t>equilibrium constant.</a:t>
            </a:r>
            <a:r>
              <a:rPr lang="en-US" sz="2400"/>
              <a:t>  For any reaction: </a:t>
            </a:r>
          </a:p>
          <a:p>
            <a:endParaRPr lang="en-US" sz="1200"/>
          </a:p>
          <a:p>
            <a:pPr algn="ctr"/>
            <a:r>
              <a:rPr lang="en-US" sz="3200" b="1">
                <a:solidFill>
                  <a:srgbClr val="0000FF"/>
                </a:solidFill>
              </a:rPr>
              <a:t>aA + bB </a:t>
            </a:r>
            <a:r>
              <a:rPr lang="en-US" sz="3200" b="1">
                <a:solidFill>
                  <a:srgbClr val="0000FF"/>
                </a:solidFill>
                <a:latin typeface="Arial" charset="0"/>
                <a:ea typeface="Arial" charset="0"/>
                <a:cs typeface="Arial" charset="0"/>
                <a:sym typeface="Wingdings" charset="2"/>
              </a:rPr>
              <a:t> </a:t>
            </a:r>
            <a:r>
              <a:rPr lang="en-US" sz="3200" b="1">
                <a:solidFill>
                  <a:srgbClr val="0000FF"/>
                </a:solidFill>
              </a:rPr>
              <a:t>cC + dD</a:t>
            </a:r>
          </a:p>
          <a:p>
            <a:endParaRPr lang="en-US" sz="1200" b="1">
              <a:solidFill>
                <a:srgbClr val="0000FF"/>
              </a:solidFill>
            </a:endParaRPr>
          </a:p>
          <a:p>
            <a:r>
              <a:rPr lang="en-US" sz="2400"/>
              <a:t>the K</a:t>
            </a:r>
            <a:r>
              <a:rPr lang="en-US" sz="2400" baseline="-25000"/>
              <a:t>eq</a:t>
            </a:r>
            <a:r>
              <a:rPr lang="en-US" sz="2400"/>
              <a:t> is defined as: </a:t>
            </a:r>
          </a:p>
          <a:p>
            <a:endParaRPr lang="en-US" sz="1200"/>
          </a:p>
          <a:p>
            <a:r>
              <a:rPr lang="en-US" sz="2400"/>
              <a:t>		</a:t>
            </a:r>
            <a:r>
              <a:rPr lang="en-US" sz="3200" b="1">
                <a:solidFill>
                  <a:srgbClr val="FF0000"/>
                </a:solidFill>
              </a:rPr>
              <a:t>K</a:t>
            </a:r>
            <a:r>
              <a:rPr lang="en-US" sz="3200" b="1" baseline="-25000">
                <a:solidFill>
                  <a:srgbClr val="FF0000"/>
                </a:solidFill>
              </a:rPr>
              <a:t>eq</a:t>
            </a:r>
            <a:r>
              <a:rPr lang="en-US" sz="3200" b="1">
                <a:solidFill>
                  <a:srgbClr val="FF0000"/>
                </a:solidFill>
              </a:rPr>
              <a:t> = [</a:t>
            </a:r>
            <a:r>
              <a:rPr lang="en-US" sz="3200" b="1" u="sng">
                <a:solidFill>
                  <a:srgbClr val="FF0000"/>
                </a:solidFill>
              </a:rPr>
              <a:t>C]</a:t>
            </a:r>
            <a:r>
              <a:rPr lang="en-US" sz="3200" b="1" i="1" u="sng" baseline="30000">
                <a:solidFill>
                  <a:srgbClr val="FF0000"/>
                </a:solidFill>
              </a:rPr>
              <a:t>c</a:t>
            </a:r>
            <a:r>
              <a:rPr lang="en-US" sz="3200" b="1" u="sng">
                <a:solidFill>
                  <a:srgbClr val="FF0000"/>
                </a:solidFill>
              </a:rPr>
              <a:t> [D]</a:t>
            </a:r>
            <a:r>
              <a:rPr lang="en-US" sz="3200" b="1" i="1" u="sng" baseline="30000">
                <a:solidFill>
                  <a:srgbClr val="FF0000"/>
                </a:solidFill>
              </a:rPr>
              <a:t>d</a:t>
            </a:r>
            <a:r>
              <a:rPr lang="en-US" sz="3200" b="1">
                <a:solidFill>
                  <a:srgbClr val="FF0000"/>
                </a:solidFill>
              </a:rPr>
              <a:t>						 	 [A]</a:t>
            </a:r>
            <a:r>
              <a:rPr lang="en-US" sz="3200" b="1" i="1" baseline="30000">
                <a:solidFill>
                  <a:srgbClr val="FF0000"/>
                </a:solidFill>
              </a:rPr>
              <a:t>a</a:t>
            </a:r>
            <a:r>
              <a:rPr lang="en-US" sz="3200" b="1">
                <a:solidFill>
                  <a:srgbClr val="FF0000"/>
                </a:solidFill>
              </a:rPr>
              <a:t> [B]</a:t>
            </a:r>
            <a:r>
              <a:rPr lang="en-US" sz="3200" b="1" i="1" baseline="30000">
                <a:solidFill>
                  <a:srgbClr val="FF0000"/>
                </a:solidFill>
              </a:rPr>
              <a:t>b</a:t>
            </a:r>
          </a:p>
          <a:p>
            <a:endParaRPr lang="en-US" sz="2000"/>
          </a:p>
          <a:p>
            <a:r>
              <a:rPr lang="en-US" sz="2400" b="1"/>
              <a:t>Note:</a:t>
            </a:r>
            <a:r>
              <a:rPr lang="en-US" sz="2400"/>
              <a:t>  The value of the equilibrium constant may be </a:t>
            </a:r>
            <a:r>
              <a:rPr lang="en-US" sz="2400">
                <a:solidFill>
                  <a:srgbClr val="0000FF"/>
                </a:solidFill>
              </a:rPr>
              <a:t>determined from experimental data</a:t>
            </a:r>
            <a:r>
              <a:rPr lang="en-US" sz="2400"/>
              <a:t> if the concentrations of both the reactants and the products are known.  </a:t>
            </a:r>
          </a:p>
        </p:txBody>
      </p:sp>
      <p:sp>
        <p:nvSpPr>
          <p:cNvPr id="5123" name="Text Box 5"/>
          <p:cNvSpPr txBox="1">
            <a:spLocks noChangeArrowheads="1"/>
          </p:cNvSpPr>
          <p:nvPr/>
        </p:nvSpPr>
        <p:spPr bwMode="auto">
          <a:xfrm>
            <a:off x="1438275" y="228600"/>
            <a:ext cx="6267450"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3333FF"/>
                </a:solidFill>
              </a:rPr>
              <a:t>Equilibrium Constant, K</a:t>
            </a:r>
            <a:r>
              <a:rPr lang="en-US" sz="4000" b="1" u="sng" baseline="-25000">
                <a:solidFill>
                  <a:srgbClr val="3333FF"/>
                </a:solidFill>
              </a:rPr>
              <a:t>eq</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533400" y="5029200"/>
            <a:ext cx="8077200" cy="822325"/>
          </a:xfrm>
          <a:prstGeom prst="rect">
            <a:avLst/>
          </a:prstGeom>
          <a:noFill/>
          <a:ln w="9525">
            <a:noFill/>
            <a:miter lim="800000"/>
            <a:headEnd/>
            <a:tailEnd/>
          </a:ln>
        </p:spPr>
        <p:txBody>
          <a:bodyPr>
            <a:prstTxWarp prst="textNoShape">
              <a:avLst/>
            </a:prstTxWarp>
            <a:spAutoFit/>
          </a:bodyPr>
          <a:lstStyle/>
          <a:p>
            <a:r>
              <a:rPr lang="en-US" sz="2400"/>
              <a:t>where K is a constant for the reaction at constant temperature.  (</a:t>
            </a:r>
            <a:r>
              <a:rPr lang="en-US" sz="2400" b="1">
                <a:solidFill>
                  <a:srgbClr val="0000FF"/>
                </a:solidFill>
              </a:rPr>
              <a:t>Note:</a:t>
            </a:r>
            <a:r>
              <a:rPr lang="en-US" sz="2400"/>
              <a:t>  </a:t>
            </a:r>
            <a:r>
              <a:rPr lang="en-US" sz="2400">
                <a:solidFill>
                  <a:srgbClr val="0000FF"/>
                </a:solidFill>
              </a:rPr>
              <a:t>K has no units</a:t>
            </a:r>
            <a:r>
              <a:rPr lang="en-US" sz="2400"/>
              <a:t>. )</a:t>
            </a:r>
          </a:p>
        </p:txBody>
      </p:sp>
      <p:sp>
        <p:nvSpPr>
          <p:cNvPr id="6147" name="Text Box 5"/>
          <p:cNvSpPr txBox="1">
            <a:spLocks noChangeArrowheads="1"/>
          </p:cNvSpPr>
          <p:nvPr/>
        </p:nvSpPr>
        <p:spPr bwMode="auto">
          <a:xfrm>
            <a:off x="1295400" y="3505200"/>
            <a:ext cx="8686800" cy="1066800"/>
          </a:xfrm>
          <a:prstGeom prst="rect">
            <a:avLst/>
          </a:prstGeom>
          <a:noFill/>
          <a:ln w="9525">
            <a:noFill/>
            <a:miter lim="800000"/>
            <a:headEnd/>
            <a:tailEnd/>
          </a:ln>
        </p:spPr>
        <p:txBody>
          <a:bodyPr>
            <a:prstTxWarp prst="textNoShape">
              <a:avLst/>
            </a:prstTxWarp>
            <a:spAutoFit/>
          </a:bodyPr>
          <a:lstStyle/>
          <a:p>
            <a:r>
              <a:rPr lang="en-US" sz="2400"/>
              <a:t>		</a:t>
            </a:r>
            <a:r>
              <a:rPr lang="en-US" sz="3200" b="1">
                <a:solidFill>
                  <a:srgbClr val="FF0000"/>
                </a:solidFill>
              </a:rPr>
              <a:t>K</a:t>
            </a:r>
            <a:r>
              <a:rPr lang="en-US" sz="3200" b="1" baseline="-25000">
                <a:solidFill>
                  <a:srgbClr val="FF0000"/>
                </a:solidFill>
              </a:rPr>
              <a:t>eq</a:t>
            </a:r>
            <a:r>
              <a:rPr lang="en-US" sz="3200" b="1">
                <a:solidFill>
                  <a:srgbClr val="FF0000"/>
                </a:solidFill>
              </a:rPr>
              <a:t> = [</a:t>
            </a:r>
            <a:r>
              <a:rPr lang="en-US" sz="3200" b="1" u="sng">
                <a:solidFill>
                  <a:srgbClr val="FF0000"/>
                </a:solidFill>
              </a:rPr>
              <a:t>C]</a:t>
            </a:r>
            <a:r>
              <a:rPr lang="en-US" sz="3200" b="1" i="1" u="sng" baseline="30000">
                <a:solidFill>
                  <a:srgbClr val="FF0000"/>
                </a:solidFill>
              </a:rPr>
              <a:t>c</a:t>
            </a:r>
            <a:r>
              <a:rPr lang="en-US" sz="3200" b="1" u="sng">
                <a:solidFill>
                  <a:srgbClr val="FF0000"/>
                </a:solidFill>
              </a:rPr>
              <a:t> [D]</a:t>
            </a:r>
            <a:r>
              <a:rPr lang="en-US" sz="3200" b="1" i="1" u="sng" baseline="30000">
                <a:solidFill>
                  <a:srgbClr val="FF0000"/>
                </a:solidFill>
              </a:rPr>
              <a:t>d</a:t>
            </a:r>
            <a:r>
              <a:rPr lang="en-US" sz="3200" b="1">
                <a:solidFill>
                  <a:srgbClr val="FF0000"/>
                </a:solidFill>
              </a:rPr>
              <a:t>						 	 [A]</a:t>
            </a:r>
            <a:r>
              <a:rPr lang="en-US" sz="3200" b="1" i="1" baseline="30000">
                <a:solidFill>
                  <a:srgbClr val="FF0000"/>
                </a:solidFill>
              </a:rPr>
              <a:t>a</a:t>
            </a:r>
            <a:r>
              <a:rPr lang="en-US" sz="3200" b="1">
                <a:solidFill>
                  <a:srgbClr val="FF0000"/>
                </a:solidFill>
              </a:rPr>
              <a:t> [B]</a:t>
            </a:r>
            <a:r>
              <a:rPr lang="en-US" sz="3200" b="1" i="1" baseline="30000">
                <a:solidFill>
                  <a:srgbClr val="FF0000"/>
                </a:solidFill>
              </a:rPr>
              <a:t>b</a:t>
            </a:r>
            <a:endParaRPr lang="en-US" sz="2000"/>
          </a:p>
        </p:txBody>
      </p:sp>
      <p:sp>
        <p:nvSpPr>
          <p:cNvPr id="6148" name="Text Box 7"/>
          <p:cNvSpPr txBox="1">
            <a:spLocks noChangeArrowheads="1"/>
          </p:cNvSpPr>
          <p:nvPr/>
        </p:nvSpPr>
        <p:spPr bwMode="auto">
          <a:xfrm>
            <a:off x="381000" y="1524000"/>
            <a:ext cx="8382000" cy="1917700"/>
          </a:xfrm>
          <a:prstGeom prst="rect">
            <a:avLst/>
          </a:prstGeom>
          <a:noFill/>
          <a:ln w="9525">
            <a:noFill/>
            <a:miter lim="800000"/>
            <a:headEnd/>
            <a:tailEnd/>
          </a:ln>
        </p:spPr>
        <p:txBody>
          <a:bodyPr>
            <a:prstTxWarp prst="textNoShape">
              <a:avLst/>
            </a:prstTxWarp>
            <a:spAutoFit/>
          </a:bodyPr>
          <a:lstStyle/>
          <a:p>
            <a:r>
              <a:rPr lang="en-US" sz="2400"/>
              <a:t>The concentrations at equilibrium always combine in the manner below where the </a:t>
            </a:r>
            <a:r>
              <a:rPr lang="en-US" sz="2400">
                <a:solidFill>
                  <a:srgbClr val="0000FF"/>
                </a:solidFill>
              </a:rPr>
              <a:t>products are in the numerator</a:t>
            </a:r>
            <a:r>
              <a:rPr lang="en-US" sz="2400"/>
              <a:t> and the </a:t>
            </a:r>
            <a:r>
              <a:rPr lang="en-US" sz="2400">
                <a:solidFill>
                  <a:srgbClr val="0000FF"/>
                </a:solidFill>
              </a:rPr>
              <a:t>reactants are in the denominator</a:t>
            </a:r>
            <a:r>
              <a:rPr lang="en-US" sz="2400"/>
              <a:t> to produce the K value, regardless of the initial concentrations of species.</a:t>
            </a:r>
            <a:r>
              <a:rPr lang="en-US" sz="2400">
                <a:solidFill>
                  <a:srgbClr val="FF0000"/>
                </a:solidFill>
              </a:rPr>
              <a:t>*</a:t>
            </a:r>
            <a:r>
              <a:rPr lang="en-US" sz="2400"/>
              <a:t> </a:t>
            </a:r>
          </a:p>
        </p:txBody>
      </p:sp>
      <p:sp>
        <p:nvSpPr>
          <p:cNvPr id="6149" name="Text Box 8"/>
          <p:cNvSpPr txBox="1">
            <a:spLocks noChangeArrowheads="1"/>
          </p:cNvSpPr>
          <p:nvPr/>
        </p:nvSpPr>
        <p:spPr bwMode="auto">
          <a:xfrm>
            <a:off x="1438275" y="685800"/>
            <a:ext cx="6267450"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FF0000"/>
                </a:solidFill>
              </a:rPr>
              <a:t>Equilibrium Constant, K</a:t>
            </a:r>
            <a:r>
              <a:rPr lang="en-US" sz="4000" b="1" u="sng" baseline="-25000">
                <a:solidFill>
                  <a:srgbClr val="FF0000"/>
                </a:solidFill>
              </a:rPr>
              <a:t>eq</a:t>
            </a:r>
          </a:p>
        </p:txBody>
      </p:sp>
      <p:sp>
        <p:nvSpPr>
          <p:cNvPr id="6151" name="Text Box 4"/>
          <p:cNvSpPr txBox="1">
            <a:spLocks noChangeArrowheads="1"/>
          </p:cNvSpPr>
          <p:nvPr/>
        </p:nvSpPr>
        <p:spPr bwMode="auto">
          <a:xfrm>
            <a:off x="190500" y="6172200"/>
            <a:ext cx="8763000" cy="336550"/>
          </a:xfrm>
          <a:prstGeom prst="rect">
            <a:avLst/>
          </a:prstGeom>
          <a:noFill/>
          <a:ln w="9525">
            <a:noFill/>
            <a:miter lim="800000"/>
            <a:headEnd/>
            <a:tailEnd/>
          </a:ln>
        </p:spPr>
        <p:txBody>
          <a:bodyPr>
            <a:prstTxWarp prst="textNoShape">
              <a:avLst/>
            </a:prstTxWarp>
            <a:spAutoFit/>
          </a:bodyPr>
          <a:lstStyle/>
          <a:p>
            <a:r>
              <a:rPr lang="en-US" sz="1600" b="1">
                <a:solidFill>
                  <a:srgbClr val="FF0000"/>
                </a:solidFill>
              </a:rPr>
              <a:t>*What if the reaction were going in the reverse direction?  How would it affect 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04800" y="2895600"/>
            <a:ext cx="8534400" cy="3013075"/>
          </a:xfrm>
          <a:prstGeom prst="rect">
            <a:avLst/>
          </a:prstGeom>
          <a:noFill/>
          <a:ln w="9525">
            <a:noFill/>
            <a:miter lim="800000"/>
            <a:headEnd/>
            <a:tailEnd/>
          </a:ln>
        </p:spPr>
        <p:txBody>
          <a:bodyPr>
            <a:prstTxWarp prst="textNoShape">
              <a:avLst/>
            </a:prstTxWarp>
            <a:spAutoFit/>
          </a:bodyPr>
          <a:lstStyle/>
          <a:p>
            <a:r>
              <a:rPr lang="en-US" sz="2400"/>
              <a:t>An important point about forming the equilibrium constant expression is that: </a:t>
            </a:r>
          </a:p>
          <a:p>
            <a:endParaRPr lang="en-US" sz="1200"/>
          </a:p>
          <a:p>
            <a:r>
              <a:rPr lang="en-US" sz="2400" b="1" i="1">
                <a:solidFill>
                  <a:srgbClr val="0000FF"/>
                </a:solidFill>
              </a:rPr>
              <a:t>Only aqueous and gaseous substances are included in the expression.  Pure solids and liquids are excluded</a:t>
            </a:r>
            <a:r>
              <a:rPr lang="en-US" sz="2400" b="1">
                <a:solidFill>
                  <a:srgbClr val="0000FF"/>
                </a:solidFill>
              </a:rPr>
              <a:t>.*</a:t>
            </a:r>
          </a:p>
          <a:p>
            <a:endParaRPr lang="en-US" sz="1200" b="1">
              <a:solidFill>
                <a:srgbClr val="0000FF"/>
              </a:solidFill>
            </a:endParaRPr>
          </a:p>
          <a:p>
            <a:r>
              <a:rPr lang="en-US" sz="2400"/>
              <a:t> Intuitively, this makes sense because the "concentration" of a pure solid or liquid is defined by its density, and is therefore a constant at a given temperature and pressure. </a:t>
            </a:r>
          </a:p>
        </p:txBody>
      </p:sp>
      <p:sp>
        <p:nvSpPr>
          <p:cNvPr id="7171" name="Text Box 5"/>
          <p:cNvSpPr txBox="1">
            <a:spLocks noChangeArrowheads="1"/>
          </p:cNvSpPr>
          <p:nvPr/>
        </p:nvSpPr>
        <p:spPr bwMode="auto">
          <a:xfrm>
            <a:off x="1438275" y="685800"/>
            <a:ext cx="6267450"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0000FF"/>
                </a:solidFill>
              </a:rPr>
              <a:t>Equilibrium Constant, K</a:t>
            </a:r>
            <a:r>
              <a:rPr lang="en-US" sz="4000" b="1" u="sng" baseline="-25000">
                <a:solidFill>
                  <a:srgbClr val="0000FF"/>
                </a:solidFill>
              </a:rPr>
              <a:t>eq</a:t>
            </a:r>
          </a:p>
        </p:txBody>
      </p:sp>
      <p:sp>
        <p:nvSpPr>
          <p:cNvPr id="7172" name="Text Box 6"/>
          <p:cNvSpPr txBox="1">
            <a:spLocks noChangeArrowheads="1"/>
          </p:cNvSpPr>
          <p:nvPr/>
        </p:nvSpPr>
        <p:spPr bwMode="auto">
          <a:xfrm>
            <a:off x="1066800" y="1524000"/>
            <a:ext cx="8686800" cy="1066800"/>
          </a:xfrm>
          <a:prstGeom prst="rect">
            <a:avLst/>
          </a:prstGeom>
          <a:noFill/>
          <a:ln w="9525">
            <a:noFill/>
            <a:miter lim="800000"/>
            <a:headEnd/>
            <a:tailEnd/>
          </a:ln>
        </p:spPr>
        <p:txBody>
          <a:bodyPr>
            <a:prstTxWarp prst="textNoShape">
              <a:avLst/>
            </a:prstTxWarp>
            <a:spAutoFit/>
          </a:bodyPr>
          <a:lstStyle/>
          <a:p>
            <a:r>
              <a:rPr lang="en-US" sz="2400"/>
              <a:t>		</a:t>
            </a:r>
            <a:r>
              <a:rPr lang="en-US" sz="3200" b="1">
                <a:solidFill>
                  <a:srgbClr val="FF0000"/>
                </a:solidFill>
              </a:rPr>
              <a:t>K</a:t>
            </a:r>
            <a:r>
              <a:rPr lang="en-US" sz="3200" b="1" baseline="-25000">
                <a:solidFill>
                  <a:srgbClr val="FF0000"/>
                </a:solidFill>
              </a:rPr>
              <a:t>eq</a:t>
            </a:r>
            <a:r>
              <a:rPr lang="en-US" sz="3200" b="1">
                <a:solidFill>
                  <a:srgbClr val="FF0000"/>
                </a:solidFill>
              </a:rPr>
              <a:t> = [</a:t>
            </a:r>
            <a:r>
              <a:rPr lang="en-US" sz="3200" b="1" u="sng">
                <a:solidFill>
                  <a:srgbClr val="FF0000"/>
                </a:solidFill>
              </a:rPr>
              <a:t>C]</a:t>
            </a:r>
            <a:r>
              <a:rPr lang="en-US" sz="3200" b="1" i="1" u="sng" baseline="30000">
                <a:solidFill>
                  <a:srgbClr val="FF0000"/>
                </a:solidFill>
              </a:rPr>
              <a:t>c</a:t>
            </a:r>
            <a:r>
              <a:rPr lang="en-US" sz="3200" b="1" u="sng">
                <a:solidFill>
                  <a:srgbClr val="FF0000"/>
                </a:solidFill>
              </a:rPr>
              <a:t> [D]</a:t>
            </a:r>
            <a:r>
              <a:rPr lang="en-US" sz="3200" b="1" i="1" u="sng" baseline="30000">
                <a:solidFill>
                  <a:srgbClr val="FF0000"/>
                </a:solidFill>
              </a:rPr>
              <a:t>d</a:t>
            </a:r>
            <a:r>
              <a:rPr lang="en-US" sz="3200" b="1">
                <a:solidFill>
                  <a:srgbClr val="FF0000"/>
                </a:solidFill>
              </a:rPr>
              <a:t>						 	 [A]</a:t>
            </a:r>
            <a:r>
              <a:rPr lang="en-US" sz="3200" b="1" i="1" baseline="30000">
                <a:solidFill>
                  <a:srgbClr val="FF0000"/>
                </a:solidFill>
              </a:rPr>
              <a:t>a</a:t>
            </a:r>
            <a:r>
              <a:rPr lang="en-US" sz="3200" b="1">
                <a:solidFill>
                  <a:srgbClr val="FF0000"/>
                </a:solidFill>
              </a:rPr>
              <a:t> [B]</a:t>
            </a:r>
            <a:r>
              <a:rPr lang="en-US" sz="3200" b="1" i="1" baseline="30000">
                <a:solidFill>
                  <a:srgbClr val="FF0000"/>
                </a:solidFill>
              </a:rPr>
              <a:t>b</a:t>
            </a:r>
            <a:endParaRPr lang="en-US" sz="2000"/>
          </a:p>
        </p:txBody>
      </p:sp>
      <p:sp>
        <p:nvSpPr>
          <p:cNvPr id="7174" name="Text Box 4"/>
          <p:cNvSpPr txBox="1">
            <a:spLocks noChangeArrowheads="1"/>
          </p:cNvSpPr>
          <p:nvPr/>
        </p:nvSpPr>
        <p:spPr bwMode="auto">
          <a:xfrm>
            <a:off x="1752600" y="6019800"/>
            <a:ext cx="5638800" cy="641350"/>
          </a:xfrm>
          <a:prstGeom prst="rect">
            <a:avLst/>
          </a:prstGeom>
          <a:noFill/>
          <a:ln w="9525">
            <a:noFill/>
            <a:miter lim="800000"/>
            <a:headEnd/>
            <a:tailEnd/>
          </a:ln>
        </p:spPr>
        <p:txBody>
          <a:bodyPr>
            <a:prstTxWarp prst="textNoShape">
              <a:avLst/>
            </a:prstTxWarp>
            <a:spAutoFit/>
          </a:bodyPr>
          <a:lstStyle/>
          <a:p>
            <a:r>
              <a:rPr lang="en-US">
                <a:solidFill>
                  <a:srgbClr val="FF0000"/>
                </a:solidFill>
              </a:rPr>
              <a:t>*By excluded, we mean we take their value to be 1 	(not 0) and 1 to any power is still 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93700" y="381000"/>
            <a:ext cx="8356600"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0000FF"/>
                </a:solidFill>
              </a:rPr>
              <a:t>Haber Process an Example of K</a:t>
            </a:r>
            <a:r>
              <a:rPr lang="en-US" sz="4000" b="1" u="sng" baseline="-25000">
                <a:solidFill>
                  <a:srgbClr val="0000FF"/>
                </a:solidFill>
              </a:rPr>
              <a:t>eq</a:t>
            </a:r>
          </a:p>
        </p:txBody>
      </p:sp>
      <p:sp>
        <p:nvSpPr>
          <p:cNvPr id="8195" name="Text Box 5"/>
          <p:cNvSpPr txBox="1">
            <a:spLocks noChangeArrowheads="1"/>
          </p:cNvSpPr>
          <p:nvPr/>
        </p:nvSpPr>
        <p:spPr bwMode="auto">
          <a:xfrm>
            <a:off x="830263" y="1219200"/>
            <a:ext cx="7483475" cy="1552575"/>
          </a:xfrm>
          <a:prstGeom prst="rect">
            <a:avLst/>
          </a:prstGeom>
          <a:noFill/>
          <a:ln w="9525">
            <a:noFill/>
            <a:miter lim="800000"/>
            <a:headEnd/>
            <a:tailEnd/>
          </a:ln>
        </p:spPr>
        <p:txBody>
          <a:bodyPr>
            <a:prstTxWarp prst="textNoShape">
              <a:avLst/>
            </a:prstTxWarp>
            <a:spAutoFit/>
          </a:bodyPr>
          <a:lstStyle/>
          <a:p>
            <a:r>
              <a:rPr lang="en-US" sz="2400"/>
              <a:t>The </a:t>
            </a:r>
            <a:r>
              <a:rPr lang="en-US" sz="2400" b="1">
                <a:solidFill>
                  <a:srgbClr val="FF0000"/>
                </a:solidFill>
              </a:rPr>
              <a:t>Haber Process</a:t>
            </a:r>
            <a:r>
              <a:rPr lang="en-US" sz="2400"/>
              <a:t> is the formation of Ammonia (NH</a:t>
            </a:r>
            <a:r>
              <a:rPr lang="en-US" sz="2400" baseline="-25000"/>
              <a:t>3</a:t>
            </a:r>
            <a:r>
              <a:rPr lang="en-US" sz="2400"/>
              <a:t>) from nitrogen and hydrogen in their gaseous forms (N</a:t>
            </a:r>
            <a:r>
              <a:rPr lang="en-US" sz="2400" baseline="-25000"/>
              <a:t>2</a:t>
            </a:r>
            <a:r>
              <a:rPr lang="en-US" sz="2400"/>
              <a:t> and H</a:t>
            </a:r>
            <a:r>
              <a:rPr lang="en-US" sz="2400" baseline="-25000"/>
              <a:t>2</a:t>
            </a:r>
            <a:r>
              <a:rPr lang="en-US" sz="2400"/>
              <a:t> respectively). This is given by the equation:</a:t>
            </a:r>
          </a:p>
        </p:txBody>
      </p:sp>
      <p:pic>
        <p:nvPicPr>
          <p:cNvPr id="8196" name="Picture 7" descr="1b2"/>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1368425" y="3657600"/>
            <a:ext cx="6407150" cy="2084388"/>
          </a:xfrm>
          <a:prstGeom prst="rect">
            <a:avLst/>
          </a:prstGeom>
          <a:noFill/>
          <a:ln w="9525">
            <a:noFill/>
            <a:miter lim="800000"/>
            <a:headEnd/>
            <a:tailEnd/>
          </a:ln>
        </p:spPr>
      </p:pic>
      <p:sp>
        <p:nvSpPr>
          <p:cNvPr id="8197" name="Text Box 6"/>
          <p:cNvSpPr txBox="1">
            <a:spLocks noChangeArrowheads="1"/>
          </p:cNvSpPr>
          <p:nvPr/>
        </p:nvSpPr>
        <p:spPr bwMode="auto">
          <a:xfrm>
            <a:off x="2247900" y="2909888"/>
            <a:ext cx="4648200" cy="519112"/>
          </a:xfrm>
          <a:prstGeom prst="rect">
            <a:avLst/>
          </a:prstGeom>
          <a:noFill/>
          <a:ln w="9525">
            <a:noFill/>
            <a:miter lim="800000"/>
            <a:headEnd/>
            <a:tailEnd/>
          </a:ln>
        </p:spPr>
        <p:txBody>
          <a:bodyPr>
            <a:prstTxWarp prst="textNoShape">
              <a:avLst/>
            </a:prstTxWarp>
            <a:spAutoFit/>
          </a:bodyPr>
          <a:lstStyle/>
          <a:p>
            <a:r>
              <a:rPr lang="en-US" sz="2800" b="1">
                <a:solidFill>
                  <a:srgbClr val="FF0000"/>
                </a:solidFill>
              </a:rPr>
              <a:t>3H</a:t>
            </a:r>
            <a:r>
              <a:rPr lang="en-US" sz="2800" b="1" baseline="-25000">
                <a:solidFill>
                  <a:srgbClr val="FF0000"/>
                </a:solidFill>
              </a:rPr>
              <a:t>2 (g)</a:t>
            </a:r>
            <a:r>
              <a:rPr lang="en-US" sz="2800" b="1">
                <a:solidFill>
                  <a:srgbClr val="FF0000"/>
                </a:solidFill>
              </a:rPr>
              <a:t> + N</a:t>
            </a:r>
            <a:r>
              <a:rPr lang="en-US" sz="2800" b="1" baseline="-25000">
                <a:solidFill>
                  <a:srgbClr val="FF0000"/>
                </a:solidFill>
              </a:rPr>
              <a:t>2(g)</a:t>
            </a:r>
            <a:r>
              <a:rPr lang="en-US" sz="2800" b="1">
                <a:solidFill>
                  <a:srgbClr val="FF0000"/>
                </a:solidFill>
              </a:rPr>
              <a:t> → 2NH</a:t>
            </a:r>
            <a:r>
              <a:rPr lang="en-US" sz="2800" b="1" baseline="-25000">
                <a:solidFill>
                  <a:srgbClr val="FF0000"/>
                </a:solidFill>
              </a:rPr>
              <a:t>3(g)</a:t>
            </a:r>
            <a:endParaRPr lang="en-US" sz="2800" b="1">
              <a:solidFill>
                <a:srgbClr val="FF0000"/>
              </a:solidFill>
            </a:endParaRPr>
          </a:p>
        </p:txBody>
      </p:sp>
      <p:sp>
        <p:nvSpPr>
          <p:cNvPr id="8198" name="Text Box 8"/>
          <p:cNvSpPr txBox="1">
            <a:spLocks noChangeArrowheads="1"/>
          </p:cNvSpPr>
          <p:nvPr/>
        </p:nvSpPr>
        <p:spPr bwMode="auto">
          <a:xfrm>
            <a:off x="533400" y="6019800"/>
            <a:ext cx="8077200" cy="396875"/>
          </a:xfrm>
          <a:prstGeom prst="rect">
            <a:avLst/>
          </a:prstGeom>
          <a:noFill/>
          <a:ln w="9525">
            <a:noFill/>
            <a:miter lim="800000"/>
            <a:headEnd/>
            <a:tailEnd/>
          </a:ln>
        </p:spPr>
        <p:txBody>
          <a:bodyPr>
            <a:prstTxWarp prst="textNoShape">
              <a:avLst/>
            </a:prstTxWarp>
            <a:spAutoFit/>
          </a:bodyPr>
          <a:lstStyle/>
          <a:p>
            <a:r>
              <a:rPr lang="en-US" sz="2000"/>
              <a:t>This reaction is </a:t>
            </a:r>
            <a:r>
              <a:rPr lang="en-US" sz="2000" b="1" u="sng">
                <a:solidFill>
                  <a:srgbClr val="FF0000"/>
                </a:solidFill>
              </a:rPr>
              <a:t>exothermic</a:t>
            </a:r>
            <a:r>
              <a:rPr lang="en-US" sz="2000"/>
              <a:t>, and is speeded up by an iron catalyst.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533400" y="1219200"/>
            <a:ext cx="8305800" cy="3354388"/>
          </a:xfrm>
          <a:prstGeom prst="rect">
            <a:avLst/>
          </a:prstGeom>
          <a:noFill/>
          <a:ln w="9525">
            <a:noFill/>
            <a:miter lim="800000"/>
            <a:headEnd/>
            <a:tailEnd/>
          </a:ln>
        </p:spPr>
        <p:txBody>
          <a:bodyPr>
            <a:prstTxWarp prst="textNoShape">
              <a:avLst/>
            </a:prstTxWarp>
            <a:spAutoFit/>
          </a:bodyPr>
          <a:lstStyle/>
          <a:p>
            <a:r>
              <a:rPr lang="en-US" sz="2400"/>
              <a:t>However, in this reaction, </a:t>
            </a:r>
            <a:r>
              <a:rPr lang="en-US" sz="2400">
                <a:solidFill>
                  <a:srgbClr val="FF0000"/>
                </a:solidFill>
              </a:rPr>
              <a:t>ammonia will spontaneously, automatically, split up again</a:t>
            </a:r>
            <a:r>
              <a:rPr lang="en-US" sz="2400"/>
              <a:t> into its components nitrogen and hydrogen, given by the equation:</a:t>
            </a:r>
            <a:br>
              <a:rPr lang="en-US" sz="2400"/>
            </a:br>
            <a:r>
              <a:rPr lang="en-US" sz="2000"/>
              <a:t/>
            </a:r>
            <a:br>
              <a:rPr lang="en-US" sz="2000"/>
            </a:br>
            <a:r>
              <a:rPr lang="en-US" sz="2000"/>
              <a:t>		</a:t>
            </a:r>
            <a:r>
              <a:rPr lang="en-US" sz="2800" b="1">
                <a:solidFill>
                  <a:srgbClr val="FF0000"/>
                </a:solidFill>
              </a:rPr>
              <a:t>2NH</a:t>
            </a:r>
            <a:r>
              <a:rPr lang="en-US" sz="2800" b="1" baseline="-25000">
                <a:solidFill>
                  <a:srgbClr val="FF0000"/>
                </a:solidFill>
              </a:rPr>
              <a:t>3 (g)</a:t>
            </a:r>
            <a:r>
              <a:rPr lang="en-US" sz="2800" b="1">
                <a:solidFill>
                  <a:srgbClr val="FF0000"/>
                </a:solidFill>
              </a:rPr>
              <a:t> → 3H</a:t>
            </a:r>
            <a:r>
              <a:rPr lang="en-US" sz="2800" b="1" baseline="-25000">
                <a:solidFill>
                  <a:srgbClr val="FF0000"/>
                </a:solidFill>
              </a:rPr>
              <a:t>2(g)</a:t>
            </a:r>
            <a:r>
              <a:rPr lang="en-US" sz="2800" b="1">
                <a:solidFill>
                  <a:srgbClr val="FF0000"/>
                </a:solidFill>
              </a:rPr>
              <a:t> + N</a:t>
            </a:r>
            <a:r>
              <a:rPr lang="en-US" sz="2800" b="1" baseline="-25000">
                <a:solidFill>
                  <a:srgbClr val="FF0000"/>
                </a:solidFill>
              </a:rPr>
              <a:t>2(g)</a:t>
            </a:r>
            <a:r>
              <a:rPr lang="en-US" sz="2800" b="1">
                <a:solidFill>
                  <a:srgbClr val="FF0000"/>
                </a:solidFill>
              </a:rPr>
              <a:t> </a:t>
            </a:r>
            <a:br>
              <a:rPr lang="en-US" sz="2800" b="1">
                <a:solidFill>
                  <a:srgbClr val="FF0000"/>
                </a:solidFill>
              </a:rPr>
            </a:br>
            <a:r>
              <a:rPr lang="en-US" sz="2000"/>
              <a:t/>
            </a:r>
            <a:br>
              <a:rPr lang="en-US" sz="2000"/>
            </a:br>
            <a:r>
              <a:rPr lang="en-US" sz="2400"/>
              <a:t>The reaction is </a:t>
            </a:r>
            <a:r>
              <a:rPr lang="en-US" sz="2400" b="1" u="sng">
                <a:solidFill>
                  <a:srgbClr val="0000FF"/>
                </a:solidFill>
              </a:rPr>
              <a:t>endothermic</a:t>
            </a:r>
            <a:r>
              <a:rPr lang="en-US" sz="2400"/>
              <a:t>, and again will be speeded up by an iron catalyst.</a:t>
            </a:r>
            <a:br>
              <a:rPr lang="en-US" sz="2400"/>
            </a:br>
            <a:endParaRPr lang="en-US" sz="2400"/>
          </a:p>
        </p:txBody>
      </p:sp>
      <p:sp>
        <p:nvSpPr>
          <p:cNvPr id="9219" name="Text Box 5"/>
          <p:cNvSpPr txBox="1">
            <a:spLocks noChangeArrowheads="1"/>
          </p:cNvSpPr>
          <p:nvPr/>
        </p:nvSpPr>
        <p:spPr bwMode="auto">
          <a:xfrm>
            <a:off x="393700" y="381000"/>
            <a:ext cx="8356600"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0000FF"/>
                </a:solidFill>
              </a:rPr>
              <a:t>Haber Process an Example of K</a:t>
            </a:r>
            <a:r>
              <a:rPr lang="en-US" sz="4000" b="1" u="sng" baseline="-25000">
                <a:solidFill>
                  <a:srgbClr val="0000FF"/>
                </a:solidFill>
              </a:rPr>
              <a:t>eq</a:t>
            </a:r>
          </a:p>
        </p:txBody>
      </p:sp>
      <p:pic>
        <p:nvPicPr>
          <p:cNvPr id="9220" name="Picture 6" descr="1c"/>
          <p:cNvPicPr>
            <a:picLocks noChangeAspect="1" noChangeArrowheads="1"/>
          </p:cNvPicPr>
          <p:nvPr/>
        </p:nvPicPr>
        <p:blipFill>
          <a:blip r:embed="rId3"/>
          <a:srcRect/>
          <a:stretch>
            <a:fillRect/>
          </a:stretch>
        </p:blipFill>
        <p:spPr bwMode="auto">
          <a:xfrm>
            <a:off x="1454150" y="4191000"/>
            <a:ext cx="6234113" cy="184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ext Box 5"/>
          <p:cNvSpPr txBox="1">
            <a:spLocks noChangeArrowheads="1"/>
          </p:cNvSpPr>
          <p:nvPr/>
        </p:nvSpPr>
        <p:spPr bwMode="auto">
          <a:xfrm>
            <a:off x="3657600" y="1219200"/>
            <a:ext cx="5486400" cy="3106738"/>
          </a:xfrm>
          <a:prstGeom prst="rect">
            <a:avLst/>
          </a:prstGeom>
          <a:noFill/>
          <a:ln w="9525">
            <a:noFill/>
            <a:miter lim="800000"/>
            <a:headEnd/>
            <a:tailEnd/>
          </a:ln>
        </p:spPr>
        <p:txBody>
          <a:bodyPr>
            <a:prstTxWarp prst="textNoShape">
              <a:avLst/>
            </a:prstTxWarp>
            <a:spAutoFit/>
          </a:bodyPr>
          <a:lstStyle/>
          <a:p>
            <a:r>
              <a:rPr lang="en-US" sz="2200"/>
              <a:t>The position of an equilibrium is affected by many things. This means that the </a:t>
            </a:r>
            <a:r>
              <a:rPr lang="en-US" sz="2200">
                <a:solidFill>
                  <a:srgbClr val="0000FF"/>
                </a:solidFill>
              </a:rPr>
              <a:t>relative concentrations of reactant and products can differ</a:t>
            </a:r>
            <a:r>
              <a:rPr lang="en-US" sz="2200"/>
              <a:t>. Although the rate of the forward reaction is the same as the rate of the reverse reaction, you can still start off with more ammonia. However, </a:t>
            </a:r>
            <a:r>
              <a:rPr lang="en-US" sz="2200">
                <a:solidFill>
                  <a:srgbClr val="FF0000"/>
                </a:solidFill>
              </a:rPr>
              <a:t>equilibria are affected by concentration.</a:t>
            </a:r>
            <a:r>
              <a:rPr lang="en-US" sz="2200"/>
              <a:t> </a:t>
            </a:r>
          </a:p>
        </p:txBody>
      </p:sp>
      <p:sp>
        <p:nvSpPr>
          <p:cNvPr id="10243" name="Text Box 6"/>
          <p:cNvSpPr txBox="1">
            <a:spLocks noChangeArrowheads="1"/>
          </p:cNvSpPr>
          <p:nvPr/>
        </p:nvSpPr>
        <p:spPr bwMode="auto">
          <a:xfrm>
            <a:off x="393700" y="381000"/>
            <a:ext cx="8356600" cy="701675"/>
          </a:xfrm>
          <a:prstGeom prst="rect">
            <a:avLst/>
          </a:prstGeom>
          <a:noFill/>
          <a:ln w="9525">
            <a:noFill/>
            <a:miter lim="800000"/>
            <a:headEnd/>
            <a:tailEnd/>
          </a:ln>
        </p:spPr>
        <p:txBody>
          <a:bodyPr wrap="none">
            <a:prstTxWarp prst="textNoShape">
              <a:avLst/>
            </a:prstTxWarp>
            <a:spAutoFit/>
          </a:bodyPr>
          <a:lstStyle/>
          <a:p>
            <a:r>
              <a:rPr lang="en-US" sz="4000" b="1" u="sng">
                <a:solidFill>
                  <a:srgbClr val="0000FF"/>
                </a:solidFill>
              </a:rPr>
              <a:t>Haber Process an Example of K</a:t>
            </a:r>
            <a:r>
              <a:rPr lang="en-US" sz="4000" b="1" u="sng" baseline="-25000">
                <a:solidFill>
                  <a:srgbClr val="0000FF"/>
                </a:solidFill>
              </a:rPr>
              <a:t>eq</a:t>
            </a:r>
          </a:p>
        </p:txBody>
      </p:sp>
      <p:pic>
        <p:nvPicPr>
          <p:cNvPr id="10244" name="Picture 7" descr="equil3"/>
          <p:cNvPicPr>
            <a:picLocks noChangeAspect="1" noChangeArrowheads="1" noCrop="1"/>
          </p:cNvPicPr>
          <p:nvPr/>
        </p:nvPicPr>
        <p:blipFill>
          <a:blip r:embed="rId2"/>
          <a:srcRect/>
          <a:stretch>
            <a:fillRect/>
          </a:stretch>
        </p:blipFill>
        <p:spPr bwMode="auto">
          <a:xfrm>
            <a:off x="228600" y="1600200"/>
            <a:ext cx="2998788" cy="2763838"/>
          </a:xfrm>
          <a:prstGeom prst="rect">
            <a:avLst/>
          </a:prstGeom>
          <a:noFill/>
          <a:ln w="9525">
            <a:noFill/>
            <a:miter lim="800000"/>
            <a:headEnd/>
            <a:tailEnd/>
          </a:ln>
        </p:spPr>
      </p:pic>
      <p:sp>
        <p:nvSpPr>
          <p:cNvPr id="10245" name="Text Box 8"/>
          <p:cNvSpPr txBox="1">
            <a:spLocks noChangeArrowheads="1"/>
          </p:cNvSpPr>
          <p:nvPr/>
        </p:nvSpPr>
        <p:spPr bwMode="auto">
          <a:xfrm>
            <a:off x="476250" y="4572000"/>
            <a:ext cx="8191500" cy="1766888"/>
          </a:xfrm>
          <a:prstGeom prst="rect">
            <a:avLst/>
          </a:prstGeom>
          <a:noFill/>
          <a:ln w="9525">
            <a:noFill/>
            <a:miter lim="800000"/>
            <a:headEnd/>
            <a:tailEnd/>
          </a:ln>
        </p:spPr>
        <p:txBody>
          <a:bodyPr>
            <a:prstTxWarp prst="textNoShape">
              <a:avLst/>
            </a:prstTxWarp>
            <a:spAutoFit/>
          </a:bodyPr>
          <a:lstStyle/>
          <a:p>
            <a:r>
              <a:rPr lang="en-US" sz="2200"/>
              <a:t>If there is more ammonia, the </a:t>
            </a:r>
            <a:r>
              <a:rPr lang="en-US" sz="2200">
                <a:solidFill>
                  <a:srgbClr val="0000FF"/>
                </a:solidFill>
              </a:rPr>
              <a:t>equilibrium will shift to try and make things equal again</a:t>
            </a:r>
            <a:r>
              <a:rPr lang="en-US" sz="2200"/>
              <a:t>. This means the reverse reaction will speed up a bit, until the concentrations are where they want to be, and then it will return to a </a:t>
            </a:r>
            <a:r>
              <a:rPr lang="en-US" sz="2200" b="1" u="sng">
                <a:solidFill>
                  <a:srgbClr val="FF0000"/>
                </a:solidFill>
              </a:rPr>
              <a:t>constant dynamic equilibrium</a:t>
            </a:r>
            <a:r>
              <a:rPr lang="en-US" sz="2200"/>
              <a:t> - forward and reverse reactions being the same.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2916</Words>
  <Application>Microsoft Macintosh PowerPoint</Application>
  <PresentationFormat>On-screen Show (4:3)</PresentationFormat>
  <Paragraphs>255</Paragraphs>
  <Slides>24</Slides>
  <Notes>3</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24</vt:i4>
      </vt:variant>
    </vt:vector>
  </HeadingPairs>
  <TitlesOfParts>
    <vt:vector size="29" baseType="lpstr">
      <vt:lpstr>Comic Sans MS</vt:lpstr>
      <vt:lpstr>Arial</vt:lpstr>
      <vt:lpstr>Wingdings</vt:lpstr>
      <vt:lpstr>Symbol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UMR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Slide 1</dc:title>
  <dc:creator>bolonc</dc:creator>
  <cp:keywords/>
  <cp:lastModifiedBy>Terry Bone</cp:lastModifiedBy>
  <cp:revision>20</cp:revision>
  <dcterms:created xsi:type="dcterms:W3CDTF">2011-11-07T18:35:11Z</dcterms:created>
  <dcterms:modified xsi:type="dcterms:W3CDTF">2011-11-07T18:36:06Z</dcterms:modified>
</cp:coreProperties>
</file>