
<file path=[Content_Types].xml><?xml version="1.0" encoding="utf-8"?>
<Types xmlns="http://schemas.openxmlformats.org/package/2006/content-types">
  <Default Extension="gif" ContentType="image/gif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4" r:id="rId2"/>
    <p:sldId id="294" r:id="rId3"/>
    <p:sldId id="310" r:id="rId4"/>
    <p:sldId id="322" r:id="rId5"/>
    <p:sldId id="283" r:id="rId6"/>
    <p:sldId id="292" r:id="rId7"/>
    <p:sldId id="312" r:id="rId8"/>
    <p:sldId id="278" r:id="rId9"/>
    <p:sldId id="279" r:id="rId10"/>
    <p:sldId id="280" r:id="rId11"/>
    <p:sldId id="323" r:id="rId12"/>
    <p:sldId id="287" r:id="rId13"/>
    <p:sldId id="288" r:id="rId14"/>
    <p:sldId id="313" r:id="rId15"/>
    <p:sldId id="285" r:id="rId16"/>
    <p:sldId id="266" r:id="rId17"/>
    <p:sldId id="267" r:id="rId18"/>
    <p:sldId id="282" r:id="rId19"/>
    <p:sldId id="284" r:id="rId20"/>
    <p:sldId id="296" r:id="rId21"/>
    <p:sldId id="291" r:id="rId22"/>
    <p:sldId id="298" r:id="rId23"/>
    <p:sldId id="319" r:id="rId24"/>
    <p:sldId id="293" r:id="rId25"/>
    <p:sldId id="315" r:id="rId26"/>
    <p:sldId id="317" r:id="rId27"/>
    <p:sldId id="316" r:id="rId28"/>
    <p:sldId id="320" r:id="rId29"/>
    <p:sldId id="318" r:id="rId30"/>
    <p:sldId id="300" r:id="rId31"/>
    <p:sldId id="272" r:id="rId32"/>
    <p:sldId id="273" r:id="rId33"/>
    <p:sldId id="274" r:id="rId34"/>
    <p:sldId id="275" r:id="rId35"/>
    <p:sldId id="276" r:id="rId36"/>
    <p:sldId id="277" r:id="rId37"/>
    <p:sldId id="321" r:id="rId38"/>
    <p:sldId id="314" r:id="rId39"/>
    <p:sldId id="303" r:id="rId40"/>
    <p:sldId id="306" r:id="rId41"/>
    <p:sldId id="308" r:id="rId42"/>
    <p:sldId id="301" r:id="rId43"/>
    <p:sldId id="305" r:id="rId4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66FF"/>
    <a:srgbClr val="FF3399"/>
    <a:srgbClr val="3333FF"/>
    <a:srgbClr val="FF0000"/>
    <a:srgbClr val="66FF33"/>
    <a:srgbClr val="FFFFCC"/>
    <a:srgbClr val="0080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60" autoAdjust="0"/>
    <p:restoredTop sz="94907" autoAdjust="0"/>
  </p:normalViewPr>
  <p:slideViewPr>
    <p:cSldViewPr>
      <p:cViewPr varScale="1">
        <p:scale>
          <a:sx n="115" d="100"/>
          <a:sy n="115" d="100"/>
        </p:scale>
        <p:origin x="-688" y="-11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BDD9E-7AA3-9847-B403-8D65D82E88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EB3C11-17B2-354F-9F3F-CD38131933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C4D8A9-E18F-C540-9245-6CF28AA87496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74DDF7-EA6A-7E41-93F5-375571F9717A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17A1A4-965D-1846-8E24-1B1076027258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2A99A1-B975-BF41-A11C-0F321C15F6C0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491D47-A64F-A844-8880-AC2709AD4661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3F01DD-2078-AB4C-898F-3A60A4D43D4A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304D93-F84B-3040-99B2-E913AFD16F4C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5575D3-625B-4449-845A-5D7BC74ECF65}" type="slidenum">
              <a:rPr lang="en-US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15C215-DC93-9645-9328-C66B8EA94843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8C2D7-C4E5-844E-B0AC-C9D213CAE703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CC3C95-E69A-1A46-AC41-55DDA66EC8B7}" type="slidenum">
              <a:rPr lang="en-US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178F11-4D02-434E-B1BC-9D28A7610A63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B8CAD3-30D7-7B4C-AC68-B131F7288C95}" type="slidenum">
              <a:rPr lang="en-US"/>
              <a:pPr/>
              <a:t>32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D61B02-DBA4-0142-88CD-7C6B3965C43E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E9374F-9961-9242-BD81-58295D8623FA}" type="slidenum">
              <a:rPr lang="en-US"/>
              <a:pPr/>
              <a:t>34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4D3F35-CDCA-9641-A48B-951B1E4A8E10}" type="slidenum">
              <a:rPr lang="en-US"/>
              <a:pPr/>
              <a:t>35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347C8-AD56-8F41-B4C4-C610CE38BD54}" type="slidenum">
              <a:rPr lang="en-US"/>
              <a:pPr/>
              <a:t>36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3F55CD-9AEC-F942-8FE2-87371EEC8291}" type="slidenum">
              <a:rPr lang="en-US"/>
              <a:pPr/>
              <a:t>39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D4F7DA-DDAC-2442-8544-EC1B48A91FA7}" type="slidenum">
              <a:rPr lang="en-US"/>
              <a:pPr/>
              <a:t>40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978444-EAE1-E141-B5D4-48DCBFD339E6}" type="slidenum">
              <a:rPr lang="en-US"/>
              <a:pPr/>
              <a:t>41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014C45-E86C-5042-8E0B-55D3466ADA0C}" type="slidenum">
              <a:rPr lang="en-US"/>
              <a:pPr/>
              <a:t>42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258FCD-15A4-B640-8370-7F27E032850D}" type="slidenum">
              <a:rPr lang="en-US"/>
              <a:pPr/>
              <a:t>43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34B2DC-7E05-9547-9D1C-FB6C08F98AA9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EC27D7-C160-8E4C-965E-A0851F60A31D}" type="slidenum">
              <a:rPr lang="en-US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DE7F8-4112-544F-9985-B399DE89ED24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33F35E-89DF-294A-A124-28191CA7FB3B}" type="slidenum">
              <a:rPr lang="en-US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C6650B-8C49-8142-856E-B1A4A15B5937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F016-EF1F-3A46-8647-9AD3399E6280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AF17C0-1367-D44E-BA16-89A136D965DF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EA04C-7550-B24A-A674-912E91817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A2E65-E7B3-1E4B-B3DF-A30B27C6F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34249-4BC0-1543-ABC9-97317BFDD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99D1F-63F7-E941-8853-B9BDA36E7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55DF8-C64C-D14F-86A1-EE97C87B7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AEE48-187D-FD4C-AB9A-8379393B0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C3E9B-D477-A84C-AE58-0E7948723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63113-54C6-B645-A938-BF0A2B757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06576-86F6-5849-ABA8-058BC0FE9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A49E-029D-A641-AD91-2620A0403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62CCC-1BF8-804F-B04C-FFAA9D326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E7238E-D472-864F-8A2B-A426623FA2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eb.mst.edu/~tbone/Subjects/TBone/antacidtable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achtheatre.mst.edu/media/campussupport/leachtheatre/images/familyseries/11-12/charlie_chocolate_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0775"/>
            <a:ext cx="36576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4254500" y="990600"/>
            <a:ext cx="4572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</a:t>
            </a:r>
            <a:r>
              <a:rPr lang="en-US" b="1">
                <a:solidFill>
                  <a:srgbClr val="9966FF"/>
                </a:solidFill>
              </a:rPr>
              <a:t>*************************</a:t>
            </a:r>
          </a:p>
          <a:p>
            <a:pPr algn="ctr"/>
            <a:r>
              <a:rPr lang="en-US" sz="2800" b="1"/>
              <a:t>Thursday – Saturday</a:t>
            </a:r>
          </a:p>
          <a:p>
            <a:pPr algn="ctr"/>
            <a:r>
              <a:rPr lang="en-US" sz="2800" b="1"/>
              <a:t>April 12 -14, 7:30 pm</a:t>
            </a:r>
            <a:r>
              <a:rPr lang="en-US" sz="2800"/>
              <a:t/>
            </a:r>
            <a:br>
              <a:rPr lang="en-US" sz="2800"/>
            </a:br>
            <a:r>
              <a:rPr lang="en-US" sz="1400">
                <a:solidFill>
                  <a:srgbClr val="FF3399"/>
                </a:solidFill>
              </a:rPr>
              <a:t>****************************************</a:t>
            </a:r>
          </a:p>
          <a:p>
            <a:pPr algn="ctr"/>
            <a:r>
              <a:rPr lang="en-US" sz="2800" b="1"/>
              <a:t>Sunday, April 15, 2012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 </a:t>
            </a:r>
            <a:r>
              <a:rPr lang="en-US" sz="2800" b="1"/>
              <a:t>2 pm</a:t>
            </a:r>
          </a:p>
          <a:p>
            <a:pPr algn="ctr"/>
            <a:r>
              <a:rPr lang="en-US" b="1">
                <a:solidFill>
                  <a:srgbClr val="9966FF"/>
                </a:solidFill>
              </a:rPr>
              <a:t>************************</a:t>
            </a:r>
          </a:p>
          <a:p>
            <a:pPr algn="ctr"/>
            <a:r>
              <a:rPr lang="en-US"/>
              <a:t> </a:t>
            </a:r>
            <a:r>
              <a:rPr lang="en-US" b="1"/>
              <a:t>Adults $12</a:t>
            </a:r>
            <a:r>
              <a:rPr lang="en-US"/>
              <a:t/>
            </a:r>
            <a:br>
              <a:rPr lang="en-US"/>
            </a:br>
            <a:r>
              <a:rPr lang="en-US" b="1"/>
              <a:t>Youth (7-18) - $10</a:t>
            </a:r>
            <a:r>
              <a:rPr lang="en-US"/>
              <a:t/>
            </a:r>
            <a:br>
              <a:rPr lang="en-US"/>
            </a:br>
            <a:r>
              <a:rPr lang="en-US" b="1"/>
              <a:t>Child (1-6) - $5</a:t>
            </a:r>
            <a:br>
              <a:rPr lang="en-US" b="1"/>
            </a:br>
            <a:r>
              <a:rPr lang="en-US" b="1">
                <a:solidFill>
                  <a:srgbClr val="FF3399"/>
                </a:solidFill>
              </a:rPr>
              <a:t>Students with valid ID - $10</a:t>
            </a:r>
            <a:endParaRPr lang="en-US">
              <a:solidFill>
                <a:srgbClr val="FF3399"/>
              </a:solidFill>
            </a:endParaRPr>
          </a:p>
          <a:p>
            <a:pPr algn="ctr"/>
            <a:r>
              <a:rPr lang="en-US" b="1">
                <a:solidFill>
                  <a:srgbClr val="9966FF"/>
                </a:solidFill>
              </a:rPr>
              <a:t>************************</a:t>
            </a:r>
          </a:p>
          <a:p>
            <a:pPr algn="ctr"/>
            <a:r>
              <a:rPr lang="en-US" b="1"/>
              <a:t>Call the box office for tickets</a:t>
            </a:r>
            <a:endParaRPr lang="en-US"/>
          </a:p>
          <a:p>
            <a:pPr algn="ctr"/>
            <a:r>
              <a:rPr lang="en-US"/>
              <a:t> </a:t>
            </a:r>
            <a:r>
              <a:rPr lang="en-US" b="1"/>
              <a:t>Call 573-341-4219</a:t>
            </a:r>
          </a:p>
          <a:p>
            <a:pPr algn="ctr"/>
            <a:r>
              <a:rPr lang="en-US" b="1">
                <a:solidFill>
                  <a:srgbClr val="9966FF"/>
                </a:solidFill>
              </a:rPr>
              <a:t>************************</a:t>
            </a:r>
            <a:endParaRPr lang="en-US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8738" y="228600"/>
            <a:ext cx="9094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</a:rPr>
              <a:t>Miner League Players Present:  Willy Wonka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66713" y="5907088"/>
            <a:ext cx="388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66FF"/>
                </a:solidFill>
              </a:rPr>
              <a:t>Come Win A Golden Ticket!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92175" y="1023938"/>
            <a:ext cx="73580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Calcium</a:t>
            </a:r>
            <a:r>
              <a:rPr lang="en-US"/>
              <a:t>-based antacids: Tums, Rennies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CaCO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__HCl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 </a:t>
            </a: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endParaRPr lang="en-US" b="1">
              <a:solidFill>
                <a:srgbClr val="3333FF"/>
              </a:solidFill>
              <a:sym typeface="Symbol" pitchFamily="1" charset="2"/>
            </a:endParaRP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endParaRPr lang="en-US"/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Magnesium</a:t>
            </a:r>
            <a:r>
              <a:rPr lang="en-US"/>
              <a:t>-based antacids: Mylanta, Milk of Magnesia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Mg(OH)</a:t>
            </a:r>
            <a:r>
              <a:rPr lang="en-US" b="1" baseline="-25000">
                <a:solidFill>
                  <a:srgbClr val="3333FF"/>
                </a:solidFill>
              </a:rPr>
              <a:t>2</a:t>
            </a:r>
            <a:r>
              <a:rPr lang="en-US" b="1">
                <a:solidFill>
                  <a:srgbClr val="3333FF"/>
                </a:solidFill>
              </a:rPr>
              <a:t> + __HCl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</a:t>
            </a: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Aluminum</a:t>
            </a:r>
            <a:r>
              <a:rPr lang="en-US"/>
              <a:t>-based antacids: Maalox, Mylanta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Al(OH)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__HCl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</a:t>
            </a: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Bicarbonate</a:t>
            </a:r>
            <a:r>
              <a:rPr lang="en-US"/>
              <a:t>-based antacids: Alka Seltzer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NaHCO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__HCl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</a:t>
            </a:r>
            <a:endParaRPr lang="en-US" b="1" baseline="-25000">
              <a:solidFill>
                <a:srgbClr val="3333FF"/>
              </a:solidFill>
              <a:sym typeface="Symbol" pitchFamily="1" charset="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463" y="228600"/>
            <a:ext cx="885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solidFill>
                  <a:srgbClr val="3333FF"/>
                </a:solidFill>
              </a:rPr>
              <a:t>Commercial Antacids Use A Variety of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92175" y="990600"/>
            <a:ext cx="73580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Calcium</a:t>
            </a:r>
            <a:r>
              <a:rPr lang="en-US"/>
              <a:t>-based antacids: Tums, Rennies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CaCO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</a:t>
            </a:r>
            <a:r>
              <a:rPr lang="en-US" b="1" u="sng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3333FF"/>
                </a:solidFill>
              </a:rPr>
              <a:t>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 CaCl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 + H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CO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3</a:t>
            </a: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>
                <a:sym typeface="Symbol" pitchFamily="1" charset="2"/>
              </a:rPr>
              <a:t>			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H</a:t>
            </a:r>
            <a:r>
              <a:rPr lang="en-US" baseline="-25000">
                <a:solidFill>
                  <a:srgbClr val="FF0000"/>
                </a:solidFill>
                <a:sym typeface="Symbol" pitchFamily="1" charset="2"/>
              </a:rPr>
              <a:t>2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CO</a:t>
            </a:r>
            <a:r>
              <a:rPr lang="en-US" baseline="-25000">
                <a:solidFill>
                  <a:srgbClr val="FF0000"/>
                </a:solidFill>
                <a:sym typeface="Symbol" pitchFamily="1" charset="2"/>
              </a:rPr>
              <a:t>3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  H</a:t>
            </a:r>
            <a:r>
              <a:rPr lang="en-US" baseline="-25000">
                <a:solidFill>
                  <a:srgbClr val="FF0000"/>
                </a:solidFill>
                <a:sym typeface="Symbol" pitchFamily="1" charset="2"/>
              </a:rPr>
              <a:t>2</a:t>
            </a:r>
            <a:r>
              <a:rPr lang="en-US">
                <a:solidFill>
                  <a:srgbClr val="FF0000"/>
                </a:solidFill>
                <a:sym typeface="Symbol" pitchFamily="1" charset="2"/>
              </a:rPr>
              <a:t>O + CO</a:t>
            </a:r>
            <a:r>
              <a:rPr lang="en-US" baseline="-25000">
                <a:solidFill>
                  <a:srgbClr val="FF0000"/>
                </a:solidFill>
                <a:sym typeface="Symbol" pitchFamily="1" charset="2"/>
              </a:rPr>
              <a:t>2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>
              <a:solidFill>
                <a:srgbClr val="FF0000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Magnesium</a:t>
            </a:r>
            <a:r>
              <a:rPr lang="en-US"/>
              <a:t>-based antacids: Mylanta, Milk of Magnesia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Mg(OH)</a:t>
            </a:r>
            <a:r>
              <a:rPr lang="en-US" b="1" baseline="-25000">
                <a:solidFill>
                  <a:srgbClr val="3333FF"/>
                </a:solidFill>
              </a:rPr>
              <a:t>2</a:t>
            </a:r>
            <a:r>
              <a:rPr lang="en-US" b="1">
                <a:solidFill>
                  <a:srgbClr val="3333FF"/>
                </a:solidFill>
              </a:rPr>
              <a:t> + </a:t>
            </a:r>
            <a:r>
              <a:rPr lang="en-US" b="1" u="sng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3333FF"/>
                </a:solidFill>
              </a:rPr>
              <a:t>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 MgCl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 + 2H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O</a:t>
            </a: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Aluminum</a:t>
            </a:r>
            <a:r>
              <a:rPr lang="en-US"/>
              <a:t>-based antacids: Maalox, Mylanta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Al(OH)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</a:t>
            </a:r>
            <a:r>
              <a:rPr lang="en-US" b="1" u="sng">
                <a:solidFill>
                  <a:srgbClr val="FF0000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 AlCl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3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 + 3H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O</a:t>
            </a: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b="1">
              <a:solidFill>
                <a:srgbClr val="3333FF"/>
              </a:solidFill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b="1">
                <a:solidFill>
                  <a:srgbClr val="FF0000"/>
                </a:solidFill>
              </a:rPr>
              <a:t>Bicarbonate</a:t>
            </a:r>
            <a:r>
              <a:rPr lang="en-US"/>
              <a:t>-based antacids: Alka Seltzer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200"/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/>
              <a:t>		</a:t>
            </a:r>
            <a:r>
              <a:rPr lang="en-US" b="1">
                <a:solidFill>
                  <a:srgbClr val="3333FF"/>
                </a:solidFill>
              </a:rPr>
              <a:t>NaHCO</a:t>
            </a:r>
            <a:r>
              <a:rPr lang="en-US" b="1" baseline="-25000">
                <a:solidFill>
                  <a:srgbClr val="3333FF"/>
                </a:solidFill>
              </a:rPr>
              <a:t>3</a:t>
            </a:r>
            <a:r>
              <a:rPr lang="en-US" b="1">
                <a:solidFill>
                  <a:srgbClr val="3333FF"/>
                </a:solidFill>
              </a:rPr>
              <a:t> + </a:t>
            </a:r>
            <a:r>
              <a:rPr lang="en-US" b="1" u="sng">
                <a:solidFill>
                  <a:srgbClr val="FF0000"/>
                </a:solidFill>
              </a:rPr>
              <a:t>1</a:t>
            </a:r>
            <a:r>
              <a:rPr lang="en-US" b="1">
                <a:solidFill>
                  <a:srgbClr val="3333FF"/>
                </a:solidFill>
              </a:rPr>
              <a:t>HCl 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 NaCl + H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2</a:t>
            </a:r>
            <a:r>
              <a:rPr lang="en-US" b="1">
                <a:solidFill>
                  <a:srgbClr val="3333FF"/>
                </a:solidFill>
                <a:sym typeface="Symbol" pitchFamily="1" charset="2"/>
              </a:rPr>
              <a:t>CO</a:t>
            </a:r>
            <a:r>
              <a:rPr lang="en-US" b="1" baseline="-25000">
                <a:solidFill>
                  <a:srgbClr val="3333FF"/>
                </a:solidFill>
                <a:sym typeface="Symbol" pitchFamily="1" charset="2"/>
              </a:rPr>
              <a:t>3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44463" y="228600"/>
            <a:ext cx="885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solidFill>
                  <a:srgbClr val="3333FF"/>
                </a:solidFill>
              </a:rPr>
              <a:t>Commercial Antacids Use A Variety of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76300" y="12954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/>
              <a:t>A molecule whose </a:t>
            </a:r>
            <a:r>
              <a:rPr lang="en-US" sz="3200" u="sng">
                <a:solidFill>
                  <a:srgbClr val="FF0000"/>
                </a:solidFill>
              </a:rPr>
              <a:t>conjugate acid</a:t>
            </a:r>
            <a:r>
              <a:rPr lang="en-US" sz="3200"/>
              <a:t> or </a:t>
            </a:r>
          </a:p>
          <a:p>
            <a:pPr lvl="1">
              <a:buClr>
                <a:srgbClr val="3333FF"/>
              </a:buClr>
              <a:buFont typeface="Wingdings" pitchFamily="1" charset="2"/>
              <a:buNone/>
            </a:pPr>
            <a:r>
              <a:rPr lang="en-US" sz="3200" u="sng">
                <a:solidFill>
                  <a:srgbClr val="FF0000"/>
                </a:solidFill>
              </a:rPr>
              <a:t>conjugate base</a:t>
            </a:r>
            <a:r>
              <a:rPr lang="en-US" sz="3200"/>
              <a:t> has a different color. </a:t>
            </a:r>
          </a:p>
          <a:p>
            <a:pPr eaLnBrk="0" hangingPunct="0">
              <a:buClr>
                <a:srgbClr val="3333FF"/>
              </a:buClr>
              <a:buFont typeface="Wingdings" pitchFamily="1" charset="2"/>
              <a:buChar char="v"/>
            </a:pPr>
            <a:endParaRPr lang="en-US" sz="3200"/>
          </a:p>
          <a:p>
            <a:pPr eaLnBrk="0" hangingPunct="0"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/>
              <a:t>Used to mark a certain </a:t>
            </a:r>
            <a:r>
              <a:rPr lang="en-US" sz="3200" u="sng">
                <a:solidFill>
                  <a:srgbClr val="FF0000"/>
                </a:solidFill>
              </a:rPr>
              <a:t>pH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level. </a:t>
            </a:r>
          </a:p>
          <a:p>
            <a:pPr eaLnBrk="0" hangingPunct="0">
              <a:buClr>
                <a:srgbClr val="3333FF"/>
              </a:buClr>
              <a:buFont typeface="Wingdings" pitchFamily="1" charset="2"/>
              <a:buNone/>
            </a:pPr>
            <a:endParaRPr lang="en-US" sz="3200"/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/>
              <a:t>Used to detect the </a:t>
            </a:r>
            <a:r>
              <a:rPr lang="en-US" sz="3200">
                <a:solidFill>
                  <a:srgbClr val="FF0000"/>
                </a:solidFill>
              </a:rPr>
              <a:t>endpoint of a titration</a:t>
            </a:r>
            <a:r>
              <a:rPr lang="en-US" sz="3200"/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85925" y="457200"/>
            <a:ext cx="5770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</a:rPr>
              <a:t>What are Indicators?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0" name="Group 18"/>
          <p:cNvGraphicFramePr>
            <a:graphicFrameLocks noGrp="1"/>
          </p:cNvGraphicFramePr>
          <p:nvPr/>
        </p:nvGraphicFramePr>
        <p:xfrm>
          <a:off x="1866900" y="304800"/>
          <a:ext cx="5410200" cy="91440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" charset="0"/>
                        </a:rPr>
                        <a:t>HIn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+ H</a:t>
                      </a:r>
                      <a:r>
                        <a:rPr kumimoji="0" lang="en-US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              H</a:t>
                      </a:r>
                      <a:r>
                        <a:rPr kumimoji="0" lang="en-US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+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 +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In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-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340" name="Picture 5" descr="equil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700" y="685800"/>
            <a:ext cx="481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571500" y="13716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</a:rPr>
              <a:t>Acid-base indicators</a:t>
            </a:r>
            <a:r>
              <a:rPr lang="en-US" sz="3200"/>
              <a:t> are </a:t>
            </a:r>
            <a:r>
              <a:rPr lang="en-US" sz="3200" b="1" u="sng">
                <a:solidFill>
                  <a:srgbClr val="FF0000"/>
                </a:solidFill>
              </a:rPr>
              <a:t>weak acids or bases</a:t>
            </a:r>
            <a:r>
              <a:rPr lang="en-US" sz="3200"/>
              <a:t>.</a:t>
            </a:r>
          </a:p>
          <a:p>
            <a:pPr algn="ctr"/>
            <a:endParaRPr lang="en-US" sz="800"/>
          </a:p>
          <a:p>
            <a:pPr algn="ctr"/>
            <a:r>
              <a:rPr lang="en-US" sz="3200">
                <a:solidFill>
                  <a:srgbClr val="3333FF"/>
                </a:solidFill>
              </a:rPr>
              <a:t>The molecular form has a different color </a:t>
            </a:r>
          </a:p>
          <a:p>
            <a:pPr algn="ctr"/>
            <a:r>
              <a:rPr lang="en-US" sz="3200">
                <a:solidFill>
                  <a:srgbClr val="3333FF"/>
                </a:solidFill>
              </a:rPr>
              <a:t>than the ionic form.</a:t>
            </a:r>
          </a:p>
        </p:txBody>
      </p:sp>
      <p:graphicFrame>
        <p:nvGraphicFramePr>
          <p:cNvPr id="59411" name="Group 19"/>
          <p:cNvGraphicFramePr>
            <a:graphicFrameLocks noGrp="1"/>
          </p:cNvGraphicFramePr>
          <p:nvPr/>
        </p:nvGraphicFramePr>
        <p:xfrm>
          <a:off x="228600" y="3962400"/>
          <a:ext cx="3886200" cy="76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" charset="0"/>
                        </a:rPr>
                        <a:t>HIn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+ H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              H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 +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In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-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344" name="Rectangle 26"/>
          <p:cNvSpPr>
            <a:spLocks noChangeArrowheads="1"/>
          </p:cNvSpPr>
          <p:nvPr/>
        </p:nvSpPr>
        <p:spPr bwMode="auto">
          <a:xfrm>
            <a:off x="9144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19" name="Group 27"/>
          <p:cNvGraphicFramePr>
            <a:graphicFrameLocks noGrp="1"/>
          </p:cNvGraphicFramePr>
          <p:nvPr/>
        </p:nvGraphicFramePr>
        <p:xfrm>
          <a:off x="228600" y="5638800"/>
          <a:ext cx="3962400" cy="7620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" charset="0"/>
                        </a:rPr>
                        <a:t>HIn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+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       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 +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-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347" name="Picture 33" descr="equil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7200"/>
            <a:ext cx="523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34"/>
          <p:cNvSpPr>
            <a:spLocks noChangeShapeType="1"/>
          </p:cNvSpPr>
          <p:nvPr/>
        </p:nvSpPr>
        <p:spPr bwMode="auto">
          <a:xfrm>
            <a:off x="2286000" y="4876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Text Box 35"/>
          <p:cNvSpPr txBox="1">
            <a:spLocks noChangeArrowheads="1"/>
          </p:cNvSpPr>
          <p:nvPr/>
        </p:nvSpPr>
        <p:spPr bwMode="auto">
          <a:xfrm>
            <a:off x="228600" y="3505200"/>
            <a:ext cx="396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Increase the concentration of H</a:t>
            </a:r>
            <a:r>
              <a:rPr lang="en-US" sz="2000" b="1" baseline="-25000">
                <a:solidFill>
                  <a:srgbClr val="FF0000"/>
                </a:solidFill>
              </a:rPr>
              <a:t>3</a:t>
            </a:r>
            <a:r>
              <a:rPr lang="en-US" sz="2000" b="1">
                <a:solidFill>
                  <a:srgbClr val="FF0000"/>
                </a:solidFill>
              </a:rPr>
              <a:t>O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350" name="Text Box 36"/>
          <p:cNvSpPr txBox="1">
            <a:spLocks noChangeArrowheads="1"/>
          </p:cNvSpPr>
          <p:nvPr/>
        </p:nvSpPr>
        <p:spPr bwMode="auto">
          <a:xfrm>
            <a:off x="-777875" y="3824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graphicFrame>
        <p:nvGraphicFramePr>
          <p:cNvPr id="59429" name="Group 37"/>
          <p:cNvGraphicFramePr>
            <a:graphicFrameLocks noGrp="1"/>
          </p:cNvGraphicFramePr>
          <p:nvPr/>
        </p:nvGraphicFramePr>
        <p:xfrm>
          <a:off x="5105400" y="3962400"/>
          <a:ext cx="3740150" cy="762000"/>
        </p:xfrm>
        <a:graphic>
          <a:graphicData uri="http://schemas.openxmlformats.org/drawingml/2006/table">
            <a:tbl>
              <a:tblPr/>
              <a:tblGrid>
                <a:gridCol w="37401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" charset="0"/>
                        </a:rPr>
                        <a:t>HIn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+ H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              H</a:t>
                      </a:r>
                      <a:r>
                        <a:rPr kumimoji="0" lang="en-US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 +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In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-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353" name="Picture 43" descr="equil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267200"/>
            <a:ext cx="481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450" name="Group 58"/>
          <p:cNvGraphicFramePr>
            <a:graphicFrameLocks noGrp="1"/>
          </p:cNvGraphicFramePr>
          <p:nvPr/>
        </p:nvGraphicFramePr>
        <p:xfrm>
          <a:off x="5029200" y="5638800"/>
          <a:ext cx="3886200" cy="76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" charset="0"/>
                        </a:rPr>
                        <a:t>HIn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+ H</a:t>
                      </a:r>
                      <a:r>
                        <a:rPr kumimoji="0" lang="en-US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        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+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  +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In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-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4356" name="Picture 50" descr="equil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19800"/>
            <a:ext cx="523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52"/>
          <p:cNvSpPr>
            <a:spLocks noChangeArrowheads="1"/>
          </p:cNvSpPr>
          <p:nvPr/>
        </p:nvSpPr>
        <p:spPr bwMode="auto">
          <a:xfrm>
            <a:off x="4953000" y="3500438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Decrease the concentration of H</a:t>
            </a:r>
            <a:r>
              <a:rPr lang="en-US" sz="2000" b="1" baseline="-25000">
                <a:solidFill>
                  <a:srgbClr val="FF0000"/>
                </a:solidFill>
              </a:rPr>
              <a:t>3</a:t>
            </a:r>
            <a:r>
              <a:rPr lang="en-US" sz="2000" b="1">
                <a:solidFill>
                  <a:srgbClr val="FF0000"/>
                </a:solidFill>
              </a:rPr>
              <a:t>O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358" name="Text Box 53"/>
          <p:cNvSpPr txBox="1">
            <a:spLocks noChangeArrowheads="1"/>
          </p:cNvSpPr>
          <p:nvPr/>
        </p:nvSpPr>
        <p:spPr bwMode="auto">
          <a:xfrm>
            <a:off x="4294188" y="4953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3333FF"/>
                </a:solidFill>
              </a:rPr>
              <a:t>Or</a:t>
            </a:r>
          </a:p>
        </p:txBody>
      </p:sp>
      <p:pic>
        <p:nvPicPr>
          <p:cNvPr id="14359" name="Picture 25" descr="equil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943600"/>
            <a:ext cx="481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Line 54"/>
          <p:cNvSpPr>
            <a:spLocks noChangeShapeType="1"/>
          </p:cNvSpPr>
          <p:nvPr/>
        </p:nvSpPr>
        <p:spPr bwMode="auto">
          <a:xfrm>
            <a:off x="6934200" y="4800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yanidin-bluevio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38400"/>
            <a:ext cx="52736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yanidin-chloride-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5530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6"/>
          <p:cNvSpPr>
            <a:spLocks noChangeArrowheads="1"/>
          </p:cNvSpPr>
          <p:nvPr/>
        </p:nvSpPr>
        <p:spPr bwMode="auto">
          <a:xfrm rot="2230964">
            <a:off x="4562475" y="3455988"/>
            <a:ext cx="914400" cy="293687"/>
          </a:xfrm>
          <a:prstGeom prst="leftRightArrow">
            <a:avLst>
              <a:gd name="adj1" fmla="val 50000"/>
              <a:gd name="adj2" fmla="val 6227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00013" y="147638"/>
            <a:ext cx="2605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Cyanidin chloride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in acidic solution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gives a red color.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467475" y="5586413"/>
            <a:ext cx="2501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3333FF"/>
                </a:solidFill>
              </a:rPr>
              <a:t>Cyanidin </a:t>
            </a:r>
          </a:p>
          <a:p>
            <a:pPr algn="ctr"/>
            <a:r>
              <a:rPr lang="en-US" b="1">
                <a:solidFill>
                  <a:srgbClr val="3333FF"/>
                </a:solidFill>
              </a:rPr>
              <a:t>in basic solution </a:t>
            </a:r>
          </a:p>
          <a:p>
            <a:pPr algn="ctr"/>
            <a:r>
              <a:rPr lang="en-US" b="1">
                <a:solidFill>
                  <a:srgbClr val="3333FF"/>
                </a:solidFill>
              </a:rPr>
              <a:t>gives a blue color.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867400" y="762000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mic Sans MS" pitchFamily="1" charset="0"/>
              </a:rPr>
              <a:t>*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8305800" y="3200400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Comic Sans MS" pitchFamily="1" charset="0"/>
              </a:rPr>
              <a:t>*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6545263" y="381000"/>
            <a:ext cx="2197100" cy="854075"/>
          </a:xfrm>
          <a:prstGeom prst="rect">
            <a:avLst/>
          </a:prstGeom>
          <a:solidFill>
            <a:srgbClr val="CCFFCC"/>
          </a:solidFill>
          <a:ln w="317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Cabbage Juice </a:t>
            </a:r>
          </a:p>
          <a:p>
            <a:pPr algn="ctr"/>
            <a:r>
              <a:rPr lang="en-US" b="1"/>
              <a:t>Indicator</a:t>
            </a:r>
          </a:p>
        </p:txBody>
      </p:sp>
      <p:pic>
        <p:nvPicPr>
          <p:cNvPr id="15370" name="Picture 12" descr="ind100_cabbage_ju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0050"/>
            <a:ext cx="35004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86indica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28600"/>
            <a:ext cx="767873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indicator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5219700" cy="1600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477000" y="5638800"/>
            <a:ext cx="2438400" cy="935038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We’ll be using phenolphthalein and bromocresol green.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19100" y="11049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/>
              <a:t>An experiment where </a:t>
            </a:r>
          </a:p>
          <a:p>
            <a:pPr algn="ctr"/>
            <a:r>
              <a:rPr lang="en-US" sz="3200">
                <a:solidFill>
                  <a:srgbClr val="FF0000"/>
                </a:solidFill>
              </a:rPr>
              <a:t>a known volume of an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unknown concentration </a:t>
            </a:r>
          </a:p>
          <a:p>
            <a:pPr algn="ctr"/>
            <a:r>
              <a:rPr lang="en-US" sz="3200"/>
              <a:t>of </a:t>
            </a:r>
            <a:r>
              <a:rPr lang="en-US" sz="3200" u="sng"/>
              <a:t>acid</a:t>
            </a:r>
            <a:r>
              <a:rPr lang="en-US" sz="3200"/>
              <a:t> or </a:t>
            </a:r>
            <a:r>
              <a:rPr lang="en-US" sz="3200" u="sng"/>
              <a:t>base</a:t>
            </a:r>
            <a:r>
              <a:rPr lang="en-US" sz="3200"/>
              <a:t> is </a:t>
            </a:r>
          </a:p>
          <a:p>
            <a:pPr algn="ctr"/>
            <a:r>
              <a:rPr lang="en-US" sz="3200">
                <a:solidFill>
                  <a:srgbClr val="3333FF"/>
                </a:solidFill>
              </a:rPr>
              <a:t>neutralized with</a:t>
            </a:r>
            <a:r>
              <a:rPr lang="en-US" sz="3200"/>
              <a:t> </a:t>
            </a:r>
          </a:p>
          <a:p>
            <a:pPr algn="ctr"/>
            <a:r>
              <a:rPr lang="en-US" sz="3200">
                <a:solidFill>
                  <a:srgbClr val="3333FF"/>
                </a:solidFill>
              </a:rPr>
              <a:t>a known volume </a:t>
            </a:r>
            <a:r>
              <a:rPr lang="en-US" sz="3200" u="sng">
                <a:solidFill>
                  <a:srgbClr val="3333FF"/>
                </a:solidFill>
              </a:rPr>
              <a:t>and</a:t>
            </a:r>
            <a:r>
              <a:rPr lang="en-US" sz="3200">
                <a:solidFill>
                  <a:srgbClr val="3333FF"/>
                </a:solidFill>
              </a:rPr>
              <a:t> known concentration</a:t>
            </a:r>
            <a:r>
              <a:rPr lang="en-US" sz="3200"/>
              <a:t> </a:t>
            </a:r>
          </a:p>
          <a:p>
            <a:pPr algn="ctr"/>
            <a:r>
              <a:rPr lang="en-US" sz="3200"/>
              <a:t>of </a:t>
            </a:r>
            <a:r>
              <a:rPr lang="en-US" sz="3200" u="sng"/>
              <a:t>base</a:t>
            </a:r>
            <a:r>
              <a:rPr lang="en-US" sz="3200"/>
              <a:t> or </a:t>
            </a:r>
            <a:r>
              <a:rPr lang="en-US" sz="3200" u="sng"/>
              <a:t>acid</a:t>
            </a:r>
            <a:r>
              <a:rPr lang="en-US" sz="3200"/>
              <a:t>, respectively,</a:t>
            </a:r>
          </a:p>
          <a:p>
            <a:pPr algn="ctr"/>
            <a:r>
              <a:rPr lang="en-US" sz="3200"/>
              <a:t>to determine the concentration </a:t>
            </a:r>
          </a:p>
          <a:p>
            <a:pPr algn="ctr"/>
            <a:r>
              <a:rPr lang="en-US" sz="3200"/>
              <a:t>of the unknown. </a:t>
            </a:r>
            <a:endParaRPr lang="en-US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057400" y="533400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</a:rPr>
              <a:t>What is Titration?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titse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502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1576388" y="304800"/>
            <a:ext cx="5991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Typical Titration Set-up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5067300" y="2286000"/>
            <a:ext cx="338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acid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V</a:t>
            </a:r>
            <a:r>
              <a:rPr lang="en-US" baseline="-25000">
                <a:sym typeface="Symbol" pitchFamily="1" charset="2"/>
              </a:rPr>
              <a:t>acid</a:t>
            </a:r>
            <a:r>
              <a:rPr lang="en-US">
                <a:sym typeface="Symbol" pitchFamily="1" charset="2"/>
              </a:rPr>
              <a:t> = M</a:t>
            </a:r>
            <a:r>
              <a:rPr lang="en-US" baseline="-25000">
                <a:sym typeface="Symbol" pitchFamily="1" charset="2"/>
              </a:rPr>
              <a:t>base</a:t>
            </a:r>
            <a:r>
              <a:rPr lang="en-US">
                <a:sym typeface="Symbol" pitchFamily="1" charset="2"/>
              </a:rPr>
              <a:t> V</a:t>
            </a:r>
            <a:r>
              <a:rPr lang="en-US" baseline="-25000">
                <a:sym typeface="Symbol" pitchFamily="1" charset="2"/>
              </a:rPr>
              <a:t>base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5181600" y="1676400"/>
            <a:ext cx="257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mole </a:t>
            </a:r>
            <a:r>
              <a:rPr lang="en-US" baseline="-25000"/>
              <a:t>acid</a:t>
            </a:r>
            <a:r>
              <a:rPr lang="en-US"/>
              <a:t> = mole </a:t>
            </a:r>
            <a:r>
              <a:rPr lang="en-US" baseline="-25000"/>
              <a:t>base</a:t>
            </a:r>
          </a:p>
        </p:txBody>
      </p:sp>
      <p:sp>
        <p:nvSpPr>
          <p:cNvPr id="18438" name="Line 12"/>
          <p:cNvSpPr>
            <a:spLocks noChangeShapeType="1"/>
          </p:cNvSpPr>
          <p:nvPr/>
        </p:nvSpPr>
        <p:spPr bwMode="auto">
          <a:xfrm flipH="1" flipV="1">
            <a:off x="6248400" y="2819400"/>
            <a:ext cx="152400" cy="1066800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172200" y="3733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known</a:t>
            </a:r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 flipV="1">
            <a:off x="6781800" y="2895600"/>
            <a:ext cx="228600" cy="990600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 flipV="1">
            <a:off x="7924800" y="2895600"/>
            <a:ext cx="76200" cy="1447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6781800" y="4343400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Read from buret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4572000" y="4343400"/>
            <a:ext cx="154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Determine 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105400" y="5562600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</a:t>
            </a:r>
            <a:r>
              <a:rPr lang="en-US" baseline="-25000"/>
              <a:t>acid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= M</a:t>
            </a:r>
            <a:r>
              <a:rPr lang="en-US" baseline="-25000">
                <a:sym typeface="Symbol" pitchFamily="1" charset="2"/>
              </a:rPr>
              <a:t>base</a:t>
            </a:r>
            <a:r>
              <a:rPr lang="en-US">
                <a:sym typeface="Symbol" pitchFamily="1" charset="2"/>
              </a:rPr>
              <a:t> (V</a:t>
            </a:r>
            <a:r>
              <a:rPr lang="en-US" baseline="-25000">
                <a:sym typeface="Symbol" pitchFamily="1" charset="2"/>
              </a:rPr>
              <a:t>base</a:t>
            </a:r>
            <a:r>
              <a:rPr lang="en-US">
                <a:sym typeface="Symbol" pitchFamily="1" charset="2"/>
              </a:rPr>
              <a:t> /</a:t>
            </a:r>
            <a:r>
              <a:rPr lang="en-US" baseline="-25000">
                <a:sym typeface="Symbol" pitchFamily="1" charset="2"/>
              </a:rPr>
              <a:t>  </a:t>
            </a:r>
            <a:r>
              <a:rPr lang="en-US">
                <a:sym typeface="Symbol" pitchFamily="1" charset="2"/>
              </a:rPr>
              <a:t>V</a:t>
            </a:r>
            <a:r>
              <a:rPr lang="en-US" baseline="-25000">
                <a:sym typeface="Symbol" pitchFamily="1" charset="2"/>
              </a:rPr>
              <a:t>acid </a:t>
            </a:r>
            <a:r>
              <a:rPr lang="en-US">
                <a:sym typeface="Symbol" pitchFamily="1" charset="2"/>
              </a:rPr>
              <a:t>)</a:t>
            </a:r>
            <a:r>
              <a:rPr lang="en-US" baseline="-25000">
                <a:sym typeface="Symbol" pitchFamily="1" charset="2"/>
              </a:rPr>
              <a:t> </a:t>
            </a:r>
          </a:p>
        </p:txBody>
      </p:sp>
      <p:sp>
        <p:nvSpPr>
          <p:cNvPr id="18445" name="Line 20"/>
          <p:cNvSpPr>
            <a:spLocks noChangeShapeType="1"/>
          </p:cNvSpPr>
          <p:nvPr/>
        </p:nvSpPr>
        <p:spPr bwMode="auto">
          <a:xfrm flipV="1">
            <a:off x="5105400" y="2819400"/>
            <a:ext cx="76200" cy="144780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4572000" y="12954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Since:  </a:t>
            </a:r>
          </a:p>
        </p:txBody>
      </p:sp>
      <p:sp>
        <p:nvSpPr>
          <p:cNvPr id="18447" name="Text Box 22"/>
          <p:cNvSpPr txBox="1">
            <a:spLocks noChangeArrowheads="1"/>
          </p:cNvSpPr>
          <p:nvPr/>
        </p:nvSpPr>
        <p:spPr bwMode="auto">
          <a:xfrm>
            <a:off x="4572000" y="51816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Then: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Dissolve a measured amount of tablet in a simulated stomach environment (known quantity of an HCl solution).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04800" y="2286000"/>
            <a:ext cx="3505200" cy="335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09800" y="2514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7400" y="335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95600" y="3810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14600" y="4572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371600" y="4419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914400" y="35052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19200" y="2667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pitchFamily="1" charset="0"/>
              </a:rPr>
              <a:t>HCl</a:t>
            </a: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990600" y="3505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1447800" y="4419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2133600" y="3352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038600" y="1752600"/>
            <a:ext cx="51054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N</a:t>
            </a:r>
            <a:r>
              <a:rPr lang="en-US" baseline="-25000">
                <a:solidFill>
                  <a:srgbClr val="3333FF"/>
                </a:solidFill>
              </a:rPr>
              <a:t>Acid</a:t>
            </a:r>
            <a:r>
              <a:rPr lang="en-US">
                <a:solidFill>
                  <a:srgbClr val="3333FF"/>
                </a:solidFill>
              </a:rPr>
              <a:t> </a:t>
            </a:r>
            <a:r>
              <a:rPr lang="en-US"/>
              <a:t>= The number of moles for the 	initial quantity of </a:t>
            </a:r>
            <a:r>
              <a:rPr lang="en-US">
                <a:solidFill>
                  <a:srgbClr val="3333FF"/>
                </a:solidFill>
              </a:rPr>
              <a:t>HCl.</a:t>
            </a:r>
            <a:r>
              <a:rPr lang="en-US"/>
              <a:t> </a:t>
            </a:r>
          </a:p>
          <a:p>
            <a:endParaRPr lang="en-US" sz="800"/>
          </a:p>
          <a:p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-25000">
                <a:solidFill>
                  <a:srgbClr val="FF0000"/>
                </a:solidFill>
              </a:rPr>
              <a:t>antacid</a:t>
            </a:r>
            <a:r>
              <a:rPr lang="en-US"/>
              <a:t> = The number of moles of HCl </a:t>
            </a:r>
          </a:p>
          <a:p>
            <a:r>
              <a:rPr lang="en-US"/>
              <a:t>	neutralized by Antacid Tablet.</a:t>
            </a:r>
          </a:p>
          <a:p>
            <a:endParaRPr lang="en-US" sz="800"/>
          </a:p>
          <a:p>
            <a:r>
              <a:rPr lang="en-US"/>
              <a:t>N</a:t>
            </a:r>
            <a:r>
              <a:rPr lang="en-US" baseline="-25000"/>
              <a:t>Base</a:t>
            </a:r>
            <a:r>
              <a:rPr lang="en-US"/>
              <a:t> = The number of moles of NaOH </a:t>
            </a:r>
          </a:p>
          <a:p>
            <a:r>
              <a:rPr lang="en-US"/>
              <a:t>	used to neutralize the remaining </a:t>
            </a:r>
          </a:p>
          <a:p>
            <a:r>
              <a:rPr lang="en-US"/>
              <a:t>	HCl (that which was </a:t>
            </a:r>
            <a:r>
              <a:rPr lang="en-US" u="sng"/>
              <a:t>not</a:t>
            </a:r>
            <a:r>
              <a:rPr lang="en-US"/>
              <a:t> </a:t>
            </a:r>
          </a:p>
          <a:p>
            <a:r>
              <a:rPr lang="en-US"/>
              <a:t>	neutralized by the antacid).</a:t>
            </a:r>
          </a:p>
          <a:p>
            <a:endParaRPr lang="en-US" sz="800"/>
          </a:p>
          <a:p>
            <a:r>
              <a:rPr lang="en-US">
                <a:solidFill>
                  <a:srgbClr val="6600FF"/>
                </a:solidFill>
              </a:rPr>
              <a:t>	</a:t>
            </a:r>
            <a:r>
              <a:rPr lang="en-US">
                <a:solidFill>
                  <a:srgbClr val="3333FF"/>
                </a:solidFill>
              </a:rPr>
              <a:t>N</a:t>
            </a:r>
            <a:r>
              <a:rPr lang="en-US" baseline="-25000">
                <a:solidFill>
                  <a:srgbClr val="3333FF"/>
                </a:solidFill>
              </a:rPr>
              <a:t>Acid</a:t>
            </a:r>
            <a:r>
              <a:rPr lang="en-US"/>
              <a:t> = 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 baseline="-25000">
                <a:solidFill>
                  <a:srgbClr val="FF0000"/>
                </a:solidFill>
              </a:rPr>
              <a:t>antacid</a:t>
            </a:r>
            <a:r>
              <a:rPr lang="en-US"/>
              <a:t> + N</a:t>
            </a:r>
            <a:r>
              <a:rPr lang="en-US" baseline="-25000"/>
              <a:t>Base</a:t>
            </a:r>
            <a:r>
              <a:rPr lang="en-US"/>
              <a:t> </a:t>
            </a:r>
          </a:p>
          <a:p>
            <a:endParaRPr lang="en-US" sz="800"/>
          </a:p>
          <a:p>
            <a:r>
              <a:rPr lang="en-US">
                <a:solidFill>
                  <a:srgbClr val="FF0000"/>
                </a:solidFill>
              </a:rPr>
              <a:t>	N</a:t>
            </a:r>
            <a:r>
              <a:rPr lang="en-US" baseline="-25000">
                <a:solidFill>
                  <a:srgbClr val="FF0000"/>
                </a:solidFill>
              </a:rPr>
              <a:t>antacid</a:t>
            </a:r>
            <a:r>
              <a:rPr lang="en-US"/>
              <a:t> = </a:t>
            </a:r>
            <a:r>
              <a:rPr lang="en-US">
                <a:solidFill>
                  <a:srgbClr val="3333FF"/>
                </a:solidFill>
              </a:rPr>
              <a:t>N</a:t>
            </a:r>
            <a:r>
              <a:rPr lang="en-US" baseline="-25000">
                <a:solidFill>
                  <a:srgbClr val="3333FF"/>
                </a:solidFill>
              </a:rPr>
              <a:t>Acid</a:t>
            </a:r>
            <a:r>
              <a:rPr lang="en-US">
                <a:solidFill>
                  <a:srgbClr val="3333FF"/>
                </a:solidFill>
              </a:rPr>
              <a:t> </a:t>
            </a:r>
            <a:r>
              <a:rPr lang="en-US"/>
              <a:t>- N</a:t>
            </a:r>
            <a:r>
              <a:rPr lang="en-US" baseline="-25000"/>
              <a:t>Base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635125" y="228600"/>
            <a:ext cx="587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</a:rPr>
              <a:t>Back or Indirect Titration</a:t>
            </a:r>
            <a:endParaRPr lang="en-US" sz="2800" b="1" u="sng">
              <a:solidFill>
                <a:srgbClr val="3333FF"/>
              </a:solidFill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8600" y="6248400"/>
            <a:ext cx="885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*NOTE:</a:t>
            </a:r>
            <a:r>
              <a:rPr lang="en-US" b="1">
                <a:solidFill>
                  <a:srgbClr val="FF505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A grad cylinder is 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 b="1">
                <a:solidFill>
                  <a:srgbClr val="FF0000"/>
                </a:solidFill>
              </a:rPr>
              <a:t> accurate enough to measure HCl.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8" grpId="0" animBg="1"/>
      <p:bldP spid="450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>
                <a:solidFill>
                  <a:srgbClr val="3333FF"/>
                </a:solidFill>
              </a:rPr>
              <a:t>Forward or Direct Titration</a:t>
            </a: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H="1">
            <a:off x="457200" y="50292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457200" y="579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V="1">
            <a:off x="914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V="1">
            <a:off x="1295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1295400" y="50292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1066800" y="1905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1143000" y="1981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1066800" y="4267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6858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Oval 15"/>
          <p:cNvSpPr>
            <a:spLocks noChangeArrowheads="1"/>
          </p:cNvSpPr>
          <p:nvPr/>
        </p:nvSpPr>
        <p:spPr bwMode="auto">
          <a:xfrm>
            <a:off x="10668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Oval 16"/>
          <p:cNvSpPr>
            <a:spLocks noChangeArrowheads="1"/>
          </p:cNvSpPr>
          <p:nvPr/>
        </p:nvSpPr>
        <p:spPr bwMode="auto">
          <a:xfrm>
            <a:off x="762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12192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Oval 18"/>
          <p:cNvSpPr>
            <a:spLocks noChangeArrowheads="1"/>
          </p:cNvSpPr>
          <p:nvPr/>
        </p:nvSpPr>
        <p:spPr bwMode="auto">
          <a:xfrm>
            <a:off x="1371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Oval 19"/>
          <p:cNvSpPr>
            <a:spLocks noChangeArrowheads="1"/>
          </p:cNvSpPr>
          <p:nvPr/>
        </p:nvSpPr>
        <p:spPr bwMode="auto">
          <a:xfrm>
            <a:off x="8382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Oval 20"/>
          <p:cNvSpPr>
            <a:spLocks noChangeArrowheads="1"/>
          </p:cNvSpPr>
          <p:nvPr/>
        </p:nvSpPr>
        <p:spPr bwMode="auto">
          <a:xfrm>
            <a:off x="914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 flipH="1">
            <a:off x="1600200" y="5029200"/>
            <a:ext cx="10668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1524000" y="4495800"/>
            <a:ext cx="3981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Antacid dissolved in water</a:t>
            </a:r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 flipH="1">
            <a:off x="1295400" y="2895600"/>
            <a:ext cx="990600" cy="6858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1828800" y="2311400"/>
            <a:ext cx="340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HCl with known conc.</a:t>
            </a:r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auto">
          <a:xfrm>
            <a:off x="5029200" y="3581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mole HCl = mole Antacid</a:t>
            </a:r>
            <a:endParaRPr lang="en-US"/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4953000" y="3429000"/>
            <a:ext cx="3962400" cy="76200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 flipV="1">
            <a:off x="6248400" y="4267200"/>
            <a:ext cx="0" cy="11430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Text Box 28"/>
          <p:cNvSpPr txBox="1">
            <a:spLocks noChangeArrowheads="1"/>
          </p:cNvSpPr>
          <p:nvPr/>
        </p:nvSpPr>
        <p:spPr bwMode="auto">
          <a:xfrm>
            <a:off x="5715000" y="5486400"/>
            <a:ext cx="1935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3333FF"/>
                </a:solidFill>
              </a:rPr>
              <a:t>M</a:t>
            </a:r>
            <a:r>
              <a:rPr lang="en-US" sz="2800" baseline="-25000">
                <a:solidFill>
                  <a:srgbClr val="3333FF"/>
                </a:solidFill>
              </a:rPr>
              <a:t>HCl</a:t>
            </a:r>
            <a:r>
              <a:rPr lang="en-US" sz="2800">
                <a:solidFill>
                  <a:srgbClr val="3333FF"/>
                </a:solidFill>
              </a:rPr>
              <a:t> </a:t>
            </a:r>
            <a:r>
              <a:rPr lang="en-US" sz="2800">
                <a:solidFill>
                  <a:srgbClr val="3333FF"/>
                </a:solidFill>
                <a:sym typeface="Symbol" pitchFamily="1" charset="2"/>
              </a:rPr>
              <a:t> V</a:t>
            </a:r>
            <a:r>
              <a:rPr lang="en-US" sz="2800" baseline="-25000">
                <a:solidFill>
                  <a:srgbClr val="3333FF"/>
                </a:solidFill>
                <a:sym typeface="Symbol" pitchFamily="1" charset="2"/>
              </a:rPr>
              <a:t>HCl</a:t>
            </a:r>
            <a:endParaRPr lang="en-US" sz="2800" baseline="-25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65200" y="1066800"/>
            <a:ext cx="721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3333FF"/>
                </a:solidFill>
              </a:rPr>
              <a:t>Antacid Analysis Lab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90638" y="2614613"/>
            <a:ext cx="6562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</a:rPr>
              <a:t>Purpose of the Experiment</a:t>
            </a:r>
          </a:p>
          <a:p>
            <a:pPr algn="ctr"/>
            <a:endParaRPr lang="en-US" sz="1400" b="1">
              <a:solidFill>
                <a:srgbClr val="FF0000"/>
              </a:solidFill>
            </a:endParaRPr>
          </a:p>
          <a:p>
            <a:pPr algn="ctr"/>
            <a:r>
              <a:rPr lang="en-US" sz="4000"/>
              <a:t>To determine the effectiveness </a:t>
            </a:r>
          </a:p>
          <a:p>
            <a:pPr algn="ctr"/>
            <a:r>
              <a:rPr lang="en-US" sz="4000"/>
              <a:t>of antacid tablets.</a:t>
            </a:r>
          </a:p>
          <a:p>
            <a:pPr algn="ctr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06463" y="1371600"/>
            <a:ext cx="73310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1.  Check tip and top of buret for chips. 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(If there are any chips, return buret to Stockroom.)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 sz="3200"/>
              <a:t>2.  Fill buret with distilled water to check</a:t>
            </a:r>
          </a:p>
          <a:p>
            <a:r>
              <a:rPr lang="en-US" sz="3200"/>
              <a:t>	that the valve does not leak.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(If there are any leaks, return buret to Stockroom.)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 sz="3200"/>
              <a:t>3.  Determine if your buret is clean.</a:t>
            </a:r>
          </a:p>
          <a:p>
            <a:r>
              <a:rPr lang="en-US">
                <a:solidFill>
                  <a:srgbClr val="FF0000"/>
                </a:solidFill>
              </a:rPr>
              <a:t>	(If it is not clean, clean it.  </a:t>
            </a:r>
          </a:p>
          <a:p>
            <a:r>
              <a:rPr lang="en-US">
                <a:solidFill>
                  <a:srgbClr val="FF0000"/>
                </a:solidFill>
              </a:rPr>
              <a:t>		There are buret brushes near the sinks.)</a:t>
            </a:r>
          </a:p>
          <a:p>
            <a:endParaRPr 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751138" y="533400"/>
            <a:ext cx="364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</a:rPr>
              <a:t>Buret Checkout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9" descr="dirtb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1600200"/>
            <a:ext cx="4038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030"/>
          <p:cNvSpPr txBox="1">
            <a:spLocks noChangeArrowheads="1"/>
          </p:cNvSpPr>
          <p:nvPr/>
        </p:nvSpPr>
        <p:spPr bwMode="auto">
          <a:xfrm>
            <a:off x="381000" y="48006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Clean the buret with soapy water &amp; a buret brush.</a:t>
            </a:r>
          </a:p>
          <a:p>
            <a:pPr algn="ctr"/>
            <a:endParaRPr lang="en-US" sz="1600"/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Do </a:t>
            </a:r>
            <a:r>
              <a:rPr lang="en-US" sz="3200" b="1" u="sng">
                <a:solidFill>
                  <a:srgbClr val="FF0000"/>
                </a:solidFill>
              </a:rPr>
              <a:t>NOT</a:t>
            </a:r>
            <a:r>
              <a:rPr lang="en-US" sz="3200" b="1">
                <a:solidFill>
                  <a:srgbClr val="FF0000"/>
                </a:solidFill>
              </a:rPr>
              <a:t> add concentrated soap to buret.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532" name="Text Box 1032"/>
          <p:cNvSpPr txBox="1">
            <a:spLocks noChangeArrowheads="1"/>
          </p:cNvSpPr>
          <p:nvPr/>
        </p:nvSpPr>
        <p:spPr bwMode="auto">
          <a:xfrm>
            <a:off x="898525" y="323850"/>
            <a:ext cx="7789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How to determine if you have a dirty buret</a:t>
            </a:r>
            <a:r>
              <a:rPr lang="en-US" sz="320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>
                <a:solidFill>
                  <a:srgbClr val="3333FF"/>
                </a:solidFill>
              </a:rPr>
              <a:t>There will be</a:t>
            </a:r>
            <a:r>
              <a:rPr lang="en-US" sz="3200">
                <a:solidFill>
                  <a:srgbClr val="008000"/>
                </a:solidFill>
              </a:rPr>
              <a:t> </a:t>
            </a:r>
            <a:r>
              <a:rPr lang="en-US" sz="3200">
                <a:solidFill>
                  <a:srgbClr val="3333FF"/>
                </a:solidFill>
              </a:rPr>
              <a:t>liquid clinging to the sides</a:t>
            </a:r>
            <a:r>
              <a:rPr lang="en-US" sz="3200">
                <a:solidFill>
                  <a:srgbClr val="008000"/>
                </a:solidFill>
              </a:rPr>
              <a:t>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08250" y="152400"/>
            <a:ext cx="4127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Filling the Buret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66700" y="866775"/>
            <a:ext cx="8877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600"/>
              <a:t>To fill a buret, </a:t>
            </a:r>
            <a:r>
              <a:rPr lang="en-US" sz="2600" b="1">
                <a:solidFill>
                  <a:srgbClr val="FF0000"/>
                </a:solidFill>
              </a:rPr>
              <a:t>close the stopcock</a:t>
            </a:r>
            <a:r>
              <a:rPr lang="en-US" sz="2600"/>
              <a:t> at the bottom &amp; </a:t>
            </a:r>
            <a:r>
              <a:rPr lang="en-US" sz="2600" b="1">
                <a:solidFill>
                  <a:srgbClr val="FF0000"/>
                </a:solidFill>
              </a:rPr>
              <a:t>use a funnel</a:t>
            </a:r>
            <a:r>
              <a:rPr lang="en-US" sz="2600"/>
              <a:t>. </a:t>
            </a:r>
          </a:p>
          <a:p>
            <a:r>
              <a:rPr lang="en-US" sz="2600"/>
              <a:t>You may need to lift the funnel slightly to allow the solution to flow freely into the buret. </a:t>
            </a:r>
          </a:p>
        </p:txBody>
      </p:sp>
      <p:pic>
        <p:nvPicPr>
          <p:cNvPr id="23556" name="Picture 9" descr="titration_jam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4762500" cy="4616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7" name="Picture 10" descr="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4572000" cy="384968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3188"/>
            <a:ext cx="38115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14400" y="731838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Check</a:t>
            </a:r>
            <a:r>
              <a:rPr lang="en-US" sz="3200"/>
              <a:t> the tip of the buret </a:t>
            </a:r>
            <a:r>
              <a:rPr lang="en-US" sz="3200">
                <a:solidFill>
                  <a:srgbClr val="FF0000"/>
                </a:solidFill>
              </a:rPr>
              <a:t>for an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air bubble</a:t>
            </a:r>
            <a:r>
              <a:rPr lang="en-US" sz="3200"/>
              <a:t>. 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990600" y="5578475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To remove an air bubble</a:t>
            </a:r>
            <a:r>
              <a:rPr lang="en-US" sz="3200"/>
              <a:t>, </a:t>
            </a:r>
            <a:r>
              <a:rPr lang="en-US" sz="3200">
                <a:solidFill>
                  <a:srgbClr val="3333FF"/>
                </a:solidFill>
              </a:rPr>
              <a:t>tap the side</a:t>
            </a:r>
            <a:r>
              <a:rPr lang="en-US" sz="3200"/>
              <a:t> of the buret tip while solution is flowing. </a:t>
            </a:r>
          </a:p>
        </p:txBody>
      </p:sp>
      <p:pic>
        <p:nvPicPr>
          <p:cNvPr id="24581" name="Picture 7" descr="buret%20tip%20air%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3188"/>
            <a:ext cx="30892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457200" y="2971800"/>
            <a:ext cx="1447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1679575" y="0"/>
            <a:ext cx="578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3333FF"/>
                </a:solidFill>
              </a:rPr>
              <a:t>Air Bubbles in the Buret 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ubb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31925"/>
            <a:ext cx="28797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14300" y="548640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/>
              <a:t>Open the valve &amp; </a:t>
            </a:r>
            <a:r>
              <a:rPr lang="en-US" sz="3000">
                <a:solidFill>
                  <a:srgbClr val="3333FF"/>
                </a:solidFill>
              </a:rPr>
              <a:t>let a few mL of solution flow through</a:t>
            </a:r>
            <a:r>
              <a:rPr lang="en-US" sz="3000"/>
              <a:t> until all air bubbles are purged from the tip.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8915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u="sng">
                <a:solidFill>
                  <a:srgbClr val="FF0000"/>
                </a:solidFill>
              </a:rPr>
              <a:t>Rinse &amp; drain buret twice</a:t>
            </a:r>
            <a:r>
              <a:rPr lang="en-US" sz="3000"/>
              <a:t> with </a:t>
            </a:r>
            <a:r>
              <a:rPr lang="en-US" sz="3000" b="1" u="sng">
                <a:solidFill>
                  <a:srgbClr val="FF0000"/>
                </a:solidFill>
              </a:rPr>
              <a:t>1-2 ml</a:t>
            </a:r>
            <a:r>
              <a:rPr lang="en-US" sz="3000"/>
              <a:t> of standardized solution before filling completely with standard to avoid dilution.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u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5867400" y="914400"/>
            <a:ext cx="10223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010400" y="4953000"/>
            <a:ext cx="117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33FF"/>
                </a:solidFill>
              </a:rPr>
              <a:t>Buret</a:t>
            </a:r>
          </a:p>
        </p:txBody>
      </p:sp>
      <p:pic>
        <p:nvPicPr>
          <p:cNvPr id="26628" name="Picture 6" descr="gradcyli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2286000" y="1066800"/>
            <a:ext cx="11350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55663" y="4953000"/>
            <a:ext cx="3716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333FF"/>
                </a:solidFill>
              </a:rPr>
              <a:t>Graduated Cylinder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1752600" y="3429000"/>
            <a:ext cx="838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762000" y="3062288"/>
            <a:ext cx="930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7391400" y="896938"/>
            <a:ext cx="930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6477000" y="1295400"/>
            <a:ext cx="838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247775" y="152400"/>
            <a:ext cx="6646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</a:rPr>
              <a:t>Differences in Glassware</a:t>
            </a:r>
            <a:endParaRPr lang="en-US" sz="4800" u="sng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7424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46238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00322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46238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33400" y="4846638"/>
            <a:ext cx="365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10 mL graduated cylinder</a:t>
            </a:r>
            <a:r>
              <a:rPr lang="en-US"/>
              <a:t>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volume is 6.6</a:t>
            </a:r>
            <a:r>
              <a:rPr lang="en-US" b="1" u="sng">
                <a:solidFill>
                  <a:srgbClr val="FF0000"/>
                </a:solidFill>
              </a:rPr>
              <a:t>5</a:t>
            </a:r>
            <a:r>
              <a:rPr lang="en-US" b="1">
                <a:solidFill>
                  <a:srgbClr val="FF0000"/>
                </a:solidFill>
              </a:rPr>
              <a:t> mL</a:t>
            </a:r>
            <a:endParaRPr lang="en-US" b="1"/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029200" y="4846638"/>
            <a:ext cx="373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100 mL graduated cylinder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volume is 52.</a:t>
            </a:r>
            <a:r>
              <a:rPr lang="en-US" b="1" u="sng">
                <a:solidFill>
                  <a:srgbClr val="FF0000"/>
                </a:solidFill>
              </a:rPr>
              <a:t>7</a:t>
            </a:r>
            <a:r>
              <a:rPr lang="en-US" b="1">
                <a:solidFill>
                  <a:srgbClr val="FF0000"/>
                </a:solidFill>
              </a:rPr>
              <a:t> mL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1063625" y="300038"/>
            <a:ext cx="7016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3333FF"/>
                </a:solidFill>
              </a:rPr>
              <a:t>Determination of Certain Digits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When Using a Graduated Cylinder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304800" y="3779838"/>
            <a:ext cx="1828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4876800" y="3259138"/>
            <a:ext cx="1828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328613" y="5791200"/>
            <a:ext cx="8493125" cy="78740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/>
              <a:t>Because 0, ¼, ½, &amp; ¾ are about the best one can determine visually,</a:t>
            </a:r>
          </a:p>
          <a:p>
            <a:pPr algn="just"/>
            <a:r>
              <a:rPr lang="en-US" sz="2200" b="1"/>
              <a:t>it is common practice to estimate the last digit as 0, 2, 5, 7 or 0, 3, 5,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04800" y="1066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/>
              <a:t>To </a:t>
            </a:r>
            <a:r>
              <a:rPr lang="en-US">
                <a:solidFill>
                  <a:srgbClr val="3333FF"/>
                </a:solidFill>
              </a:rPr>
              <a:t>determine the volume contained in a buret</a:t>
            </a:r>
            <a:r>
              <a:rPr lang="en-US"/>
              <a:t>, read the bottom of the meniscus at eye level. </a:t>
            </a:r>
          </a:p>
        </p:txBody>
      </p:sp>
      <p:pic>
        <p:nvPicPr>
          <p:cNvPr id="28675" name="Picture 5" descr="00464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04800" y="5305425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/>
              <a:t>Determine the volume using all </a:t>
            </a:r>
            <a:r>
              <a:rPr lang="en-US">
                <a:solidFill>
                  <a:srgbClr val="FF0000"/>
                </a:solidFill>
              </a:rPr>
              <a:t>certain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digits</a:t>
            </a:r>
            <a:r>
              <a:rPr lang="en-US"/>
              <a:t> plus one </a:t>
            </a:r>
            <a:r>
              <a:rPr lang="en-US">
                <a:solidFill>
                  <a:srgbClr val="0000FF"/>
                </a:solidFill>
              </a:rPr>
              <a:t>uncertain</a:t>
            </a:r>
            <a:r>
              <a:rPr lang="en-US"/>
              <a:t> digit. </a:t>
            </a:r>
            <a:r>
              <a:rPr lang="en-US">
                <a:solidFill>
                  <a:srgbClr val="FF0000"/>
                </a:solidFill>
              </a:rPr>
              <a:t>Certain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digits</a:t>
            </a:r>
            <a:r>
              <a:rPr lang="en-US"/>
              <a:t> are determined from the calibration marks on the cylinder. The </a:t>
            </a:r>
            <a:r>
              <a:rPr lang="en-US">
                <a:solidFill>
                  <a:srgbClr val="3333FF"/>
                </a:solidFill>
              </a:rPr>
              <a:t>uncertain digit</a:t>
            </a:r>
            <a:r>
              <a:rPr lang="en-US"/>
              <a:t>, the last digit of the volume, is then estimated.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374775" y="0"/>
            <a:ext cx="639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3333FF"/>
                </a:solidFill>
              </a:rPr>
              <a:t>Determination of Certain Digits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When Using a Buret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7239000" y="2971800"/>
            <a:ext cx="1522413" cy="120650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ea typeface="Arial" pitchFamily="1" charset="0"/>
                <a:cs typeface="Arial" pitchFamily="1" charset="0"/>
              </a:rPr>
              <a:t>This buret </a:t>
            </a:r>
          </a:p>
          <a:p>
            <a:pPr algn="ctr" eaLnBrk="0" hangingPunct="0"/>
            <a:r>
              <a:rPr lang="en-US">
                <a:ea typeface="Arial" pitchFamily="1" charset="0"/>
                <a:cs typeface="Arial" pitchFamily="1" charset="0"/>
              </a:rPr>
              <a:t>reads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4.8</a:t>
            </a:r>
            <a:r>
              <a:rPr lang="en-US" u="sng">
                <a:solidFill>
                  <a:srgbClr val="3333FF"/>
                </a:solidFill>
                <a:ea typeface="Arial" pitchFamily="1" charset="0"/>
                <a:cs typeface="Arial" pitchFamily="1" charset="0"/>
              </a:rPr>
              <a:t>5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 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20700" y="914400"/>
            <a:ext cx="81010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pitchFamily="1" charset="0"/>
                <a:cs typeface="Arial" pitchFamily="1" charset="0"/>
              </a:rPr>
              <a:t>1.  Hold a buret reading card behind the buret.</a:t>
            </a:r>
            <a:endParaRPr lang="en-US" sz="2800"/>
          </a:p>
          <a:p>
            <a:pPr eaLnBrk="0" hangingPunct="0"/>
            <a:r>
              <a:rPr lang="en-US" sz="2800">
                <a:ea typeface="Arial" pitchFamily="1" charset="0"/>
                <a:cs typeface="Arial" pitchFamily="1" charset="0"/>
              </a:rPr>
              <a:t>2.  Move the card until you can easily see the meniscus.</a:t>
            </a:r>
            <a:endParaRPr lang="en-US" sz="2800"/>
          </a:p>
          <a:p>
            <a:pPr eaLnBrk="0" hangingPunct="0"/>
            <a:r>
              <a:rPr lang="en-US" sz="2800">
                <a:ea typeface="Arial" pitchFamily="1" charset="0"/>
                <a:cs typeface="Arial" pitchFamily="1" charset="0"/>
              </a:rPr>
              <a:t>3.  Read the buret from top to bottom. </a:t>
            </a:r>
          </a:p>
        </p:txBody>
      </p:sp>
      <p:pic>
        <p:nvPicPr>
          <p:cNvPr id="29699" name="Picture 5" descr="mea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194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titration_la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48180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638800" y="4572000"/>
            <a:ext cx="340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ea typeface="Arial" pitchFamily="1" charset="0"/>
                <a:cs typeface="Arial" pitchFamily="1" charset="0"/>
              </a:rPr>
              <a:t>This buret reads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11.3</a:t>
            </a:r>
            <a:r>
              <a:rPr lang="en-US" u="sng">
                <a:solidFill>
                  <a:srgbClr val="3333FF"/>
                </a:solidFill>
                <a:ea typeface="Arial" pitchFamily="1" charset="0"/>
                <a:cs typeface="Arial" pitchFamily="1" charset="0"/>
              </a:rPr>
              <a:t>3</a:t>
            </a:r>
            <a:r>
              <a:rPr lang="en-US">
                <a:solidFill>
                  <a:srgbClr val="3333FF"/>
                </a:solidFill>
                <a:ea typeface="Arial" pitchFamily="1" charset="0"/>
                <a:cs typeface="Arial" pitchFamily="1" charset="0"/>
              </a:rPr>
              <a:t> </a:t>
            </a:r>
            <a:r>
              <a:rPr lang="en-US">
                <a:solidFill>
                  <a:srgbClr val="FF0000"/>
                </a:solidFill>
                <a:ea typeface="Arial" pitchFamily="1" charset="0"/>
                <a:cs typeface="Arial" pitchFamily="1" charset="0"/>
              </a:rPr>
              <a:t>mL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89200" y="228600"/>
            <a:ext cx="4164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3333FF"/>
                </a:solidFill>
              </a:rPr>
              <a:t>Reading the Buret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002_0900ac_kod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800225"/>
            <a:ext cx="4368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f002_0901ac_kod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00225"/>
            <a:ext cx="40767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635125" y="457200"/>
            <a:ext cx="587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</a:rPr>
              <a:t>Viewing the Meniscus</a:t>
            </a:r>
            <a:endParaRPr lang="en-US" sz="4800" u="sng">
              <a:solidFill>
                <a:srgbClr val="3333FF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685800" y="51974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3200"/>
              <a:t>Viewing the meniscus from an angle can lead to </a:t>
            </a:r>
            <a:r>
              <a:rPr lang="en-US" sz="3200">
                <a:solidFill>
                  <a:srgbClr val="FF0000"/>
                </a:solidFill>
              </a:rPr>
              <a:t>false readings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of the volume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1752600" y="3962400"/>
            <a:ext cx="731838" cy="731838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H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7010400" y="3200400"/>
            <a:ext cx="731838" cy="731838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H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4114800" y="2514600"/>
            <a:ext cx="731838" cy="731838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H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1219200" y="2362200"/>
            <a:ext cx="731838" cy="731838"/>
          </a:xfrm>
          <a:prstGeom prst="star32">
            <a:avLst>
              <a:gd name="adj" fmla="val 37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H</a:t>
            </a: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2514600" y="2879725"/>
            <a:ext cx="1096963" cy="1096963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O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5943600" y="2133600"/>
            <a:ext cx="1096963" cy="1096963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1" charset="0"/>
              </a:rPr>
              <a:t>O</a:t>
            </a:r>
          </a:p>
        </p:txBody>
      </p:sp>
      <p:cxnSp>
        <p:nvCxnSpPr>
          <p:cNvPr id="4104" name="AutoShape 10"/>
          <p:cNvCxnSpPr>
            <a:cxnSpLocks noChangeShapeType="1"/>
            <a:stCxn id="4101" idx="3"/>
            <a:endCxn id="4102" idx="3"/>
          </p:cNvCxnSpPr>
          <p:nvPr/>
        </p:nvCxnSpPr>
        <p:spPr bwMode="auto">
          <a:xfrm>
            <a:off x="1951038" y="2728913"/>
            <a:ext cx="563562" cy="700087"/>
          </a:xfrm>
          <a:prstGeom prst="curved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</p:cxnSp>
      <p:cxnSp>
        <p:nvCxnSpPr>
          <p:cNvPr id="4105" name="AutoShape 11"/>
          <p:cNvCxnSpPr>
            <a:cxnSpLocks noChangeShapeType="1"/>
            <a:stCxn id="4098" idx="3"/>
            <a:endCxn id="4102" idx="3"/>
          </p:cNvCxnSpPr>
          <p:nvPr/>
        </p:nvCxnSpPr>
        <p:spPr bwMode="auto">
          <a:xfrm flipV="1">
            <a:off x="2484438" y="3976688"/>
            <a:ext cx="579437" cy="3524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</p:cxnSp>
      <p:cxnSp>
        <p:nvCxnSpPr>
          <p:cNvPr id="4106" name="AutoShape 12"/>
          <p:cNvCxnSpPr>
            <a:cxnSpLocks noChangeShapeType="1"/>
            <a:stCxn id="4102" idx="3"/>
            <a:endCxn id="4100" idx="1"/>
          </p:cNvCxnSpPr>
          <p:nvPr/>
        </p:nvCxnSpPr>
        <p:spPr bwMode="auto">
          <a:xfrm flipV="1">
            <a:off x="3611563" y="2881313"/>
            <a:ext cx="503237" cy="547687"/>
          </a:xfrm>
          <a:prstGeom prst="curved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</p:cxnSp>
      <p:cxnSp>
        <p:nvCxnSpPr>
          <p:cNvPr id="4107" name="AutoShape 13"/>
          <p:cNvCxnSpPr>
            <a:cxnSpLocks noChangeShapeType="1"/>
            <a:stCxn id="4100" idx="3"/>
            <a:endCxn id="4103" idx="3"/>
          </p:cNvCxnSpPr>
          <p:nvPr/>
        </p:nvCxnSpPr>
        <p:spPr bwMode="auto">
          <a:xfrm flipV="1">
            <a:off x="4846638" y="2682875"/>
            <a:ext cx="1096962" cy="198438"/>
          </a:xfrm>
          <a:prstGeom prst="curvedConnector3">
            <a:avLst>
              <a:gd name="adj1" fmla="val 49926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4108" name="AutoShape 14"/>
          <p:cNvCxnSpPr>
            <a:cxnSpLocks noChangeShapeType="1"/>
            <a:stCxn id="4103" idx="3"/>
            <a:endCxn id="4099" idx="1"/>
          </p:cNvCxnSpPr>
          <p:nvPr/>
        </p:nvCxnSpPr>
        <p:spPr bwMode="auto">
          <a:xfrm rot="16200000" flipH="1">
            <a:off x="6583363" y="3140075"/>
            <a:ext cx="336550" cy="51752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</p:cxn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1231900" y="533400"/>
            <a:ext cx="668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 b="1" u="sng">
                <a:solidFill>
                  <a:srgbClr val="3333FF"/>
                </a:solidFill>
              </a:rPr>
              <a:t>Dissociation of Water 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865313" y="4953000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2 H</a:t>
            </a:r>
            <a:r>
              <a:rPr lang="en-US" sz="4400" baseline="-25000"/>
              <a:t>2</a:t>
            </a:r>
            <a:r>
              <a:rPr lang="en-US" sz="4400"/>
              <a:t>O &lt;-&gt; H</a:t>
            </a:r>
            <a:r>
              <a:rPr lang="en-US" sz="4400" baseline="-25000"/>
              <a:t>3</a:t>
            </a:r>
            <a:r>
              <a:rPr lang="en-US" sz="4400"/>
              <a:t>O</a:t>
            </a:r>
            <a:r>
              <a:rPr lang="en-US" sz="4400" baseline="30000"/>
              <a:t>+</a:t>
            </a:r>
            <a:r>
              <a:rPr lang="en-US" sz="4400"/>
              <a:t> + OH</a:t>
            </a:r>
            <a:r>
              <a:rPr lang="en-US" sz="4400" baseline="30000"/>
              <a:t>-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487363" y="5791200"/>
            <a:ext cx="816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Water dissociates to form the </a:t>
            </a:r>
            <a:r>
              <a:rPr lang="en-US" b="1" u="sng">
                <a:solidFill>
                  <a:srgbClr val="3333FF"/>
                </a:solidFill>
              </a:rPr>
              <a:t>hydronium</a:t>
            </a:r>
            <a:r>
              <a:rPr lang="en-US" b="1">
                <a:solidFill>
                  <a:srgbClr val="3333FF"/>
                </a:solidFill>
              </a:rPr>
              <a:t> and </a:t>
            </a:r>
            <a:r>
              <a:rPr lang="en-US" b="1" u="sng">
                <a:solidFill>
                  <a:srgbClr val="3333FF"/>
                </a:solidFill>
              </a:rPr>
              <a:t>hydroxide</a:t>
            </a:r>
            <a:r>
              <a:rPr lang="en-US" b="1">
                <a:solidFill>
                  <a:srgbClr val="3333FF"/>
                </a:solidFill>
              </a:rPr>
              <a:t>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52413" y="4648200"/>
            <a:ext cx="8639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/>
              <a:t>Take the initial buret reading to the nearest 0.00 ml with </a:t>
            </a:r>
            <a:r>
              <a:rPr lang="en-US" sz="2800" b="1">
                <a:solidFill>
                  <a:srgbClr val="FF0000"/>
                </a:solidFill>
              </a:rPr>
              <a:t>your eye level</a:t>
            </a:r>
            <a:r>
              <a:rPr lang="en-US" sz="2800"/>
              <a:t> with the </a:t>
            </a:r>
            <a:r>
              <a:rPr lang="en-US" sz="2800" b="1">
                <a:solidFill>
                  <a:srgbClr val="FF0000"/>
                </a:solidFill>
              </a:rPr>
              <a:t>bottom of the meniscus</a:t>
            </a:r>
            <a:r>
              <a:rPr lang="en-US" sz="2800"/>
              <a:t> to avoid parallax error, using a </a:t>
            </a:r>
            <a:r>
              <a:rPr lang="en-US" sz="2800" b="1">
                <a:solidFill>
                  <a:srgbClr val="3333FF"/>
                </a:solidFill>
              </a:rPr>
              <a:t>dark surface placed below and behind the meniscus for ease of reading</a:t>
            </a:r>
            <a:r>
              <a:rPr lang="en-US" sz="2800"/>
              <a:t>.  </a:t>
            </a:r>
          </a:p>
        </p:txBody>
      </p:sp>
      <p:pic>
        <p:nvPicPr>
          <p:cNvPr id="31747" name="Picture 6" descr="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1132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4191000" cy="314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61988" y="228600"/>
            <a:ext cx="7818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Proper Viewing of the Meniscus</a:t>
            </a:r>
            <a:endParaRPr lang="en-US" sz="4400" u="sng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ndic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650" y="2438400"/>
            <a:ext cx="38211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5332413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333FF"/>
                </a:solidFill>
              </a:rPr>
              <a:t>Add drops of indicator before starting the titration.</a:t>
            </a:r>
          </a:p>
          <a:p>
            <a:endParaRPr lang="en-US" sz="800" b="1">
              <a:solidFill>
                <a:srgbClr val="3333FF"/>
              </a:solidFill>
            </a:endParaRPr>
          </a:p>
          <a:p>
            <a:r>
              <a:rPr lang="en-US" b="1"/>
              <a:t>Note:  Use a sheet of white paper under the flask </a:t>
            </a:r>
          </a:p>
          <a:p>
            <a:r>
              <a:rPr lang="en-US" b="1"/>
              <a:t>	to </a:t>
            </a:r>
            <a:r>
              <a:rPr lang="en-US" b="1">
                <a:solidFill>
                  <a:srgbClr val="FF0000"/>
                </a:solidFill>
              </a:rPr>
              <a:t>improve visibility of color change</a:t>
            </a:r>
            <a:r>
              <a:rPr lang="en-US" b="1"/>
              <a:t>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All readings should be read and recorded </a:t>
            </a:r>
            <a:r>
              <a:rPr lang="en-US" sz="2800" b="1">
                <a:solidFill>
                  <a:srgbClr val="FF0000"/>
                </a:solidFill>
              </a:rPr>
              <a:t>to the nearest 0.00 ml</a:t>
            </a:r>
            <a:r>
              <a:rPr lang="en-US" sz="2800"/>
              <a:t>, even if they land exactly on a line.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(e.g. Record 1.00 ml instead of just 1 ml)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42975" y="0"/>
            <a:ext cx="725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Proper Recording of the Data</a:t>
            </a:r>
            <a:endParaRPr lang="en-US" sz="4400" u="sng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opco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304800"/>
            <a:ext cx="479901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41910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just"/>
            <a:r>
              <a:rPr lang="en-US" sz="2800"/>
              <a:t>By </a:t>
            </a:r>
            <a:r>
              <a:rPr lang="en-US" sz="2800" b="1">
                <a:solidFill>
                  <a:schemeClr val="hlink"/>
                </a:solidFill>
              </a:rPr>
              <a:t>carefully manipulating the valve</a:t>
            </a:r>
            <a:r>
              <a:rPr lang="en-US" sz="2800"/>
              <a:t> you can carefully control how much NaOH solution drains into the flask at a time, from several mL to just a single drop.   </a:t>
            </a:r>
          </a:p>
          <a:p>
            <a:pPr algn="just"/>
            <a:endParaRPr lang="en-US" sz="1200"/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*Practice adding a single drop at a time to an empty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</a:rPr>
              <a:t>	beaker, before you begin your titrations.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ar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457200"/>
            <a:ext cx="47990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2900" y="44958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just"/>
            <a:r>
              <a:rPr lang="en-US" sz="2800"/>
              <a:t>At the start of the titration one can </a:t>
            </a:r>
            <a:r>
              <a:rPr lang="en-US" sz="2800" b="1">
                <a:solidFill>
                  <a:srgbClr val="3333FF"/>
                </a:solidFill>
              </a:rPr>
              <a:t>add</a:t>
            </a:r>
            <a:r>
              <a:rPr lang="en-US" sz="2800"/>
              <a:t> a few mL of </a:t>
            </a:r>
            <a:r>
              <a:rPr lang="en-US" sz="2800" b="1">
                <a:solidFill>
                  <a:srgbClr val="3333FF"/>
                </a:solidFill>
              </a:rPr>
              <a:t>NaOH solution</a:t>
            </a:r>
            <a:r>
              <a:rPr lang="en-US" sz="2800"/>
              <a:t> at a time and the </a:t>
            </a:r>
            <a:r>
              <a:rPr lang="en-US" sz="2800" b="1" u="sng">
                <a:solidFill>
                  <a:srgbClr val="FF3399"/>
                </a:solidFill>
              </a:rPr>
              <a:t>pink color</a:t>
            </a:r>
            <a:r>
              <a:rPr lang="en-US" sz="2800"/>
              <a:t> that appears where the NaOH hits will fade quickly as the flask is swirled.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488" y="228600"/>
            <a:ext cx="48990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44196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just"/>
            <a:r>
              <a:rPr lang="en-US" sz="2800"/>
              <a:t>You will know when you are getting close to the </a:t>
            </a:r>
            <a:r>
              <a:rPr lang="en-US" sz="2800" b="1" u="sng">
                <a:solidFill>
                  <a:srgbClr val="FF3399"/>
                </a:solidFill>
              </a:rPr>
              <a:t>endpoint </a:t>
            </a:r>
            <a:r>
              <a:rPr lang="en-US" sz="2800"/>
              <a:t>because addition of a small amount of NaOH (as little as a drop) will produce a</a:t>
            </a:r>
            <a:r>
              <a:rPr lang="en-US" sz="2800">
                <a:solidFill>
                  <a:srgbClr val="FF3399"/>
                </a:solidFill>
              </a:rPr>
              <a:t> </a:t>
            </a:r>
            <a:r>
              <a:rPr lang="en-US" sz="2800" b="1" u="sng">
                <a:solidFill>
                  <a:srgbClr val="FF3399"/>
                </a:solidFill>
              </a:rPr>
              <a:t>pink color</a:t>
            </a:r>
            <a:r>
              <a:rPr lang="en-US" sz="2800"/>
              <a:t> that will take </a:t>
            </a:r>
            <a:r>
              <a:rPr lang="en-US" sz="2800" b="1">
                <a:solidFill>
                  <a:srgbClr val="3333FF"/>
                </a:solidFill>
              </a:rPr>
              <a:t>a long time to fade</a:t>
            </a:r>
            <a:r>
              <a:rPr lang="en-US" sz="2800"/>
              <a:t> as the flask is swirled.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228600"/>
            <a:ext cx="49911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42900" y="4343400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just"/>
            <a:r>
              <a:rPr lang="en-US" sz="2800"/>
              <a:t>You have reached the endpoint of the titration when addition of one drop or less of solution causes the solution in the flask to </a:t>
            </a:r>
            <a:r>
              <a:rPr lang="en-US" sz="2800" b="1">
                <a:solidFill>
                  <a:srgbClr val="FF3399"/>
                </a:solidFill>
              </a:rPr>
              <a:t>turn pink and stay pink for </a:t>
            </a:r>
            <a:r>
              <a:rPr lang="en-US" sz="2800" b="1" u="sng">
                <a:solidFill>
                  <a:srgbClr val="3333FF"/>
                </a:solidFill>
              </a:rPr>
              <a:t>30 seconds or longer</a:t>
            </a:r>
            <a:r>
              <a:rPr lang="en-US" sz="2800" b="1">
                <a:solidFill>
                  <a:srgbClr val="3333FF"/>
                </a:solidFill>
              </a:rPr>
              <a:t>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sevo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10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42950" y="4267200"/>
            <a:ext cx="7658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Once the endpoint has been reached, </a:t>
            </a:r>
          </a:p>
          <a:p>
            <a:r>
              <a:rPr lang="en-US" sz="2800"/>
              <a:t>	</a:t>
            </a:r>
            <a:r>
              <a:rPr lang="en-US" sz="2800" b="1">
                <a:solidFill>
                  <a:srgbClr val="3333FF"/>
                </a:solidFill>
              </a:rPr>
              <a:t>read the final volume</a:t>
            </a:r>
            <a:r>
              <a:rPr lang="en-US" sz="2800"/>
              <a:t> off of the buret.</a:t>
            </a:r>
          </a:p>
          <a:p>
            <a:endParaRPr lang="en-US" sz="1000"/>
          </a:p>
          <a:p>
            <a:r>
              <a:rPr lang="en-US" sz="2800" b="1">
                <a:solidFill>
                  <a:srgbClr val="FF0000"/>
                </a:solidFill>
              </a:rPr>
              <a:t>If in doubt about endpoint</a:t>
            </a:r>
            <a:r>
              <a:rPr lang="en-US" sz="2800"/>
              <a:t>, record buret reading. </a:t>
            </a:r>
          </a:p>
          <a:p>
            <a:r>
              <a:rPr lang="en-US" sz="2800"/>
              <a:t>	</a:t>
            </a:r>
            <a:r>
              <a:rPr lang="en-US" sz="2800" b="1">
                <a:solidFill>
                  <a:srgbClr val="3333FF"/>
                </a:solidFill>
              </a:rPr>
              <a:t>Add 1 more drop</a:t>
            </a:r>
            <a:r>
              <a:rPr lang="en-US" sz="2800"/>
              <a:t> and observe color again.  </a:t>
            </a:r>
          </a:p>
          <a:p>
            <a:r>
              <a:rPr lang="en-US" sz="2800"/>
              <a:t>	</a:t>
            </a:r>
            <a:r>
              <a:rPr lang="en-US" sz="2800" b="1">
                <a:solidFill>
                  <a:srgbClr val="3333FF"/>
                </a:solidFill>
              </a:rPr>
              <a:t>Record new reading</a:t>
            </a:r>
            <a:r>
              <a:rPr lang="en-US" sz="2800"/>
              <a:t> if applicable.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228600"/>
            <a:ext cx="86756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90513" y="4495800"/>
            <a:ext cx="8562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000" b="1"/>
          </a:p>
          <a:p>
            <a:r>
              <a:rPr lang="en-US" sz="2800" b="1">
                <a:solidFill>
                  <a:srgbClr val="008000"/>
                </a:solidFill>
              </a:rPr>
              <a:t>Bromcresol Green</a:t>
            </a:r>
            <a:r>
              <a:rPr lang="en-US" sz="2800"/>
              <a:t> (yellow in acid, </a:t>
            </a:r>
            <a:r>
              <a:rPr lang="en-US" sz="2800" b="1">
                <a:solidFill>
                  <a:srgbClr val="3333FF"/>
                </a:solidFill>
              </a:rPr>
              <a:t>blue in base</a:t>
            </a:r>
            <a:r>
              <a:rPr lang="en-US" sz="2800"/>
              <a:t>, </a:t>
            </a:r>
          </a:p>
          <a:p>
            <a:r>
              <a:rPr lang="en-US" sz="2800"/>
              <a:t>	</a:t>
            </a:r>
            <a:r>
              <a:rPr lang="en-US" sz="2800" b="1">
                <a:solidFill>
                  <a:srgbClr val="008000"/>
                </a:solidFill>
              </a:rPr>
              <a:t>green at transition</a:t>
            </a:r>
            <a:r>
              <a:rPr lang="en-US" sz="2800"/>
              <a:t>).</a:t>
            </a:r>
          </a:p>
          <a:p>
            <a:r>
              <a:rPr lang="en-US" sz="2800" b="1"/>
              <a:t>*NOTE</a:t>
            </a:r>
            <a:r>
              <a:rPr lang="en-US" sz="2800"/>
              <a:t>: you may need </a:t>
            </a:r>
            <a:r>
              <a:rPr lang="en-US" sz="2800" b="1">
                <a:solidFill>
                  <a:srgbClr val="FF0000"/>
                </a:solidFill>
              </a:rPr>
              <a:t>5-10 drops of </a:t>
            </a:r>
            <a:r>
              <a:rPr lang="en-US" sz="2800" b="1" u="sng">
                <a:solidFill>
                  <a:srgbClr val="008000"/>
                </a:solidFill>
              </a:rPr>
              <a:t>bromcresol green</a:t>
            </a:r>
          </a:p>
          <a:p>
            <a:r>
              <a:rPr lang="en-US" sz="2800">
                <a:solidFill>
                  <a:srgbClr val="008000"/>
                </a:solidFill>
              </a:rPr>
              <a:t>		</a:t>
            </a:r>
            <a:r>
              <a:rPr lang="en-US" sz="2800"/>
              <a:t>to get adequate color change </a:t>
            </a:r>
            <a:r>
              <a:rPr lang="en-US" sz="2800" b="1">
                <a:solidFill>
                  <a:srgbClr val="FF0000"/>
                </a:solidFill>
              </a:rPr>
              <a:t>for the </a:t>
            </a:r>
            <a:r>
              <a:rPr lang="en-US" sz="2800" b="1" u="sng">
                <a:solidFill>
                  <a:srgbClr val="FF0000"/>
                </a:solidFill>
              </a:rPr>
              <a:t>Tums</a:t>
            </a:r>
            <a:r>
              <a:rPr lang="en-US" sz="2800"/>
              <a:t>.</a:t>
            </a:r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533400" y="1066800"/>
            <a:ext cx="2895600" cy="2819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533400" y="990600"/>
            <a:ext cx="2743200" cy="2819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5410200" y="1371600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600" b="1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  <p:bldP spid="1454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90513" y="3505200"/>
            <a:ext cx="85629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>
                <a:solidFill>
                  <a:srgbClr val="3333FF"/>
                </a:solidFill>
              </a:rPr>
              <a:t>Indicators</a:t>
            </a:r>
            <a:r>
              <a:rPr lang="en-US" sz="3600" b="1">
                <a:solidFill>
                  <a:srgbClr val="3333FF"/>
                </a:solidFill>
              </a:rPr>
              <a:t> </a:t>
            </a:r>
          </a:p>
          <a:p>
            <a:endParaRPr lang="en-US" sz="1000" b="1"/>
          </a:p>
          <a:p>
            <a:r>
              <a:rPr lang="en-US" sz="2800" b="1">
                <a:solidFill>
                  <a:srgbClr val="FF3399"/>
                </a:solidFill>
              </a:rPr>
              <a:t>Phenolphthalein</a:t>
            </a: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 sz="2800"/>
              <a:t>(colorless in acid, </a:t>
            </a:r>
            <a:r>
              <a:rPr lang="en-US" sz="2800" b="1">
                <a:solidFill>
                  <a:srgbClr val="FF3399"/>
                </a:solidFill>
              </a:rPr>
              <a:t>pink in base</a:t>
            </a:r>
            <a:r>
              <a:rPr lang="en-US" sz="2800"/>
              <a:t>);</a:t>
            </a:r>
          </a:p>
          <a:p>
            <a:r>
              <a:rPr lang="en-US" sz="2800" b="1">
                <a:solidFill>
                  <a:srgbClr val="008000"/>
                </a:solidFill>
              </a:rPr>
              <a:t>Bromcresol Green</a:t>
            </a:r>
            <a:r>
              <a:rPr lang="en-US" sz="2800"/>
              <a:t> (yellow in acid, </a:t>
            </a:r>
            <a:r>
              <a:rPr lang="en-US" sz="2800" b="1">
                <a:solidFill>
                  <a:srgbClr val="3333FF"/>
                </a:solidFill>
              </a:rPr>
              <a:t>blue in neutral/base</a:t>
            </a:r>
            <a:r>
              <a:rPr lang="en-US" sz="2800"/>
              <a:t>, </a:t>
            </a:r>
          </a:p>
          <a:p>
            <a:r>
              <a:rPr lang="en-US" sz="2800"/>
              <a:t>	</a:t>
            </a:r>
            <a:r>
              <a:rPr lang="en-US" sz="2800" b="1">
                <a:solidFill>
                  <a:srgbClr val="008000"/>
                </a:solidFill>
              </a:rPr>
              <a:t>green at transition</a:t>
            </a:r>
            <a:r>
              <a:rPr lang="en-US" sz="2800"/>
              <a:t>).</a:t>
            </a:r>
          </a:p>
          <a:p>
            <a:r>
              <a:rPr lang="en-US" sz="2800" b="1"/>
              <a:t>*NOTE</a:t>
            </a:r>
            <a:r>
              <a:rPr lang="en-US" sz="2800"/>
              <a:t>: you may need </a:t>
            </a:r>
            <a:r>
              <a:rPr lang="en-US" sz="2800" b="1">
                <a:solidFill>
                  <a:srgbClr val="FF0000"/>
                </a:solidFill>
              </a:rPr>
              <a:t>5-10 drops of </a:t>
            </a:r>
            <a:r>
              <a:rPr lang="en-US" sz="2800" b="1" u="sng">
                <a:solidFill>
                  <a:srgbClr val="008000"/>
                </a:solidFill>
              </a:rPr>
              <a:t>bromcresol green</a:t>
            </a:r>
          </a:p>
          <a:p>
            <a:r>
              <a:rPr lang="en-US" sz="2800">
                <a:solidFill>
                  <a:srgbClr val="008000"/>
                </a:solidFill>
              </a:rPr>
              <a:t>		</a:t>
            </a:r>
            <a:r>
              <a:rPr lang="en-US" sz="2800"/>
              <a:t>to get adequate color change </a:t>
            </a:r>
            <a:r>
              <a:rPr lang="en-US" sz="2800" b="1">
                <a:solidFill>
                  <a:srgbClr val="FF0000"/>
                </a:solidFill>
              </a:rPr>
              <a:t>for the </a:t>
            </a:r>
            <a:r>
              <a:rPr lang="en-US" sz="2800" b="1" u="sng">
                <a:solidFill>
                  <a:srgbClr val="FF0000"/>
                </a:solidFill>
              </a:rPr>
              <a:t>Tums</a:t>
            </a:r>
            <a:r>
              <a:rPr lang="en-US" sz="2800"/>
              <a:t>.</a:t>
            </a:r>
          </a:p>
        </p:txBody>
      </p:sp>
      <p:pic>
        <p:nvPicPr>
          <p:cNvPr id="39939" name="Picture 10" descr="phenolphthal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46113"/>
            <a:ext cx="330041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49288"/>
            <a:ext cx="368458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3513" y="227013"/>
            <a:ext cx="8815387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3333FF"/>
                </a:solidFill>
              </a:rPr>
              <a:t>Antacids </a:t>
            </a:r>
            <a:r>
              <a:rPr lang="en-US" sz="3600"/>
              <a:t>- </a:t>
            </a:r>
            <a:r>
              <a:rPr lang="en-US" sz="2800"/>
              <a:t>In bottles near the chalkboard.</a:t>
            </a:r>
          </a:p>
          <a:p>
            <a:r>
              <a:rPr lang="en-US" sz="2800"/>
              <a:t>	</a:t>
            </a:r>
            <a:r>
              <a:rPr lang="en-US" sz="2800" b="1"/>
              <a:t>Note:  use </a:t>
            </a:r>
            <a:r>
              <a:rPr lang="en-US" sz="2800" b="1" u="sng">
                <a:solidFill>
                  <a:srgbClr val="FF0000"/>
                </a:solidFill>
              </a:rPr>
              <a:t>1</a:t>
            </a:r>
            <a:r>
              <a:rPr lang="en-US" sz="2800" b="1">
                <a:solidFill>
                  <a:srgbClr val="FF0000"/>
                </a:solidFill>
              </a:rPr>
              <a:t> tablet</a:t>
            </a:r>
            <a:r>
              <a:rPr lang="en-US" sz="2800" b="1"/>
              <a:t> only for each titration</a:t>
            </a:r>
            <a:r>
              <a:rPr lang="en-US" sz="2800"/>
              <a:t>.</a:t>
            </a:r>
          </a:p>
          <a:p>
            <a:r>
              <a:rPr lang="en-US" sz="2800"/>
              <a:t>		</a:t>
            </a:r>
            <a:r>
              <a:rPr lang="en-US" sz="2800" b="1">
                <a:solidFill>
                  <a:srgbClr val="3333FF"/>
                </a:solidFill>
              </a:rPr>
              <a:t>No need to weigh tablets.</a:t>
            </a:r>
          </a:p>
          <a:p>
            <a:r>
              <a:rPr lang="en-US" sz="2800" b="1">
                <a:solidFill>
                  <a:srgbClr val="FF0000"/>
                </a:solidFill>
              </a:rPr>
              <a:t>		Don’t use chipped tablets.  </a:t>
            </a:r>
          </a:p>
          <a:p>
            <a:endParaRPr lang="en-US" b="1">
              <a:solidFill>
                <a:srgbClr val="3333FF"/>
              </a:solidFill>
            </a:endParaRPr>
          </a:p>
          <a:p>
            <a:r>
              <a:rPr lang="en-US" sz="3600" b="1" u="sng">
                <a:solidFill>
                  <a:srgbClr val="3333FF"/>
                </a:solidFill>
              </a:rPr>
              <a:t>Baking soda, NaHCO</a:t>
            </a:r>
            <a:r>
              <a:rPr lang="en-US" sz="3600" b="1" u="sng" baseline="-25000">
                <a:solidFill>
                  <a:srgbClr val="3333FF"/>
                </a:solidFill>
              </a:rPr>
              <a:t>3 </a:t>
            </a:r>
            <a:r>
              <a:rPr lang="en-US" sz="2800"/>
              <a:t>- In boxes near the balances.</a:t>
            </a:r>
          </a:p>
          <a:p>
            <a:r>
              <a:rPr lang="en-US" sz="2800" b="1">
                <a:solidFill>
                  <a:srgbClr val="FF0000"/>
                </a:solidFill>
              </a:rPr>
              <a:t>Record actual weight in milligrams to nearest 0.001 gm.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 </a:t>
            </a:r>
            <a:r>
              <a:rPr lang="en-US" sz="2800" b="1"/>
              <a:t>For example, if you have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1.235g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/>
              <a:t>record as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1,235mg</a:t>
            </a:r>
            <a:r>
              <a:rPr lang="en-US" sz="2800" b="1">
                <a:solidFill>
                  <a:srgbClr val="FF0000"/>
                </a:solidFill>
              </a:rPr>
              <a:t>)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sz="3600" b="1" u="sng">
                <a:solidFill>
                  <a:srgbClr val="3333FF"/>
                </a:solidFill>
              </a:rPr>
              <a:t>Indicators</a:t>
            </a:r>
            <a:r>
              <a:rPr lang="en-US" sz="3600" b="1">
                <a:solidFill>
                  <a:srgbClr val="3333FF"/>
                </a:solidFill>
              </a:rPr>
              <a:t> – </a:t>
            </a:r>
            <a:r>
              <a:rPr lang="en-US" sz="2800"/>
              <a:t>Check out from the stockroom.</a:t>
            </a:r>
          </a:p>
          <a:p>
            <a:r>
              <a:rPr lang="en-US" sz="2800"/>
              <a:t>	</a:t>
            </a:r>
            <a:r>
              <a:rPr lang="en-US" sz="2800" b="1" u="sng">
                <a:solidFill>
                  <a:srgbClr val="FF3399"/>
                </a:solidFill>
              </a:rPr>
              <a:t>Phenolphthalein</a:t>
            </a:r>
            <a:r>
              <a:rPr lang="en-US" sz="2800">
                <a:solidFill>
                  <a:srgbClr val="CC0000"/>
                </a:solidFill>
              </a:rPr>
              <a:t> </a:t>
            </a:r>
            <a:r>
              <a:rPr lang="en-US"/>
              <a:t>(colorless in acid, </a:t>
            </a:r>
            <a:r>
              <a:rPr lang="en-US" b="1" u="sng">
                <a:solidFill>
                  <a:srgbClr val="FF3399"/>
                </a:solidFill>
              </a:rPr>
              <a:t>pink</a:t>
            </a:r>
            <a:r>
              <a:rPr lang="en-US"/>
              <a:t> at endpoint);</a:t>
            </a:r>
          </a:p>
          <a:p>
            <a:r>
              <a:rPr lang="en-US" sz="2800"/>
              <a:t>	</a:t>
            </a:r>
            <a:r>
              <a:rPr lang="en-US" sz="2800" b="1" u="sng">
                <a:solidFill>
                  <a:srgbClr val="008000"/>
                </a:solidFill>
              </a:rPr>
              <a:t>Bromcresol Green</a:t>
            </a:r>
            <a:r>
              <a:rPr lang="en-US" sz="2800"/>
              <a:t> </a:t>
            </a:r>
            <a:r>
              <a:rPr lang="en-US"/>
              <a:t>(yellow in acid, </a:t>
            </a:r>
            <a:r>
              <a:rPr lang="en-US" b="1" u="sng">
                <a:solidFill>
                  <a:srgbClr val="008000"/>
                </a:solidFill>
              </a:rPr>
              <a:t>green</a:t>
            </a:r>
            <a:r>
              <a:rPr lang="en-US"/>
              <a:t> at endpoint).</a:t>
            </a:r>
          </a:p>
          <a:p>
            <a:r>
              <a:rPr lang="en-US" sz="2800"/>
              <a:t>		</a:t>
            </a:r>
            <a:r>
              <a:rPr lang="en-US" b="1"/>
              <a:t>*NOTE</a:t>
            </a:r>
            <a:r>
              <a:rPr lang="en-US"/>
              <a:t>: may need </a:t>
            </a:r>
            <a:r>
              <a:rPr lang="en-US" b="1">
                <a:solidFill>
                  <a:srgbClr val="FF0000"/>
                </a:solidFill>
              </a:rPr>
              <a:t>5-10 drops of </a:t>
            </a:r>
            <a:r>
              <a:rPr lang="en-US" b="1" u="sng">
                <a:solidFill>
                  <a:srgbClr val="008000"/>
                </a:solidFill>
              </a:rPr>
              <a:t>bromcresol green</a:t>
            </a:r>
          </a:p>
          <a:p>
            <a:r>
              <a:rPr lang="en-US">
                <a:solidFill>
                  <a:srgbClr val="008000"/>
                </a:solidFill>
              </a:rPr>
              <a:t>			</a:t>
            </a:r>
            <a:r>
              <a:rPr lang="en-US" b="1">
                <a:solidFill>
                  <a:srgbClr val="FF0000"/>
                </a:solidFill>
              </a:rPr>
              <a:t>for the </a:t>
            </a:r>
            <a:r>
              <a:rPr lang="en-US" b="1" u="sng">
                <a:solidFill>
                  <a:srgbClr val="FF0000"/>
                </a:solidFill>
              </a:rPr>
              <a:t>TUMS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to get adequate color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12913" y="228600"/>
            <a:ext cx="571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</a:rPr>
              <a:t>What are Acids &amp; Bases?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058863" y="1066800"/>
            <a:ext cx="7026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/>
              <a:t>An </a:t>
            </a:r>
            <a:r>
              <a:rPr lang="en-US" b="1" u="sng">
                <a:solidFill>
                  <a:srgbClr val="FF0000"/>
                </a:solidFill>
              </a:rPr>
              <a:t>Arrhenius acid</a:t>
            </a:r>
            <a:r>
              <a:rPr lang="en-US"/>
              <a:t> is a substance that, when 	dissolved in water, </a:t>
            </a:r>
            <a:r>
              <a:rPr lang="en-US">
                <a:solidFill>
                  <a:srgbClr val="FF0000"/>
                </a:solidFill>
              </a:rPr>
              <a:t>increases</a:t>
            </a:r>
            <a:r>
              <a:rPr lang="en-US"/>
              <a:t> the amount of </a:t>
            </a:r>
          </a:p>
          <a:p>
            <a:pPr lvl="1">
              <a:buClr>
                <a:schemeClr val="hlink"/>
              </a:buClr>
              <a:buFont typeface="Wingdings" pitchFamily="1" charset="2"/>
              <a:buNone/>
            </a:pPr>
            <a:r>
              <a:rPr lang="en-US">
                <a:solidFill>
                  <a:srgbClr val="FF0000"/>
                </a:solidFill>
              </a:rPr>
              <a:t>	hydronium</a:t>
            </a:r>
            <a:r>
              <a:rPr lang="en-US"/>
              <a:t> ion over that present in pure water.  </a:t>
            </a:r>
          </a:p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/>
              <a:t>Likewise, an </a:t>
            </a:r>
            <a:r>
              <a:rPr lang="en-US" b="1" u="sng">
                <a:solidFill>
                  <a:schemeClr val="hlink"/>
                </a:solidFill>
              </a:rPr>
              <a:t>Arrhenius base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increases</a:t>
            </a:r>
            <a:r>
              <a:rPr lang="en-US"/>
              <a:t> the amount </a:t>
            </a:r>
          </a:p>
          <a:p>
            <a:pPr>
              <a:buClr>
                <a:schemeClr val="hlink"/>
              </a:buClr>
              <a:buFont typeface="Wingdings" pitchFamily="1" charset="2"/>
              <a:buNone/>
            </a:pPr>
            <a:r>
              <a:rPr lang="en-US"/>
              <a:t>	of </a:t>
            </a:r>
            <a:r>
              <a:rPr lang="en-US">
                <a:solidFill>
                  <a:schemeClr val="hlink"/>
                </a:solidFill>
              </a:rPr>
              <a:t>hydroxide</a:t>
            </a:r>
            <a:r>
              <a:rPr lang="en-US"/>
              <a:t> ion over that present in pure water.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058863" y="3200400"/>
            <a:ext cx="7026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/>
              <a:t>A </a:t>
            </a:r>
            <a:r>
              <a:rPr lang="en-US" b="1" u="sng">
                <a:solidFill>
                  <a:srgbClr val="FF0000"/>
                </a:solidFill>
              </a:rPr>
              <a:t>Bronsted-Lowry acid</a:t>
            </a:r>
            <a:r>
              <a:rPr lang="en-US"/>
              <a:t> is a substance that can</a:t>
            </a:r>
          </a:p>
          <a:p>
            <a:pPr lvl="1">
              <a:buClr>
                <a:schemeClr val="hlink"/>
              </a:buClr>
              <a:buFont typeface="Wingdings" pitchFamily="1" charset="2"/>
              <a:buNone/>
            </a:pPr>
            <a:r>
              <a:rPr lang="en-US">
                <a:solidFill>
                  <a:srgbClr val="FF0000"/>
                </a:solidFill>
              </a:rPr>
              <a:t>	donate a hydrogen</a:t>
            </a:r>
            <a:r>
              <a:rPr lang="en-US"/>
              <a:t> ion; and, </a:t>
            </a:r>
          </a:p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 b="1" u="sng">
                <a:solidFill>
                  <a:schemeClr val="hlink"/>
                </a:solidFill>
              </a:rPr>
              <a:t>a Bronsted-Lowry base</a:t>
            </a:r>
            <a:r>
              <a:rPr lang="en-US"/>
              <a:t> is a substance that can </a:t>
            </a:r>
          </a:p>
          <a:p>
            <a:pPr>
              <a:buClr>
                <a:schemeClr val="hlink"/>
              </a:buClr>
              <a:buFont typeface="Wingdings" pitchFamily="1" charset="2"/>
              <a:buNone/>
            </a:pPr>
            <a:r>
              <a:rPr lang="en-US">
                <a:solidFill>
                  <a:schemeClr val="hlink"/>
                </a:solidFill>
              </a:rPr>
              <a:t>	accept a hydrogen</a:t>
            </a:r>
            <a:r>
              <a:rPr lang="en-US"/>
              <a:t> ion.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058863" y="4876800"/>
            <a:ext cx="7026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/>
              <a:t>A </a:t>
            </a:r>
            <a:r>
              <a:rPr lang="en-US" b="1" u="sng">
                <a:solidFill>
                  <a:srgbClr val="FF0000"/>
                </a:solidFill>
              </a:rPr>
              <a:t>Lewis acid</a:t>
            </a:r>
            <a:r>
              <a:rPr lang="en-US"/>
              <a:t> is any species that </a:t>
            </a:r>
            <a:r>
              <a:rPr lang="en-US">
                <a:solidFill>
                  <a:srgbClr val="FF0000"/>
                </a:solidFill>
              </a:rPr>
              <a:t>accepts electrons</a:t>
            </a:r>
            <a:r>
              <a:rPr lang="en-US"/>
              <a:t> </a:t>
            </a:r>
          </a:p>
          <a:p>
            <a:pPr>
              <a:buClr>
                <a:schemeClr val="hlink"/>
              </a:buClr>
              <a:buFont typeface="Wingdings" pitchFamily="1" charset="2"/>
              <a:buNone/>
            </a:pPr>
            <a:r>
              <a:rPr lang="en-US"/>
              <a:t>	through coordination to its lone pairs; and, </a:t>
            </a:r>
          </a:p>
          <a:p>
            <a:pPr>
              <a:buClr>
                <a:schemeClr val="hlink"/>
              </a:buClr>
              <a:buFont typeface="Wingdings" pitchFamily="1" charset="2"/>
              <a:buChar char="Ø"/>
            </a:pPr>
            <a:r>
              <a:rPr lang="en-US"/>
              <a:t>A </a:t>
            </a:r>
            <a:r>
              <a:rPr lang="en-US" b="1" u="sng">
                <a:solidFill>
                  <a:schemeClr val="hlink"/>
                </a:solidFill>
              </a:rPr>
              <a:t>Lewis base</a:t>
            </a:r>
            <a:r>
              <a:rPr lang="en-US"/>
              <a:t> is any species that </a:t>
            </a:r>
            <a:r>
              <a:rPr lang="en-US">
                <a:solidFill>
                  <a:schemeClr val="hlink"/>
                </a:solidFill>
              </a:rPr>
              <a:t>donates electrons</a:t>
            </a:r>
            <a:r>
              <a:rPr lang="en-US"/>
              <a:t>.</a:t>
            </a:r>
          </a:p>
        </p:txBody>
      </p:sp>
      <p:pic>
        <p:nvPicPr>
          <p:cNvPr id="5126" name="Picture 8" descr="Zundel-c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1417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Zundel-c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52400"/>
            <a:ext cx="1417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Zundel-c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6363" y="5942013"/>
            <a:ext cx="1417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Zundel-c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2013"/>
            <a:ext cx="1417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71750" y="130175"/>
            <a:ext cx="408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>
                <a:solidFill>
                  <a:srgbClr val="3333FF"/>
                </a:solidFill>
              </a:rPr>
              <a:t>Required Titrations</a:t>
            </a:r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71788" y="6491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8392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333FF"/>
                </a:solidFill>
              </a:rPr>
              <a:t>Indirect (back) titration</a:t>
            </a:r>
            <a:r>
              <a:rPr lang="en-US" sz="2800"/>
              <a:t> – Equate, Tums &amp; Baking Soda </a:t>
            </a:r>
          </a:p>
          <a:p>
            <a:r>
              <a:rPr lang="en-US" sz="2800" b="1">
                <a:solidFill>
                  <a:srgbClr val="3333FF"/>
                </a:solidFill>
              </a:rPr>
              <a:t>Direct titration</a:t>
            </a:r>
            <a:r>
              <a:rPr lang="en-US" sz="2800"/>
              <a:t> – Tums &amp; Baking Soda (only)</a:t>
            </a:r>
          </a:p>
          <a:p>
            <a:r>
              <a:rPr lang="en-US" sz="1400"/>
              <a:t>	</a:t>
            </a:r>
          </a:p>
          <a:p>
            <a:r>
              <a:rPr lang="en-US" sz="2800"/>
              <a:t>For all titrations, dispense standard acid and base via buret.</a:t>
            </a:r>
          </a:p>
          <a:p>
            <a:r>
              <a:rPr lang="en-US" b="1">
                <a:solidFill>
                  <a:srgbClr val="FF0000"/>
                </a:solidFill>
              </a:rPr>
              <a:t>  *A grad cylinder is 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 b="1">
                <a:solidFill>
                  <a:srgbClr val="FF0000"/>
                </a:solidFill>
              </a:rPr>
              <a:t> accurate enough for measuring HCl.</a:t>
            </a:r>
          </a:p>
          <a:p>
            <a:endParaRPr lang="en-US" sz="1400">
              <a:solidFill>
                <a:srgbClr val="FF0000"/>
              </a:solidFill>
            </a:endParaRPr>
          </a:p>
          <a:p>
            <a:r>
              <a:rPr lang="en-US" sz="2800"/>
              <a:t>All data is to be recorded on the Antacid Data Sheet </a:t>
            </a:r>
            <a:r>
              <a:rPr lang="en-US" sz="2800" b="1" u="sng">
                <a:solidFill>
                  <a:srgbClr val="FF0000"/>
                </a:solidFill>
              </a:rPr>
              <a:t>in INK</a:t>
            </a:r>
            <a:r>
              <a:rPr lang="en-US" sz="2800"/>
              <a:t>. </a:t>
            </a:r>
          </a:p>
          <a:p>
            <a:r>
              <a:rPr lang="en-US" sz="2800"/>
              <a:t>	(</a:t>
            </a:r>
            <a:r>
              <a:rPr lang="en-US" sz="2800" b="1">
                <a:solidFill>
                  <a:srgbClr val="FF0000"/>
                </a:solidFill>
              </a:rPr>
              <a:t>Columns 1, 2, 5, 6, 14 &amp; 15</a:t>
            </a:r>
            <a:r>
              <a:rPr lang="en-US" sz="2800"/>
              <a:t>.)</a:t>
            </a:r>
          </a:p>
          <a:p>
            <a:r>
              <a:rPr lang="en-US" sz="2800"/>
              <a:t> You may use a </a:t>
            </a:r>
            <a:r>
              <a:rPr lang="en-US" sz="2800" b="1" u="sng">
                <a:solidFill>
                  <a:srgbClr val="3333FF"/>
                </a:solidFill>
              </a:rPr>
              <a:t>pencil</a:t>
            </a:r>
            <a:r>
              <a:rPr lang="en-US" sz="2800" b="1"/>
              <a:t> </a:t>
            </a:r>
            <a:r>
              <a:rPr lang="en-US" sz="2800"/>
              <a:t>to record calculated data.</a:t>
            </a:r>
          </a:p>
          <a:p>
            <a:r>
              <a:rPr lang="en-US" sz="2800"/>
              <a:t>	(</a:t>
            </a:r>
            <a:r>
              <a:rPr lang="en-US" sz="2800" b="1">
                <a:solidFill>
                  <a:srgbClr val="3333FF"/>
                </a:solidFill>
              </a:rPr>
              <a:t>All other columns</a:t>
            </a:r>
            <a:r>
              <a:rPr lang="en-US" sz="2800"/>
              <a:t>.)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9100" y="4876800"/>
            <a:ext cx="8305800" cy="1343025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A Table of Antacid Cost and Composition Data</a:t>
            </a:r>
            <a:r>
              <a:rPr lang="en-US" sz="2800"/>
              <a:t> </a:t>
            </a:r>
          </a:p>
          <a:p>
            <a:pPr algn="ctr"/>
            <a:r>
              <a:rPr lang="en-US" sz="2800"/>
              <a:t>(Use WS/2012 data) is on the chem 2 web page </a:t>
            </a:r>
            <a:r>
              <a:rPr lang="en-US" b="1">
                <a:hlinkClick r:id="rId3"/>
              </a:rPr>
              <a:t>http://web.mst.edu/~tbone/Subjects/TBone/antacidtable.html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73063" y="914400"/>
            <a:ext cx="839787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600" b="1" u="sng">
                <a:solidFill>
                  <a:srgbClr val="3333FF"/>
                </a:solidFill>
              </a:rPr>
              <a:t>Datasheets</a:t>
            </a:r>
            <a:r>
              <a:rPr lang="en-US" sz="3600" b="1"/>
              <a:t>:</a:t>
            </a:r>
          </a:p>
          <a:p>
            <a:pPr marL="457200" indent="-457200"/>
            <a:endParaRPr lang="en-US" sz="1200" b="1"/>
          </a:p>
          <a:p>
            <a:pPr marL="457200" indent="-457200"/>
            <a:r>
              <a:rPr lang="en-US" sz="2800" b="1">
                <a:solidFill>
                  <a:srgbClr val="FF0000"/>
                </a:solidFill>
              </a:rPr>
              <a:t>Antacid Data Table:</a:t>
            </a:r>
            <a:r>
              <a:rPr lang="en-US" sz="2800"/>
              <a:t>  Record all volumes to </a:t>
            </a:r>
            <a:r>
              <a:rPr lang="en-US" sz="2800" b="1">
                <a:solidFill>
                  <a:srgbClr val="FF0000"/>
                </a:solidFill>
              </a:rPr>
              <a:t>0.0</a:t>
            </a:r>
            <a:r>
              <a:rPr lang="en-US" sz="2800" b="1" u="sng">
                <a:solidFill>
                  <a:srgbClr val="FF0000"/>
                </a:solidFill>
              </a:rPr>
              <a:t>0</a:t>
            </a:r>
            <a:r>
              <a:rPr lang="en-US" sz="2800" b="1">
                <a:solidFill>
                  <a:srgbClr val="FF0000"/>
                </a:solidFill>
              </a:rPr>
              <a:t> ml</a:t>
            </a:r>
            <a:r>
              <a:rPr lang="en-US" sz="2800"/>
              <a:t>, even if they land exactly on a line, for example</a:t>
            </a:r>
            <a:endParaRPr lang="en-US"/>
          </a:p>
          <a:p>
            <a:pPr marL="457200" indent="-457200"/>
            <a:r>
              <a:rPr lang="en-US"/>
              <a:t>		</a:t>
            </a:r>
            <a:r>
              <a:rPr lang="en-US" sz="2800"/>
              <a:t>you would </a:t>
            </a:r>
            <a:r>
              <a:rPr lang="en-US" sz="2800" b="1">
                <a:solidFill>
                  <a:srgbClr val="FF0000"/>
                </a:solidFill>
              </a:rPr>
              <a:t>record 12.00 ml </a:t>
            </a:r>
            <a:r>
              <a:rPr lang="en-US" sz="2800" b="1" u="sng">
                <a:solidFill>
                  <a:srgbClr val="FF0000"/>
                </a:solidFill>
              </a:rPr>
              <a:t>not</a:t>
            </a:r>
            <a:r>
              <a:rPr lang="en-US" sz="2800" b="1">
                <a:solidFill>
                  <a:srgbClr val="FF0000"/>
                </a:solidFill>
              </a:rPr>
              <a:t> 12 ml. </a:t>
            </a:r>
          </a:p>
          <a:p>
            <a:pPr marL="457200" indent="-457200"/>
            <a:r>
              <a:rPr lang="en-US"/>
              <a:t>		</a:t>
            </a:r>
            <a:r>
              <a:rPr lang="en-US" sz="2800" b="1"/>
              <a:t>Data needs to be recorded in pen.</a:t>
            </a:r>
          </a:p>
          <a:p>
            <a:pPr marL="457200" indent="-457200">
              <a:buFont typeface="Arial" pitchFamily="1" charset="0"/>
              <a:buNone/>
            </a:pPr>
            <a:endParaRPr lang="en-US" sz="1000" b="1"/>
          </a:p>
          <a:p>
            <a:pPr marL="457200" indent="-457200">
              <a:buFont typeface="Arial" pitchFamily="1" charset="0"/>
              <a:buNone/>
            </a:pPr>
            <a:r>
              <a:rPr lang="en-US" sz="2800" b="1">
                <a:solidFill>
                  <a:srgbClr val="FF0000"/>
                </a:solidFill>
              </a:rPr>
              <a:t>Calculated results:</a:t>
            </a:r>
          </a:p>
          <a:p>
            <a:pPr marL="457200" indent="-457200">
              <a:buFont typeface="Arial" pitchFamily="1" charset="0"/>
              <a:buNone/>
            </a:pPr>
            <a:r>
              <a:rPr lang="en-US" sz="2800"/>
              <a:t>	</a:t>
            </a:r>
            <a:r>
              <a:rPr lang="en-US" sz="2800" b="1"/>
              <a:t>	</a:t>
            </a:r>
            <a:r>
              <a:rPr lang="en-US" sz="2800"/>
              <a:t>You will need a </a:t>
            </a:r>
            <a:r>
              <a:rPr lang="en-US" sz="2800" b="1">
                <a:solidFill>
                  <a:srgbClr val="3333FF"/>
                </a:solidFill>
              </a:rPr>
              <a:t>separate calculations page</a:t>
            </a:r>
            <a:r>
              <a:rPr lang="en-US" sz="2800"/>
              <a:t> to show how you calculated </a:t>
            </a:r>
            <a:r>
              <a:rPr lang="en-US" sz="2800" b="1">
                <a:solidFill>
                  <a:srgbClr val="3333FF"/>
                </a:solidFill>
              </a:rPr>
              <a:t>starred items on </a:t>
            </a:r>
            <a:r>
              <a:rPr lang="en-US" sz="2800" b="1" u="sng">
                <a:solidFill>
                  <a:srgbClr val="3333FF"/>
                </a:solidFill>
              </a:rPr>
              <a:t>pp 36-38</a:t>
            </a:r>
            <a:r>
              <a:rPr lang="en-US" sz="2800" b="1">
                <a:solidFill>
                  <a:srgbClr val="3333FF"/>
                </a:solidFill>
              </a:rPr>
              <a:t>:  4, 8, 9, 11, 13, 25, 27, 28, 29, &amp; 31</a:t>
            </a:r>
            <a:r>
              <a:rPr lang="en-US" sz="2800"/>
              <a:t>.</a:t>
            </a:r>
          </a:p>
          <a:p>
            <a:pPr marL="457200" indent="-457200">
              <a:buFont typeface="Arial" pitchFamily="1" charset="0"/>
              <a:buNone/>
            </a:pPr>
            <a:r>
              <a:rPr lang="en-US"/>
              <a:t>		</a:t>
            </a:r>
            <a:r>
              <a:rPr lang="en-US" sz="2800" b="1"/>
              <a:t>Calculations may be done in pencil.</a:t>
            </a:r>
          </a:p>
          <a:p>
            <a:pPr marL="457200" indent="-457200">
              <a:buFont typeface="Arial" pitchFamily="1" charset="0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321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3333FF"/>
                </a:solidFill>
              </a:rPr>
              <a:t>Checkout</a:t>
            </a:r>
          </a:p>
          <a:p>
            <a:r>
              <a:rPr lang="en-US"/>
              <a:t>	2 - 50 ml Burets</a:t>
            </a:r>
          </a:p>
          <a:p>
            <a:r>
              <a:rPr lang="en-US"/>
              <a:t>	You should have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in your desk a </a:t>
            </a:r>
            <a:r>
              <a:rPr lang="en-US" b="1">
                <a:solidFill>
                  <a:schemeClr val="hlink"/>
                </a:solidFill>
              </a:rPr>
              <a:t>mortar &amp; pestle</a:t>
            </a:r>
            <a:r>
              <a:rPr lang="en-US"/>
              <a:t> set, </a:t>
            </a:r>
          </a:p>
          <a:p>
            <a:r>
              <a:rPr lang="en-US"/>
              <a:t>		and </a:t>
            </a:r>
            <a:r>
              <a:rPr lang="en-US" b="1" u="sng">
                <a:solidFill>
                  <a:schemeClr val="hlink"/>
                </a:solidFill>
              </a:rPr>
              <a:t>2</a:t>
            </a:r>
            <a:r>
              <a:rPr lang="en-US"/>
              <a:t> </a:t>
            </a:r>
            <a:r>
              <a:rPr lang="en-US" b="1">
                <a:solidFill>
                  <a:schemeClr val="hlink"/>
                </a:solidFill>
              </a:rPr>
              <a:t>short-stemmed funnels.</a:t>
            </a:r>
          </a:p>
          <a:p>
            <a:r>
              <a:rPr lang="en-US" b="1">
                <a:solidFill>
                  <a:schemeClr val="hlink"/>
                </a:solidFill>
              </a:rPr>
              <a:t>		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 i="1">
                <a:solidFill>
                  <a:srgbClr val="FF0000"/>
                </a:solidFill>
              </a:rPr>
              <a:t>If not, get the missing items from the stockroom</a:t>
            </a:r>
            <a:r>
              <a:rPr lang="en-US"/>
              <a:t>.</a:t>
            </a:r>
          </a:p>
          <a:p>
            <a:r>
              <a:rPr lang="en-US" sz="2800" b="1">
                <a:solidFill>
                  <a:srgbClr val="3333FF"/>
                </a:solidFill>
              </a:rPr>
              <a:t>	</a:t>
            </a:r>
            <a:r>
              <a:rPr lang="en-US"/>
              <a:t>Indicators – one each phenolphthalein &amp; bromcresol green</a:t>
            </a:r>
          </a:p>
          <a:p>
            <a:r>
              <a:rPr lang="en-US" sz="2800" b="1" u="sng">
                <a:solidFill>
                  <a:srgbClr val="3333FF"/>
                </a:solidFill>
              </a:rPr>
              <a:t>Reagents</a:t>
            </a:r>
            <a:r>
              <a:rPr lang="en-US" sz="2800"/>
              <a:t> </a:t>
            </a:r>
            <a:r>
              <a:rPr lang="en-US"/>
              <a:t>(carboys in the hoods)</a:t>
            </a:r>
          </a:p>
          <a:p>
            <a:r>
              <a:rPr lang="en-US"/>
              <a:t>	_____M HCl (take ~100 ml </a:t>
            </a:r>
            <a:r>
              <a:rPr lang="en-US" b="1" u="sng">
                <a:solidFill>
                  <a:srgbClr val="FF0000"/>
                </a:solidFill>
              </a:rPr>
              <a:t>in a beaker</a:t>
            </a:r>
            <a:r>
              <a:rPr lang="en-US"/>
              <a:t>) </a:t>
            </a:r>
          </a:p>
          <a:p>
            <a:r>
              <a:rPr lang="en-US"/>
              <a:t>	_____M NaOH (take ~50 ml </a:t>
            </a:r>
            <a:r>
              <a:rPr lang="en-US" b="1" u="sng">
                <a:solidFill>
                  <a:srgbClr val="FF0000"/>
                </a:solidFill>
              </a:rPr>
              <a:t>in a beaker</a:t>
            </a:r>
            <a:r>
              <a:rPr lang="en-US"/>
              <a:t>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6700" y="3659188"/>
            <a:ext cx="861060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Hazards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/>
              <a:t>	</a:t>
            </a:r>
            <a:r>
              <a:rPr lang="en-US"/>
              <a:t>HCl - strong acid, pH &lt; 0</a:t>
            </a:r>
          </a:p>
          <a:p>
            <a:r>
              <a:rPr lang="en-US"/>
              <a:t>	NaOH - strong Base, pH &gt; 14</a:t>
            </a:r>
          </a:p>
          <a:p>
            <a:r>
              <a:rPr lang="en-US"/>
              <a:t>		Wash off skin with large amounts of water.  </a:t>
            </a:r>
          </a:p>
          <a:p>
            <a:r>
              <a:rPr lang="en-US"/>
              <a:t>		Use baking soda for acid spills and</a:t>
            </a:r>
          </a:p>
          <a:p>
            <a:r>
              <a:rPr lang="en-US"/>
              <a:t>			acetic acid then baking soda for base spills.</a:t>
            </a:r>
          </a:p>
          <a:p>
            <a:r>
              <a:rPr lang="en-US" sz="2800" b="1" u="sng">
                <a:solidFill>
                  <a:srgbClr val="FF0000"/>
                </a:solidFill>
              </a:rPr>
              <a:t>Waste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/>
              <a:t>    All titration waste - 5 gal waste carboy labeled </a:t>
            </a:r>
            <a:r>
              <a:rPr lang="en-US" b="1">
                <a:solidFill>
                  <a:srgbClr val="FF0000"/>
                </a:solidFill>
              </a:rPr>
              <a:t>“Antacid Waste”.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ph1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228600"/>
            <a:ext cx="486251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77788" y="3733800"/>
            <a:ext cx="89884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April 16-19 Turn In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r>
              <a:rPr lang="en-US" sz="2800" b="1">
                <a:solidFill>
                  <a:srgbClr val="3333FF"/>
                </a:solidFill>
              </a:rPr>
              <a:t> </a:t>
            </a:r>
          </a:p>
          <a:p>
            <a:r>
              <a:rPr lang="en-US" sz="2800" b="1">
                <a:solidFill>
                  <a:srgbClr val="3333FF"/>
                </a:solidFill>
              </a:rPr>
              <a:t>	Antacid Datasheets </a:t>
            </a:r>
            <a:r>
              <a:rPr lang="en-US" sz="2800" b="1"/>
              <a:t>pages </a:t>
            </a:r>
            <a:r>
              <a:rPr lang="en-US" sz="2800" b="1">
                <a:solidFill>
                  <a:srgbClr val="3333FF"/>
                </a:solidFill>
              </a:rPr>
              <a:t>39-41</a:t>
            </a:r>
          </a:p>
          <a:p>
            <a:r>
              <a:rPr lang="en-US" sz="2800" b="1">
                <a:solidFill>
                  <a:srgbClr val="3333FF"/>
                </a:solidFill>
              </a:rPr>
              <a:t>		</a:t>
            </a:r>
            <a:r>
              <a:rPr lang="en-US" sz="2800" b="1"/>
              <a:t>(including</a:t>
            </a:r>
            <a:r>
              <a:rPr lang="en-US" sz="2800" b="1">
                <a:solidFill>
                  <a:srgbClr val="3333FF"/>
                </a:solidFill>
              </a:rPr>
              <a:t> Post Lab p 43</a:t>
            </a:r>
            <a:r>
              <a:rPr lang="en-US" sz="2800" b="1"/>
              <a:t> &amp; </a:t>
            </a:r>
            <a:r>
              <a:rPr lang="en-US" sz="2800" b="1">
                <a:solidFill>
                  <a:srgbClr val="3333FF"/>
                </a:solidFill>
              </a:rPr>
              <a:t>3 Graphs</a:t>
            </a:r>
            <a:r>
              <a:rPr lang="en-US" sz="2800" b="1"/>
              <a:t>)</a:t>
            </a:r>
          </a:p>
          <a:p>
            <a:r>
              <a:rPr lang="en-US" sz="2800" b="1">
                <a:solidFill>
                  <a:srgbClr val="3333FF"/>
                </a:solidFill>
              </a:rPr>
              <a:t>	&amp; Dimensional Analysis #4-5 </a:t>
            </a:r>
            <a:r>
              <a:rPr lang="en-US" sz="2000"/>
              <a:t>(First Book pp. 28-34)*</a:t>
            </a:r>
          </a:p>
          <a:p>
            <a:endParaRPr lang="en-US" sz="800">
              <a:solidFill>
                <a:srgbClr val="FF0000"/>
              </a:solidFill>
            </a:endParaRPr>
          </a:p>
          <a:p>
            <a:r>
              <a:rPr lang="en-US" sz="2000" b="1" i="1">
                <a:solidFill>
                  <a:srgbClr val="FF0000"/>
                </a:solidFill>
              </a:rPr>
              <a:t>*Lost your 1</a:t>
            </a:r>
            <a:r>
              <a:rPr lang="en-US" sz="2000" b="1" i="1" baseline="30000">
                <a:solidFill>
                  <a:srgbClr val="FF0000"/>
                </a:solidFill>
              </a:rPr>
              <a:t>st</a:t>
            </a:r>
            <a:r>
              <a:rPr lang="en-US" sz="2000" b="1" i="1">
                <a:solidFill>
                  <a:srgbClr val="FF0000"/>
                </a:solidFill>
              </a:rPr>
              <a:t> book?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Go to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u="sng">
                <a:solidFill>
                  <a:srgbClr val="3333FF"/>
                </a:solidFill>
              </a:rPr>
              <a:t>http://web.mst.edu/~tbone/Subjects/TBone/Chem2.html</a:t>
            </a:r>
          </a:p>
          <a:p>
            <a:endParaRPr lang="en-US" sz="12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Read:</a:t>
            </a:r>
            <a:r>
              <a:rPr lang="en-US" sz="2800" b="1">
                <a:solidFill>
                  <a:srgbClr val="3333FF"/>
                </a:solidFill>
              </a:rPr>
              <a:t>  Atomic Spectra </a:t>
            </a:r>
            <a:r>
              <a:rPr lang="en-US" sz="2000"/>
              <a:t>(Green book pp 59-69)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1"/>
          <p:cNvGrpSpPr>
            <a:grpSpLocks/>
          </p:cNvGrpSpPr>
          <p:nvPr/>
        </p:nvGrpSpPr>
        <p:grpSpPr bwMode="auto">
          <a:xfrm>
            <a:off x="4800600" y="228600"/>
            <a:ext cx="4343400" cy="5638800"/>
            <a:chOff x="0" y="0"/>
            <a:chExt cx="2476" cy="4262"/>
          </a:xfrm>
        </p:grpSpPr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u="sng">
                  <a:solidFill>
                    <a:srgbClr val="3333FF"/>
                  </a:solidFill>
                </a:rPr>
                <a:t>pH</a:t>
              </a:r>
              <a:r>
                <a:rPr lang="en-US" sz="2000" b="1">
                  <a:solidFill>
                    <a:srgbClr val="3333FF"/>
                  </a:solidFill>
                </a:rPr>
                <a:t> </a:t>
              </a:r>
              <a:r>
                <a:rPr lang="en-US" sz="2000" b="1"/>
                <a:t>     0   </a:t>
              </a:r>
              <a:endParaRPr lang="en-US" sz="2000"/>
            </a:p>
          </p:txBody>
        </p:sp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437" y="0"/>
              <a:ext cx="73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   </a:t>
              </a:r>
              <a:r>
                <a:rPr lang="en-US" sz="2000" b="1" u="sng">
                  <a:solidFill>
                    <a:srgbClr val="3333FF"/>
                  </a:solidFill>
                </a:rPr>
                <a:t>[H</a:t>
              </a:r>
              <a:r>
                <a:rPr lang="en-US" sz="2000" b="1" u="sng" baseline="-30000">
                  <a:solidFill>
                    <a:srgbClr val="3333FF"/>
                  </a:solidFill>
                </a:rPr>
                <a:t>3</a:t>
              </a:r>
              <a:r>
                <a:rPr lang="en-US" sz="2000" b="1" u="sng">
                  <a:solidFill>
                    <a:srgbClr val="3333FF"/>
                  </a:solidFill>
                </a:rPr>
                <a:t>O</a:t>
              </a:r>
              <a:r>
                <a:rPr lang="en-US" sz="2000" b="1" u="sng" baseline="30000">
                  <a:solidFill>
                    <a:srgbClr val="3333FF"/>
                  </a:solidFill>
                </a:rPr>
                <a:t>+</a:t>
              </a:r>
              <a:r>
                <a:rPr lang="en-US" sz="2000" b="1" u="sng">
                  <a:solidFill>
                    <a:srgbClr val="3333FF"/>
                  </a:solidFill>
                </a:rPr>
                <a:t>]</a:t>
              </a:r>
              <a:r>
                <a:rPr lang="en-US" sz="2000" b="1">
                  <a:solidFill>
                    <a:srgbClr val="3333FF"/>
                  </a:solidFill>
                </a:rPr>
                <a:t> </a:t>
              </a:r>
              <a:r>
                <a:rPr lang="en-US" sz="2000" b="1"/>
                <a:t>   10</a:t>
              </a:r>
              <a:r>
                <a:rPr lang="en-US" sz="2000" b="1" baseline="30000"/>
                <a:t>0</a:t>
              </a:r>
              <a:r>
                <a:rPr lang="en-US" sz="2000" b="1"/>
                <a:t>   </a:t>
              </a:r>
              <a:endParaRPr lang="en-US" sz="2000"/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172" y="0"/>
              <a:ext cx="67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   </a:t>
              </a:r>
              <a:r>
                <a:rPr lang="en-US" sz="2000" b="1" u="sng">
                  <a:solidFill>
                    <a:srgbClr val="FF0000"/>
                  </a:solidFill>
                </a:rPr>
                <a:t>[OH]</a:t>
              </a:r>
              <a:r>
                <a:rPr lang="en-US" sz="2000" b="1"/>
                <a:t>     10</a:t>
              </a:r>
              <a:r>
                <a:rPr lang="en-US" sz="2000" b="1" baseline="30000"/>
                <a:t>-14</a:t>
              </a:r>
              <a:r>
                <a:rPr lang="en-US" sz="2000" b="1"/>
                <a:t>  </a:t>
              </a:r>
              <a:endParaRPr lang="en-US" sz="2000"/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845" y="0"/>
              <a:ext cx="6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    </a:t>
              </a:r>
              <a:r>
                <a:rPr lang="en-US" sz="2000" b="1" u="sng">
                  <a:solidFill>
                    <a:srgbClr val="FF0000"/>
                  </a:solidFill>
                </a:rPr>
                <a:t>pOH</a:t>
              </a:r>
              <a:r>
                <a:rPr lang="en-US" sz="2000" b="1">
                  <a:solidFill>
                    <a:srgbClr val="FF0000"/>
                  </a:solidFill>
                </a:rPr>
                <a:t> </a:t>
              </a:r>
              <a:r>
                <a:rPr lang="en-US" sz="2000" b="1"/>
                <a:t>   14  </a:t>
              </a:r>
              <a:endParaRPr lang="en-US" sz="2000"/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0" y="518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</a:t>
              </a:r>
              <a:endParaRPr lang="en-US" sz="2000"/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437" y="518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 10</a:t>
              </a:r>
              <a:r>
                <a:rPr lang="en-US" sz="2000" b="1" baseline="30000"/>
                <a:t>-1  </a:t>
              </a:r>
              <a:endParaRPr lang="en-US" sz="2000"/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172" y="518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 10</a:t>
              </a:r>
              <a:r>
                <a:rPr lang="en-US" sz="2000" b="1" baseline="30000"/>
                <a:t>-13  </a:t>
              </a:r>
              <a:endParaRPr lang="en-US" sz="2000"/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845" y="518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13</a:t>
              </a:r>
              <a:endParaRPr lang="en-US" sz="2000"/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0" y="806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2</a:t>
              </a:r>
              <a:endParaRPr lang="en-US" sz="2000"/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437" y="806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-2</a:t>
              </a:r>
              <a:endParaRPr lang="en-US" sz="2000"/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172" y="806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-12</a:t>
              </a:r>
              <a:endParaRPr lang="en-US" sz="2000"/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845" y="806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12</a:t>
              </a:r>
              <a:endParaRPr lang="en-US" sz="2000"/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0" y="1094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3</a:t>
              </a:r>
              <a:endParaRPr lang="en-US" sz="2000"/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437" y="1094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-3</a:t>
              </a:r>
              <a:endParaRPr lang="en-US" sz="2000"/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172" y="1094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-11</a:t>
              </a:r>
              <a:endParaRPr lang="en-US" sz="2000"/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845" y="1094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11</a:t>
              </a:r>
              <a:endParaRPr lang="en-US" sz="2000"/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0" y="1382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4</a:t>
              </a:r>
              <a:endParaRPr lang="en-US" sz="2000"/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437" y="1382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-4</a:t>
              </a:r>
              <a:endParaRPr lang="en-US" sz="2000"/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172" y="1382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-10</a:t>
              </a:r>
              <a:endParaRPr lang="en-US" sz="2000"/>
            </a:p>
          </p:txBody>
        </p:sp>
        <p:sp>
          <p:nvSpPr>
            <p:cNvPr id="6173" name="Rectangle 24"/>
            <p:cNvSpPr>
              <a:spLocks noChangeArrowheads="1"/>
            </p:cNvSpPr>
            <p:nvPr/>
          </p:nvSpPr>
          <p:spPr bwMode="auto">
            <a:xfrm>
              <a:off x="1845" y="1382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endParaRPr lang="en-US" sz="2000"/>
            </a:p>
          </p:txBody>
        </p:sp>
        <p:sp>
          <p:nvSpPr>
            <p:cNvPr id="6174" name="Rectangle 25"/>
            <p:cNvSpPr>
              <a:spLocks noChangeArrowheads="1"/>
            </p:cNvSpPr>
            <p:nvPr/>
          </p:nvSpPr>
          <p:spPr bwMode="auto">
            <a:xfrm>
              <a:off x="0" y="167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5</a:t>
              </a:r>
              <a:endParaRPr lang="en-US" sz="2000"/>
            </a:p>
          </p:txBody>
        </p:sp>
        <p:sp>
          <p:nvSpPr>
            <p:cNvPr id="6175" name="Rectangle 26"/>
            <p:cNvSpPr>
              <a:spLocks noChangeArrowheads="1"/>
            </p:cNvSpPr>
            <p:nvPr/>
          </p:nvSpPr>
          <p:spPr bwMode="auto">
            <a:xfrm>
              <a:off x="437" y="1670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-5</a:t>
              </a:r>
              <a:endParaRPr lang="en-US" sz="2000"/>
            </a:p>
          </p:txBody>
        </p:sp>
        <p:sp>
          <p:nvSpPr>
            <p:cNvPr id="6176" name="Rectangle 27"/>
            <p:cNvSpPr>
              <a:spLocks noChangeArrowheads="1"/>
            </p:cNvSpPr>
            <p:nvPr/>
          </p:nvSpPr>
          <p:spPr bwMode="auto">
            <a:xfrm>
              <a:off x="1172" y="1670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-9</a:t>
              </a:r>
              <a:endParaRPr lang="en-US" sz="2000"/>
            </a:p>
          </p:txBody>
        </p:sp>
        <p:sp>
          <p:nvSpPr>
            <p:cNvPr id="6177" name="Rectangle 28"/>
            <p:cNvSpPr>
              <a:spLocks noChangeArrowheads="1"/>
            </p:cNvSpPr>
            <p:nvPr/>
          </p:nvSpPr>
          <p:spPr bwMode="auto">
            <a:xfrm>
              <a:off x="1845" y="1670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9</a:t>
              </a:r>
              <a:endParaRPr lang="en-US" sz="2000"/>
            </a:p>
          </p:txBody>
        </p:sp>
        <p:sp>
          <p:nvSpPr>
            <p:cNvPr id="6178" name="Rectangle 29"/>
            <p:cNvSpPr>
              <a:spLocks noChangeArrowheads="1"/>
            </p:cNvSpPr>
            <p:nvPr/>
          </p:nvSpPr>
          <p:spPr bwMode="auto">
            <a:xfrm>
              <a:off x="0" y="1958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6</a:t>
              </a:r>
              <a:endParaRPr lang="en-US" sz="2000"/>
            </a:p>
          </p:txBody>
        </p:sp>
        <p:sp>
          <p:nvSpPr>
            <p:cNvPr id="6179" name="Rectangle 30"/>
            <p:cNvSpPr>
              <a:spLocks noChangeArrowheads="1"/>
            </p:cNvSpPr>
            <p:nvPr/>
          </p:nvSpPr>
          <p:spPr bwMode="auto">
            <a:xfrm>
              <a:off x="437" y="1958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-6</a:t>
              </a:r>
              <a:endParaRPr lang="en-US" sz="2000"/>
            </a:p>
          </p:txBody>
        </p:sp>
        <p:sp>
          <p:nvSpPr>
            <p:cNvPr id="6180" name="Rectangle 31"/>
            <p:cNvSpPr>
              <a:spLocks noChangeArrowheads="1"/>
            </p:cNvSpPr>
            <p:nvPr/>
          </p:nvSpPr>
          <p:spPr bwMode="auto">
            <a:xfrm>
              <a:off x="1172" y="1958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-8</a:t>
              </a:r>
              <a:endParaRPr lang="en-US" sz="2000"/>
            </a:p>
          </p:txBody>
        </p:sp>
        <p:sp>
          <p:nvSpPr>
            <p:cNvPr id="6181" name="Rectangle 32"/>
            <p:cNvSpPr>
              <a:spLocks noChangeArrowheads="1"/>
            </p:cNvSpPr>
            <p:nvPr/>
          </p:nvSpPr>
          <p:spPr bwMode="auto">
            <a:xfrm>
              <a:off x="1845" y="1958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8</a:t>
              </a:r>
              <a:endParaRPr lang="en-US" sz="2000"/>
            </a:p>
          </p:txBody>
        </p:sp>
        <p:sp>
          <p:nvSpPr>
            <p:cNvPr id="6182" name="Rectangle 33"/>
            <p:cNvSpPr>
              <a:spLocks noChangeArrowheads="1"/>
            </p:cNvSpPr>
            <p:nvPr/>
          </p:nvSpPr>
          <p:spPr bwMode="auto">
            <a:xfrm>
              <a:off x="0" y="2246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7</a:t>
              </a:r>
              <a:endParaRPr lang="en-US" sz="2000"/>
            </a:p>
          </p:txBody>
        </p:sp>
        <p:sp>
          <p:nvSpPr>
            <p:cNvPr id="6183" name="Rectangle 34"/>
            <p:cNvSpPr>
              <a:spLocks noChangeArrowheads="1"/>
            </p:cNvSpPr>
            <p:nvPr/>
          </p:nvSpPr>
          <p:spPr bwMode="auto">
            <a:xfrm>
              <a:off x="437" y="2246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-7</a:t>
              </a:r>
              <a:endParaRPr lang="en-US" sz="2000"/>
            </a:p>
          </p:txBody>
        </p:sp>
        <p:sp>
          <p:nvSpPr>
            <p:cNvPr id="6184" name="Rectangle 35"/>
            <p:cNvSpPr>
              <a:spLocks noChangeArrowheads="1"/>
            </p:cNvSpPr>
            <p:nvPr/>
          </p:nvSpPr>
          <p:spPr bwMode="auto">
            <a:xfrm>
              <a:off x="1172" y="2246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-7</a:t>
              </a:r>
              <a:endParaRPr lang="en-US" sz="2000"/>
            </a:p>
          </p:txBody>
        </p:sp>
        <p:sp>
          <p:nvSpPr>
            <p:cNvPr id="6185" name="Rectangle 36"/>
            <p:cNvSpPr>
              <a:spLocks noChangeArrowheads="1"/>
            </p:cNvSpPr>
            <p:nvPr/>
          </p:nvSpPr>
          <p:spPr bwMode="auto">
            <a:xfrm>
              <a:off x="1845" y="2246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7</a:t>
              </a:r>
              <a:endParaRPr lang="en-US" sz="2000"/>
            </a:p>
          </p:txBody>
        </p:sp>
        <p:sp>
          <p:nvSpPr>
            <p:cNvPr id="6186" name="Rectangle 37"/>
            <p:cNvSpPr>
              <a:spLocks noChangeArrowheads="1"/>
            </p:cNvSpPr>
            <p:nvPr/>
          </p:nvSpPr>
          <p:spPr bwMode="auto">
            <a:xfrm>
              <a:off x="0" y="2534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8</a:t>
              </a:r>
              <a:endParaRPr lang="en-US" sz="2000"/>
            </a:p>
          </p:txBody>
        </p:sp>
        <p:sp>
          <p:nvSpPr>
            <p:cNvPr id="6187" name="Rectangle 38"/>
            <p:cNvSpPr>
              <a:spLocks noChangeArrowheads="1"/>
            </p:cNvSpPr>
            <p:nvPr/>
          </p:nvSpPr>
          <p:spPr bwMode="auto">
            <a:xfrm>
              <a:off x="437" y="2534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-8</a:t>
              </a:r>
              <a:endParaRPr lang="en-US" sz="2000"/>
            </a:p>
          </p:txBody>
        </p:sp>
        <p:sp>
          <p:nvSpPr>
            <p:cNvPr id="6188" name="Rectangle 39"/>
            <p:cNvSpPr>
              <a:spLocks noChangeArrowheads="1"/>
            </p:cNvSpPr>
            <p:nvPr/>
          </p:nvSpPr>
          <p:spPr bwMode="auto">
            <a:xfrm>
              <a:off x="1172" y="2534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-6</a:t>
              </a:r>
              <a:endParaRPr lang="en-US" sz="2000"/>
            </a:p>
          </p:txBody>
        </p:sp>
        <p:sp>
          <p:nvSpPr>
            <p:cNvPr id="6189" name="Rectangle 40"/>
            <p:cNvSpPr>
              <a:spLocks noChangeArrowheads="1"/>
            </p:cNvSpPr>
            <p:nvPr/>
          </p:nvSpPr>
          <p:spPr bwMode="auto">
            <a:xfrm>
              <a:off x="1845" y="2534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6</a:t>
              </a:r>
              <a:endParaRPr lang="en-US" sz="2000"/>
            </a:p>
          </p:txBody>
        </p:sp>
        <p:sp>
          <p:nvSpPr>
            <p:cNvPr id="6190" name="Rectangle 41"/>
            <p:cNvSpPr>
              <a:spLocks noChangeArrowheads="1"/>
            </p:cNvSpPr>
            <p:nvPr/>
          </p:nvSpPr>
          <p:spPr bwMode="auto">
            <a:xfrm>
              <a:off x="0" y="2822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9</a:t>
              </a:r>
              <a:endParaRPr lang="en-US" sz="2000"/>
            </a:p>
          </p:txBody>
        </p:sp>
        <p:sp>
          <p:nvSpPr>
            <p:cNvPr id="6191" name="Rectangle 42"/>
            <p:cNvSpPr>
              <a:spLocks noChangeArrowheads="1"/>
            </p:cNvSpPr>
            <p:nvPr/>
          </p:nvSpPr>
          <p:spPr bwMode="auto">
            <a:xfrm>
              <a:off x="437" y="2822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-9</a:t>
              </a:r>
              <a:endParaRPr lang="en-US" sz="2000"/>
            </a:p>
          </p:txBody>
        </p:sp>
        <p:sp>
          <p:nvSpPr>
            <p:cNvPr id="6192" name="Rectangle 43"/>
            <p:cNvSpPr>
              <a:spLocks noChangeArrowheads="1"/>
            </p:cNvSpPr>
            <p:nvPr/>
          </p:nvSpPr>
          <p:spPr bwMode="auto">
            <a:xfrm>
              <a:off x="1172" y="2822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-5</a:t>
              </a:r>
              <a:endParaRPr lang="en-US" sz="2000"/>
            </a:p>
          </p:txBody>
        </p:sp>
        <p:sp>
          <p:nvSpPr>
            <p:cNvPr id="6193" name="Rectangle 44"/>
            <p:cNvSpPr>
              <a:spLocks noChangeArrowheads="1"/>
            </p:cNvSpPr>
            <p:nvPr/>
          </p:nvSpPr>
          <p:spPr bwMode="auto">
            <a:xfrm>
              <a:off x="1845" y="2822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5</a:t>
              </a:r>
              <a:endParaRPr lang="en-US" sz="2000"/>
            </a:p>
          </p:txBody>
        </p:sp>
        <p:sp>
          <p:nvSpPr>
            <p:cNvPr id="6194" name="Rectangle 45"/>
            <p:cNvSpPr>
              <a:spLocks noChangeArrowheads="1"/>
            </p:cNvSpPr>
            <p:nvPr/>
          </p:nvSpPr>
          <p:spPr bwMode="auto">
            <a:xfrm>
              <a:off x="0" y="311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endParaRPr lang="en-US" sz="2000"/>
            </a:p>
          </p:txBody>
        </p:sp>
        <p:sp>
          <p:nvSpPr>
            <p:cNvPr id="6195" name="Rectangle 46"/>
            <p:cNvSpPr>
              <a:spLocks noChangeArrowheads="1"/>
            </p:cNvSpPr>
            <p:nvPr/>
          </p:nvSpPr>
          <p:spPr bwMode="auto">
            <a:xfrm>
              <a:off x="437" y="3110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-10</a:t>
              </a:r>
              <a:endParaRPr lang="en-US" sz="2000"/>
            </a:p>
          </p:txBody>
        </p:sp>
        <p:sp>
          <p:nvSpPr>
            <p:cNvPr id="6196" name="Rectangle 47"/>
            <p:cNvSpPr>
              <a:spLocks noChangeArrowheads="1"/>
            </p:cNvSpPr>
            <p:nvPr/>
          </p:nvSpPr>
          <p:spPr bwMode="auto">
            <a:xfrm>
              <a:off x="1172" y="3110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-4</a:t>
              </a:r>
              <a:endParaRPr lang="en-US" sz="2000"/>
            </a:p>
          </p:txBody>
        </p:sp>
        <p:sp>
          <p:nvSpPr>
            <p:cNvPr id="6197" name="Rectangle 48"/>
            <p:cNvSpPr>
              <a:spLocks noChangeArrowheads="1"/>
            </p:cNvSpPr>
            <p:nvPr/>
          </p:nvSpPr>
          <p:spPr bwMode="auto">
            <a:xfrm>
              <a:off x="1845" y="3110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4</a:t>
              </a:r>
              <a:endParaRPr lang="en-US" sz="2000"/>
            </a:p>
          </p:txBody>
        </p:sp>
        <p:sp>
          <p:nvSpPr>
            <p:cNvPr id="6198" name="Rectangle 49"/>
            <p:cNvSpPr>
              <a:spLocks noChangeArrowheads="1"/>
            </p:cNvSpPr>
            <p:nvPr/>
          </p:nvSpPr>
          <p:spPr bwMode="auto">
            <a:xfrm>
              <a:off x="0" y="3398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11</a:t>
              </a:r>
              <a:endParaRPr lang="en-US" sz="2000"/>
            </a:p>
          </p:txBody>
        </p:sp>
        <p:sp>
          <p:nvSpPr>
            <p:cNvPr id="6199" name="Rectangle 50"/>
            <p:cNvSpPr>
              <a:spLocks noChangeArrowheads="1"/>
            </p:cNvSpPr>
            <p:nvPr/>
          </p:nvSpPr>
          <p:spPr bwMode="auto">
            <a:xfrm>
              <a:off x="437" y="3398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-11</a:t>
              </a:r>
              <a:endParaRPr lang="en-US" sz="2000"/>
            </a:p>
          </p:txBody>
        </p:sp>
        <p:sp>
          <p:nvSpPr>
            <p:cNvPr id="6200" name="Rectangle 51"/>
            <p:cNvSpPr>
              <a:spLocks noChangeArrowheads="1"/>
            </p:cNvSpPr>
            <p:nvPr/>
          </p:nvSpPr>
          <p:spPr bwMode="auto">
            <a:xfrm>
              <a:off x="1172" y="3398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-3</a:t>
              </a:r>
              <a:endParaRPr lang="en-US" sz="2000"/>
            </a:p>
          </p:txBody>
        </p:sp>
        <p:sp>
          <p:nvSpPr>
            <p:cNvPr id="6201" name="Rectangle 52"/>
            <p:cNvSpPr>
              <a:spLocks noChangeArrowheads="1"/>
            </p:cNvSpPr>
            <p:nvPr/>
          </p:nvSpPr>
          <p:spPr bwMode="auto">
            <a:xfrm>
              <a:off x="1845" y="3398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3</a:t>
              </a:r>
              <a:endParaRPr lang="en-US" sz="2000"/>
            </a:p>
          </p:txBody>
        </p:sp>
        <p:sp>
          <p:nvSpPr>
            <p:cNvPr id="6202" name="Rectangle 53"/>
            <p:cNvSpPr>
              <a:spLocks noChangeArrowheads="1"/>
            </p:cNvSpPr>
            <p:nvPr/>
          </p:nvSpPr>
          <p:spPr bwMode="auto">
            <a:xfrm>
              <a:off x="0" y="3686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12</a:t>
              </a:r>
              <a:endParaRPr lang="en-US" sz="2000"/>
            </a:p>
          </p:txBody>
        </p:sp>
        <p:sp>
          <p:nvSpPr>
            <p:cNvPr id="6203" name="Rectangle 54"/>
            <p:cNvSpPr>
              <a:spLocks noChangeArrowheads="1"/>
            </p:cNvSpPr>
            <p:nvPr/>
          </p:nvSpPr>
          <p:spPr bwMode="auto">
            <a:xfrm>
              <a:off x="437" y="3686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-12</a:t>
              </a:r>
              <a:endParaRPr lang="en-US" sz="2000"/>
            </a:p>
          </p:txBody>
        </p:sp>
        <p:sp>
          <p:nvSpPr>
            <p:cNvPr id="6204" name="Rectangle 55"/>
            <p:cNvSpPr>
              <a:spLocks noChangeArrowheads="1"/>
            </p:cNvSpPr>
            <p:nvPr/>
          </p:nvSpPr>
          <p:spPr bwMode="auto">
            <a:xfrm>
              <a:off x="1172" y="3686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-2</a:t>
              </a:r>
              <a:endParaRPr lang="en-US" sz="2000"/>
            </a:p>
          </p:txBody>
        </p:sp>
        <p:sp>
          <p:nvSpPr>
            <p:cNvPr id="6205" name="Rectangle 56"/>
            <p:cNvSpPr>
              <a:spLocks noChangeArrowheads="1"/>
            </p:cNvSpPr>
            <p:nvPr/>
          </p:nvSpPr>
          <p:spPr bwMode="auto">
            <a:xfrm>
              <a:off x="1845" y="3686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2</a:t>
              </a:r>
              <a:endParaRPr lang="en-US" sz="2000"/>
            </a:p>
          </p:txBody>
        </p:sp>
        <p:sp>
          <p:nvSpPr>
            <p:cNvPr id="6206" name="Rectangle 57"/>
            <p:cNvSpPr>
              <a:spLocks noChangeArrowheads="1"/>
            </p:cNvSpPr>
            <p:nvPr/>
          </p:nvSpPr>
          <p:spPr bwMode="auto">
            <a:xfrm>
              <a:off x="0" y="3974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13</a:t>
              </a:r>
              <a:endParaRPr lang="en-US" sz="2000"/>
            </a:p>
          </p:txBody>
        </p:sp>
        <p:sp>
          <p:nvSpPr>
            <p:cNvPr id="6207" name="Rectangle 58"/>
            <p:cNvSpPr>
              <a:spLocks noChangeArrowheads="1"/>
            </p:cNvSpPr>
            <p:nvPr/>
          </p:nvSpPr>
          <p:spPr bwMode="auto">
            <a:xfrm>
              <a:off x="437" y="3974"/>
              <a:ext cx="7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-13</a:t>
              </a:r>
              <a:endParaRPr lang="en-US" sz="2000"/>
            </a:p>
          </p:txBody>
        </p:sp>
        <p:sp>
          <p:nvSpPr>
            <p:cNvPr id="6208" name="Rectangle 59"/>
            <p:cNvSpPr>
              <a:spLocks noChangeArrowheads="1"/>
            </p:cNvSpPr>
            <p:nvPr/>
          </p:nvSpPr>
          <p:spPr bwMode="auto">
            <a:xfrm>
              <a:off x="1172" y="3974"/>
              <a:ext cx="6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10</a:t>
              </a:r>
              <a:r>
                <a:rPr lang="en-US" sz="2000" b="1" baseline="30000"/>
                <a:t>-1</a:t>
              </a:r>
              <a:endParaRPr lang="en-US" sz="2000"/>
            </a:p>
          </p:txBody>
        </p:sp>
        <p:sp>
          <p:nvSpPr>
            <p:cNvPr id="6209" name="Rectangle 60"/>
            <p:cNvSpPr>
              <a:spLocks noChangeArrowheads="1"/>
            </p:cNvSpPr>
            <p:nvPr/>
          </p:nvSpPr>
          <p:spPr bwMode="auto">
            <a:xfrm>
              <a:off x="1845" y="3974"/>
              <a:ext cx="6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1</a:t>
              </a:r>
              <a:endParaRPr lang="en-US" sz="2000"/>
            </a:p>
          </p:txBody>
        </p:sp>
      </p:grpSp>
      <p:sp>
        <p:nvSpPr>
          <p:cNvPr id="6147" name="Text Box 62"/>
          <p:cNvSpPr txBox="1">
            <a:spLocks noChangeArrowheads="1"/>
          </p:cNvSpPr>
          <p:nvPr/>
        </p:nvSpPr>
        <p:spPr bwMode="auto">
          <a:xfrm>
            <a:off x="984250" y="1752600"/>
            <a:ext cx="2693988" cy="22526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3333FF"/>
                </a:solidFill>
              </a:rPr>
              <a:t>pH</a:t>
            </a:r>
            <a:r>
              <a:rPr lang="en-US" sz="2800"/>
              <a:t> = -log [H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]</a:t>
            </a:r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pOH</a:t>
            </a:r>
            <a:r>
              <a:rPr lang="en-US" sz="2800"/>
              <a:t> = -log[OH</a:t>
            </a:r>
            <a:r>
              <a:rPr lang="en-US" sz="2800" baseline="30000"/>
              <a:t>-</a:t>
            </a:r>
            <a:r>
              <a:rPr lang="en-US" sz="2800"/>
              <a:t>]</a:t>
            </a:r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3333FF"/>
                </a:solidFill>
              </a:rPr>
              <a:t>pH</a:t>
            </a:r>
            <a:r>
              <a:rPr lang="en-US" sz="2800"/>
              <a:t> + </a:t>
            </a:r>
            <a:r>
              <a:rPr lang="en-US" sz="2800">
                <a:solidFill>
                  <a:srgbClr val="FF0000"/>
                </a:solidFill>
              </a:rPr>
              <a:t>pOH</a:t>
            </a:r>
            <a:r>
              <a:rPr lang="en-US" sz="2800"/>
              <a:t> = 14</a:t>
            </a:r>
          </a:p>
        </p:txBody>
      </p:sp>
      <p:graphicFrame>
        <p:nvGraphicFramePr>
          <p:cNvPr id="6148" name="Object 65"/>
          <p:cNvGraphicFramePr>
            <a:graphicFrameLocks noChangeAspect="1"/>
          </p:cNvGraphicFramePr>
          <p:nvPr/>
        </p:nvGraphicFramePr>
        <p:xfrm>
          <a:off x="457200" y="4419600"/>
          <a:ext cx="3857625" cy="1817688"/>
        </p:xfrm>
        <a:graphic>
          <a:graphicData uri="http://schemas.openxmlformats.org/presentationml/2006/ole">
            <p:oleObj spid="_x0000_s6148" name="Image" r:id="rId4" imgW="6222222" imgH="2933333" progId="Photoshop.Image.6">
              <p:embed/>
            </p:oleObj>
          </a:graphicData>
        </a:graphic>
      </p:graphicFrame>
      <p:sp>
        <p:nvSpPr>
          <p:cNvPr id="6149" name="Text Box 66"/>
          <p:cNvSpPr txBox="1">
            <a:spLocks noChangeArrowheads="1"/>
          </p:cNvSpPr>
          <p:nvPr/>
        </p:nvSpPr>
        <p:spPr bwMode="auto">
          <a:xfrm>
            <a:off x="533400" y="533400"/>
            <a:ext cx="34718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u="sng">
                <a:solidFill>
                  <a:srgbClr val="3333FF"/>
                </a:solidFill>
              </a:rPr>
              <a:t>What is pH?</a:t>
            </a:r>
          </a:p>
        </p:txBody>
      </p:sp>
      <p:sp>
        <p:nvSpPr>
          <p:cNvPr id="6150" name="Text Box 67"/>
          <p:cNvSpPr txBox="1">
            <a:spLocks noChangeArrowheads="1"/>
          </p:cNvSpPr>
          <p:nvPr/>
        </p:nvSpPr>
        <p:spPr bwMode="auto">
          <a:xfrm>
            <a:off x="4953000" y="58674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14</a:t>
            </a:r>
          </a:p>
        </p:txBody>
      </p:sp>
      <p:sp>
        <p:nvSpPr>
          <p:cNvPr id="6151" name="Text Box 68"/>
          <p:cNvSpPr txBox="1">
            <a:spLocks noChangeArrowheads="1"/>
          </p:cNvSpPr>
          <p:nvPr/>
        </p:nvSpPr>
        <p:spPr bwMode="auto">
          <a:xfrm>
            <a:off x="5867400" y="5867400"/>
            <a:ext cx="65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10</a:t>
            </a:r>
            <a:r>
              <a:rPr lang="en-US" sz="2000" b="1" baseline="30000"/>
              <a:t>-14</a:t>
            </a:r>
          </a:p>
        </p:txBody>
      </p:sp>
      <p:sp>
        <p:nvSpPr>
          <p:cNvPr id="6152" name="Text Box 69"/>
          <p:cNvSpPr txBox="1">
            <a:spLocks noChangeArrowheads="1"/>
          </p:cNvSpPr>
          <p:nvPr/>
        </p:nvSpPr>
        <p:spPr bwMode="auto">
          <a:xfrm>
            <a:off x="7162800" y="5867400"/>
            <a:ext cx="52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10</a:t>
            </a:r>
            <a:r>
              <a:rPr lang="en-US" sz="2000" b="1" baseline="30000"/>
              <a:t>0</a:t>
            </a:r>
          </a:p>
        </p:txBody>
      </p:sp>
      <p:sp>
        <p:nvSpPr>
          <p:cNvPr id="6153" name="Text Box 70"/>
          <p:cNvSpPr txBox="1">
            <a:spLocks noChangeArrowheads="1"/>
          </p:cNvSpPr>
          <p:nvPr/>
        </p:nvSpPr>
        <p:spPr bwMode="auto">
          <a:xfrm>
            <a:off x="8458200" y="5867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ph2_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188" y="990600"/>
            <a:ext cx="5127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The pH sc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4648200"/>
            <a:ext cx="79851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879725" y="304800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The pH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h3_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75" y="1295400"/>
            <a:ext cx="85280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7325" y="381000"/>
            <a:ext cx="876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rgbClr val="3333FF"/>
                </a:solidFill>
              </a:rPr>
              <a:t>pH Values for Common Foods &amp;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0" y="1501775"/>
            <a:ext cx="78232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/>
              <a:t>Stomach cells secrete </a:t>
            </a:r>
            <a:r>
              <a:rPr lang="en-US" sz="3200" b="1">
                <a:solidFill>
                  <a:srgbClr val="FF0000"/>
                </a:solidFill>
              </a:rPr>
              <a:t>hydrochloric acid</a:t>
            </a:r>
            <a:r>
              <a:rPr lang="en-US" sz="3200"/>
              <a:t> </a:t>
            </a:r>
          </a:p>
          <a:p>
            <a:pPr>
              <a:buClr>
                <a:srgbClr val="3333FF"/>
              </a:buClr>
              <a:buFont typeface="Wingdings" pitchFamily="1" charset="2"/>
              <a:buNone/>
            </a:pPr>
            <a:r>
              <a:rPr lang="en-US" sz="3200"/>
              <a:t>	(</a:t>
            </a:r>
            <a:r>
              <a:rPr lang="en-US" sz="3200">
                <a:solidFill>
                  <a:srgbClr val="FF0000"/>
                </a:solidFill>
              </a:rPr>
              <a:t>0.155 M HCl</a:t>
            </a:r>
            <a:r>
              <a:rPr lang="en-US" sz="3200"/>
              <a:t>) to digest the food.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600"/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/>
              <a:t>Generation of </a:t>
            </a:r>
            <a:r>
              <a:rPr lang="en-US" sz="3200" u="sng">
                <a:solidFill>
                  <a:srgbClr val="FF0000"/>
                </a:solidFill>
              </a:rPr>
              <a:t>too much acid</a:t>
            </a:r>
            <a:r>
              <a:rPr lang="en-US" sz="3200"/>
              <a:t> </a:t>
            </a:r>
            <a:r>
              <a:rPr lang="en-US" sz="3200">
                <a:sym typeface="Symbol" pitchFamily="1" charset="2"/>
              </a:rPr>
              <a:t> “</a:t>
            </a:r>
            <a:r>
              <a:rPr lang="en-US" sz="3200">
                <a:solidFill>
                  <a:srgbClr val="FF0000"/>
                </a:solidFill>
                <a:sym typeface="Symbol" pitchFamily="1" charset="2"/>
              </a:rPr>
              <a:t>heartburn</a:t>
            </a:r>
            <a:r>
              <a:rPr lang="en-US" sz="3200">
                <a:sym typeface="Symbol" pitchFamily="1" charset="2"/>
              </a:rPr>
              <a:t>”.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600">
              <a:sym typeface="Symbol" pitchFamily="1" charset="2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 b="1" u="sng">
                <a:solidFill>
                  <a:schemeClr val="hlink"/>
                </a:solidFill>
                <a:sym typeface="Symbol" pitchFamily="1" charset="2"/>
              </a:rPr>
              <a:t>Antacids</a:t>
            </a:r>
            <a:r>
              <a:rPr lang="en-US" sz="3200" u="sng">
                <a:solidFill>
                  <a:schemeClr val="hlink"/>
                </a:solidFill>
                <a:sym typeface="Symbol" pitchFamily="1" charset="2"/>
              </a:rPr>
              <a:t> </a:t>
            </a:r>
            <a:r>
              <a:rPr lang="en-US" sz="3200" b="1" u="sng">
                <a:solidFill>
                  <a:schemeClr val="hlink"/>
                </a:solidFill>
                <a:sym typeface="Symbol" pitchFamily="1" charset="2"/>
              </a:rPr>
              <a:t>neutralize</a:t>
            </a:r>
            <a:r>
              <a:rPr lang="en-US" sz="3200">
                <a:sym typeface="Symbol" pitchFamily="1" charset="2"/>
              </a:rPr>
              <a:t> the excess </a:t>
            </a:r>
            <a:r>
              <a:rPr lang="en-US" sz="3200">
                <a:solidFill>
                  <a:srgbClr val="FF0000"/>
                </a:solidFill>
                <a:sym typeface="Symbol" pitchFamily="1" charset="2"/>
              </a:rPr>
              <a:t>HCl</a:t>
            </a:r>
            <a:r>
              <a:rPr lang="en-US" sz="3200">
                <a:sym typeface="Symbol" pitchFamily="1" charset="2"/>
              </a:rPr>
              <a:t>.</a:t>
            </a: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endParaRPr lang="en-US" sz="1600">
              <a:sym typeface="Symbol" pitchFamily="1" charset="2"/>
            </a:endParaRPr>
          </a:p>
          <a:p>
            <a:pPr>
              <a:buClr>
                <a:srgbClr val="3333FF"/>
              </a:buClr>
              <a:buFont typeface="Wingdings" pitchFamily="1" charset="2"/>
              <a:buChar char="v"/>
            </a:pPr>
            <a:r>
              <a:rPr lang="en-US" sz="3200">
                <a:sym typeface="Symbol" pitchFamily="1" charset="2"/>
              </a:rPr>
              <a:t>This reaction then is an </a:t>
            </a:r>
            <a:r>
              <a:rPr lang="en-US" sz="3200" b="1">
                <a:solidFill>
                  <a:srgbClr val="FF0000"/>
                </a:solidFill>
                <a:sym typeface="Symbol" pitchFamily="1" charset="2"/>
              </a:rPr>
              <a:t>Acid/Base</a:t>
            </a:r>
            <a:r>
              <a:rPr lang="en-US" sz="3200">
                <a:sym typeface="Symbol" pitchFamily="1" charset="2"/>
              </a:rPr>
              <a:t> reaction.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24238" y="457200"/>
            <a:ext cx="2295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u="sng">
                <a:solidFill>
                  <a:srgbClr val="3333FF"/>
                </a:solidFill>
              </a:rPr>
              <a:t>Antacids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937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1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5438" y="1503363"/>
            <a:ext cx="83581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/>
              <a:t>Would a little bit of NaOH be equally effective???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HCl + NaOH </a:t>
            </a:r>
            <a:r>
              <a:rPr lang="en-US" sz="3200" b="1">
                <a:solidFill>
                  <a:srgbClr val="FF0000"/>
                </a:solidFill>
                <a:sym typeface="Symbol" pitchFamily="1" charset="2"/>
              </a:rPr>
              <a:t> H</a:t>
            </a:r>
            <a:r>
              <a:rPr lang="en-US" sz="3200" b="1" baseline="-25000">
                <a:solidFill>
                  <a:srgbClr val="FF0000"/>
                </a:solidFill>
                <a:sym typeface="Symbol" pitchFamily="1" charset="2"/>
              </a:rPr>
              <a:t>2</a:t>
            </a:r>
            <a:r>
              <a:rPr lang="en-US" sz="3200" b="1">
                <a:solidFill>
                  <a:srgbClr val="FF0000"/>
                </a:solidFill>
                <a:sym typeface="Symbol" pitchFamily="1" charset="2"/>
              </a:rPr>
              <a:t>O + NaCl</a:t>
            </a:r>
          </a:p>
          <a:p>
            <a:pPr algn="ctr"/>
            <a:endParaRPr lang="en-US" sz="3200" b="1">
              <a:solidFill>
                <a:srgbClr val="FF0000"/>
              </a:solidFill>
              <a:sym typeface="Symbol" pitchFamily="1" charset="2"/>
            </a:endParaRPr>
          </a:p>
          <a:p>
            <a:pPr algn="ctr"/>
            <a:endParaRPr lang="en-US" sz="3200">
              <a:sym typeface="Symbol" pitchFamily="1" charset="2"/>
            </a:endParaRPr>
          </a:p>
          <a:p>
            <a:pPr algn="ctr"/>
            <a:r>
              <a:rPr lang="en-US" sz="3200">
                <a:solidFill>
                  <a:srgbClr val="3333FF"/>
                </a:solidFill>
                <a:sym typeface="Symbol" pitchFamily="1" charset="2"/>
              </a:rPr>
              <a:t>Antacids are formulated to reduce acidity while </a:t>
            </a:r>
          </a:p>
          <a:p>
            <a:pPr algn="ctr"/>
            <a:r>
              <a:rPr lang="en-US" sz="3200">
                <a:solidFill>
                  <a:srgbClr val="3333FF"/>
                </a:solidFill>
                <a:sym typeface="Symbol" pitchFamily="1" charset="2"/>
              </a:rPr>
              <a:t>avoiding physiological side-effects.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6400800" y="1295400"/>
            <a:ext cx="9144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400800" y="1295400"/>
            <a:ext cx="1066800" cy="1219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2734</Words>
  <Application>Microsoft Macintosh PowerPoint</Application>
  <PresentationFormat>On-screen Show (4:3)</PresentationFormat>
  <Paragraphs>409</Paragraphs>
  <Slides>43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Times New Roman</vt:lpstr>
      <vt:lpstr>Arial</vt:lpstr>
      <vt:lpstr>Wingdings</vt:lpstr>
      <vt:lpstr>Symbol</vt:lpstr>
      <vt:lpstr>Comic Sans MS</vt:lpstr>
      <vt:lpstr>Default Design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Missouri</dc:creator>
  <cp:keywords/>
  <cp:lastModifiedBy>Terry Bone</cp:lastModifiedBy>
  <cp:revision>83</cp:revision>
  <cp:lastPrinted>2012-04-06T17:30:44Z</cp:lastPrinted>
  <dcterms:created xsi:type="dcterms:W3CDTF">2012-04-06T22:18:26Z</dcterms:created>
  <dcterms:modified xsi:type="dcterms:W3CDTF">2012-04-06T22:19:05Z</dcterms:modified>
</cp:coreProperties>
</file>