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Microsoft_Equation3.bin" ContentType="application/vnd.openxmlformats-officedocument.oleObject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0" r:id="rId2"/>
    <p:sldId id="270" r:id="rId3"/>
    <p:sldId id="282" r:id="rId4"/>
    <p:sldId id="257" r:id="rId5"/>
    <p:sldId id="285" r:id="rId6"/>
    <p:sldId id="286" r:id="rId7"/>
    <p:sldId id="258" r:id="rId8"/>
    <p:sldId id="283" r:id="rId9"/>
    <p:sldId id="274" r:id="rId10"/>
    <p:sldId id="287" r:id="rId11"/>
    <p:sldId id="288" r:id="rId12"/>
    <p:sldId id="284" r:id="rId13"/>
    <p:sldId id="290" r:id="rId14"/>
    <p:sldId id="289" r:id="rId15"/>
    <p:sldId id="259" r:id="rId16"/>
    <p:sldId id="292" r:id="rId17"/>
    <p:sldId id="293" r:id="rId18"/>
    <p:sldId id="291" r:id="rId19"/>
    <p:sldId id="301" r:id="rId20"/>
    <p:sldId id="294" r:id="rId21"/>
    <p:sldId id="295" r:id="rId22"/>
    <p:sldId id="296" r:id="rId23"/>
    <p:sldId id="261" r:id="rId24"/>
    <p:sldId id="297" r:id="rId25"/>
    <p:sldId id="262" r:id="rId26"/>
    <p:sldId id="263" r:id="rId27"/>
    <p:sldId id="298" r:id="rId28"/>
    <p:sldId id="299" r:id="rId29"/>
    <p:sldId id="300" r:id="rId30"/>
    <p:sldId id="302" r:id="rId31"/>
    <p:sldId id="264" r:id="rId32"/>
    <p:sldId id="279" r:id="rId33"/>
    <p:sldId id="280" r:id="rId34"/>
    <p:sldId id="278" r:id="rId35"/>
    <p:sldId id="276" r:id="rId36"/>
    <p:sldId id="275" r:id="rId37"/>
    <p:sldId id="265" r:id="rId38"/>
    <p:sldId id="266" r:id="rId39"/>
    <p:sldId id="303" r:id="rId40"/>
    <p:sldId id="268" r:id="rId41"/>
    <p:sldId id="267" r:id="rId42"/>
    <p:sldId id="272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FF0000"/>
    <a:srgbClr val="3333FF"/>
    <a:srgbClr val="FF3300"/>
    <a:srgbClr val="0099FF"/>
    <a:srgbClr val="669900"/>
    <a:srgbClr val="0000CC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6415" autoAdjust="0"/>
    <p:restoredTop sz="93390" autoAdjust="0"/>
  </p:normalViewPr>
  <p:slideViewPr>
    <p:cSldViewPr>
      <p:cViewPr varScale="1">
        <p:scale>
          <a:sx n="113" d="100"/>
          <a:sy n="113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22D2FB2-324E-45CF-A04C-D62482258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942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15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15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DCCAB3F-7A4F-4EE1-BDAA-C8B4F4075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66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446DB-8DDA-4458-85A8-81EAB238D174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D676D-3300-44AD-8C78-DE1B50A5F7C5}" type="slidenum">
              <a:rPr lang="en-US"/>
              <a:pPr/>
              <a:t>31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A4BA1-4B29-4504-8961-890E0322B2BC}" type="slidenum">
              <a:rPr lang="en-US"/>
              <a:pPr/>
              <a:t>32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4CE91-B241-4243-BA91-7AE2876F0B12}" type="slidenum">
              <a:rPr lang="en-US"/>
              <a:pPr/>
              <a:t>34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38CD4-7D05-4CE8-AD11-55E1AF2EE95B}" type="slidenum">
              <a:rPr lang="en-US"/>
              <a:pPr/>
              <a:t>35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7097D-B556-4819-8C87-44DE415F229C}" type="slidenum">
              <a:rPr lang="en-US"/>
              <a:pPr/>
              <a:t>36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01008-55BE-4913-80DE-DE59D00F18E3}" type="slidenum">
              <a:rPr lang="en-US"/>
              <a:pPr/>
              <a:t>37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9AD13-7BBF-4B5B-A225-D1B90DC9E563}" type="slidenum">
              <a:rPr lang="en-US"/>
              <a:pPr/>
              <a:t>38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9F960-9BA7-4F36-BA9C-8DE230FF9F93}" type="slidenum">
              <a:rPr lang="en-US"/>
              <a:pPr/>
              <a:t>40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F38A6-BFBC-4269-9090-1F37D0313B9C}" type="slidenum">
              <a:rPr lang="en-US"/>
              <a:pPr/>
              <a:t>41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77973-8F34-4B24-AB7B-DCCE32621A08}" type="slidenum">
              <a:rPr lang="en-US"/>
              <a:pPr/>
              <a:t>42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53113-985F-48EA-A9AC-2BEEC04EF733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4F4EF-2377-48D2-901F-FF71601BB17B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B12EF-731E-42DD-8B32-655257B60D59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DF011-488F-4A66-9F87-E8E5A5BDED53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D3A15-CFF7-4F39-8B56-AE3D69DEFBA3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B772C-1DC5-4BE3-A5B6-21DD598607B8}" type="slidenum">
              <a:rPr lang="en-US"/>
              <a:pPr/>
              <a:t>23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57509-E321-4510-A96A-A2323F2B388E}" type="slidenum">
              <a:rPr lang="en-US"/>
              <a:pPr/>
              <a:t>25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27138-40E1-41D5-9FCE-C186D759B142}" type="slidenum">
              <a:rPr lang="en-US"/>
              <a:pPr/>
              <a:t>26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0DC94-9A3B-47F2-BB6A-3B29292EED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0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19395-2B46-4985-AD41-6325EAE51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91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C355B-FC9E-47E0-849F-A24168A7D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260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EC06-FF02-462A-9FE5-79D5D6F0AE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312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9E362-507A-4F58-993A-B3DB592A0C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478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0AA15-0298-46F7-99C7-52D4AC5D80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738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1F814-B9ED-4E53-819C-326BA81C0B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64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34808-9544-4660-8EC0-6683A9C02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825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0FD5-1A78-46B9-9966-944035DF1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638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F37F8-819B-458D-A5F5-4BAB8C5C7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20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0BB5-5E34-4610-9194-F9B259BD4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873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23D364-287E-4C94-B60A-9055710519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xcel_97_-_2004_Worksheet5.xls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88913" y="914400"/>
            <a:ext cx="87645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</a:rPr>
              <a:t>Determining the Empirical Formula </a:t>
            </a:r>
          </a:p>
          <a:p>
            <a:pPr algn="ctr"/>
            <a:r>
              <a:rPr lang="en-US" sz="4000" b="1">
                <a:solidFill>
                  <a:srgbClr val="0000CC"/>
                </a:solidFill>
              </a:rPr>
              <a:t>of Copper Chloride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534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rgbClr val="FF3300"/>
                </a:solidFill>
              </a:rPr>
              <a:t>Purpose of the Experiment</a:t>
            </a:r>
          </a:p>
          <a:p>
            <a:pPr algn="ctr"/>
            <a:endParaRPr lang="en-US" sz="2000" b="1">
              <a:solidFill>
                <a:srgbClr val="FF3300"/>
              </a:solidFill>
            </a:endParaRPr>
          </a:p>
          <a:p>
            <a:pPr algn="ctr"/>
            <a:r>
              <a:rPr lang="en-US" sz="4000"/>
              <a:t>To determine the empirical formula </a:t>
            </a:r>
          </a:p>
          <a:p>
            <a:pPr algn="ctr"/>
            <a:r>
              <a:rPr lang="en-US" sz="4000"/>
              <a:t>of a compound containing only copper and chlorine.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52450" y="1066800"/>
            <a:ext cx="80391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52450" y="2286000"/>
            <a:ext cx="803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3300"/>
                </a:solidFill>
              </a:rPr>
              <a:t>What is the empirical formula?</a:t>
            </a:r>
            <a:endParaRPr lang="en-US" sz="2600" u="sng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715963" y="3048000"/>
            <a:ext cx="771207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>
                <a:solidFill>
                  <a:srgbClr val="0000CC"/>
                </a:solidFill>
              </a:rPr>
              <a:t>1</a:t>
            </a:r>
            <a:r>
              <a:rPr lang="en-US" sz="2600" baseline="30000">
                <a:solidFill>
                  <a:srgbClr val="0000CC"/>
                </a:solidFill>
              </a:rPr>
              <a:t>st</a:t>
            </a:r>
            <a:r>
              <a:rPr lang="en-US" sz="2600">
                <a:solidFill>
                  <a:srgbClr val="0000CC"/>
                </a:solidFill>
              </a:rPr>
              <a:t> Step:  Because it is a percent we can choose any mass we want and multiply that mass by the percents of the components.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174750" y="4648200"/>
            <a:ext cx="6792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is the easiest mass to choose?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52450" y="1066800"/>
            <a:ext cx="80391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52450" y="2286000"/>
            <a:ext cx="803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3300"/>
                </a:solidFill>
              </a:rPr>
              <a:t>What is the empirical formula?</a:t>
            </a:r>
            <a:endParaRPr lang="en-US" sz="2600" u="sng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174750" y="4648200"/>
            <a:ext cx="6792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is the easiest mass to choose?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430588" y="5410200"/>
            <a:ext cx="22066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/>
              <a:t>100.00 grams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15963" y="3048000"/>
            <a:ext cx="771207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>
                <a:solidFill>
                  <a:srgbClr val="0000CC"/>
                </a:solidFill>
              </a:rPr>
              <a:t>1</a:t>
            </a:r>
            <a:r>
              <a:rPr lang="en-US" sz="2600" baseline="30000">
                <a:solidFill>
                  <a:srgbClr val="0000CC"/>
                </a:solidFill>
              </a:rPr>
              <a:t>st</a:t>
            </a:r>
            <a:r>
              <a:rPr lang="en-US" sz="2600">
                <a:solidFill>
                  <a:srgbClr val="0000CC"/>
                </a:solidFill>
              </a:rPr>
              <a:t> Step:  Because it is a percent we can choose any mass we want and multiply that mass by the percents of the components.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95325" y="2209800"/>
            <a:ext cx="77533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/>
              <a:t>So since we chose 100.00 g of compound we have  43.64g P &amp; 56.36 g O.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514475" y="3429000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Can we compare grams directly?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62000" y="4114800"/>
            <a:ext cx="53721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2</a:t>
            </a:r>
            <a:r>
              <a:rPr lang="en-US" sz="2600" baseline="30000">
                <a:solidFill>
                  <a:srgbClr val="0000CC"/>
                </a:solidFill>
              </a:rPr>
              <a:t>nd</a:t>
            </a:r>
            <a:r>
              <a:rPr lang="en-US" sz="2600">
                <a:solidFill>
                  <a:srgbClr val="0000CC"/>
                </a:solidFill>
              </a:rPr>
              <a:t> Step: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258888" y="4876800"/>
            <a:ext cx="2520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43.64g P  x  ???</a:t>
            </a:r>
          </a:p>
          <a:p>
            <a:endParaRPr lang="en-US" sz="2400"/>
          </a:p>
          <a:p>
            <a:r>
              <a:rPr lang="en-US" sz="2400"/>
              <a:t>56.36 g O  x  ???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95325" y="2209800"/>
            <a:ext cx="77533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/>
              <a:t>So since we chose 100.00 g of compound we have  43.64g P &amp; 56.36 g O.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62000" y="4114800"/>
            <a:ext cx="53721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2</a:t>
            </a:r>
            <a:r>
              <a:rPr lang="en-US" sz="2600" baseline="30000">
                <a:solidFill>
                  <a:srgbClr val="0000CC"/>
                </a:solidFill>
              </a:rPr>
              <a:t>nd</a:t>
            </a:r>
            <a:r>
              <a:rPr lang="en-US" sz="2600">
                <a:solidFill>
                  <a:srgbClr val="0000CC"/>
                </a:solidFill>
              </a:rPr>
              <a:t> Step:  Convert grams to moles. 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514475" y="3429000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Can we compare grams directly?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173163" y="4876800"/>
            <a:ext cx="67960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43.64g P x (1 mol P / 30.974g P) = 1.409 mol P</a:t>
            </a:r>
          </a:p>
          <a:p>
            <a:endParaRPr lang="en-US" sz="2400"/>
          </a:p>
          <a:p>
            <a:r>
              <a:rPr lang="en-US" sz="2400"/>
              <a:t>56.36 g O x (1 mol O / 15.999g O) = 3.523 mol O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95325" y="2209800"/>
            <a:ext cx="77533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/>
              <a:t>So since we chose 100.00 g of compound we have  43.64g P &amp; 56.36 g O.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762000" y="4114800"/>
            <a:ext cx="53721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2</a:t>
            </a:r>
            <a:r>
              <a:rPr lang="en-US" sz="2600" baseline="30000">
                <a:solidFill>
                  <a:srgbClr val="0000CC"/>
                </a:solidFill>
              </a:rPr>
              <a:t>nd</a:t>
            </a:r>
            <a:r>
              <a:rPr lang="en-US" sz="2600">
                <a:solidFill>
                  <a:srgbClr val="0000CC"/>
                </a:solidFill>
              </a:rPr>
              <a:t> Step:  Convert grams to moles. 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514475" y="3429000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Can we compare grams directly?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904875" y="3429000"/>
            <a:ext cx="7332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can we do to compare the moles?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795463" y="2209800"/>
            <a:ext cx="55530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/>
              <a:t>So we now have 1.409 moles of P &amp; </a:t>
            </a:r>
          </a:p>
          <a:p>
            <a:pPr algn="ctr"/>
            <a:r>
              <a:rPr lang="en-US" sz="2600"/>
              <a:t>3.523 moles of O.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1143000" y="4114800"/>
            <a:ext cx="6858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3</a:t>
            </a:r>
            <a:r>
              <a:rPr lang="en-US" sz="2600" baseline="30000">
                <a:solidFill>
                  <a:srgbClr val="0000CC"/>
                </a:solidFill>
              </a:rPr>
              <a:t>rd</a:t>
            </a:r>
            <a:r>
              <a:rPr lang="en-US" sz="2600">
                <a:solidFill>
                  <a:srgbClr val="0000CC"/>
                </a:solidFill>
              </a:rPr>
              <a:t> Step: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904875" y="3429000"/>
            <a:ext cx="7332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can we do to compare the moles?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1795463" y="2209800"/>
            <a:ext cx="55530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/>
              <a:t>So we now have 1.409 moles of P &amp; </a:t>
            </a:r>
          </a:p>
          <a:p>
            <a:pPr algn="ctr"/>
            <a:r>
              <a:rPr lang="en-US" sz="2600"/>
              <a:t>3.523 moles of O.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715963" y="4724400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Do this by dividing both mole values by the smaller one.</a:t>
            </a:r>
            <a:endParaRPr lang="en-US"/>
          </a:p>
        </p:txBody>
      </p:sp>
      <p:grpSp>
        <p:nvGrpSpPr>
          <p:cNvPr id="78895" name="Group 47"/>
          <p:cNvGrpSpPr>
            <a:grpSpLocks/>
          </p:cNvGrpSpPr>
          <p:nvPr/>
        </p:nvGrpSpPr>
        <p:grpSpPr bwMode="auto">
          <a:xfrm>
            <a:off x="2551113" y="5334000"/>
            <a:ext cx="4040187" cy="779463"/>
            <a:chOff x="1463" y="1355"/>
            <a:chExt cx="2545" cy="491"/>
          </a:xfrm>
        </p:grpSpPr>
        <p:sp>
          <p:nvSpPr>
            <p:cNvPr id="78896" name="Line 48"/>
            <p:cNvSpPr>
              <a:spLocks noChangeShapeType="1"/>
            </p:cNvSpPr>
            <p:nvPr/>
          </p:nvSpPr>
          <p:spPr bwMode="auto">
            <a:xfrm>
              <a:off x="1467" y="1587"/>
              <a:ext cx="4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7" name="Line 49"/>
            <p:cNvSpPr>
              <a:spLocks noChangeShapeType="1"/>
            </p:cNvSpPr>
            <p:nvPr/>
          </p:nvSpPr>
          <p:spPr bwMode="auto">
            <a:xfrm>
              <a:off x="2987" y="1587"/>
              <a:ext cx="4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8" name="Rectangle 50"/>
            <p:cNvSpPr>
              <a:spLocks noChangeArrowheads="1"/>
            </p:cNvSpPr>
            <p:nvPr/>
          </p:nvSpPr>
          <p:spPr bwMode="auto">
            <a:xfrm>
              <a:off x="3869" y="1471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78899" name="Rectangle 51"/>
            <p:cNvSpPr>
              <a:spLocks noChangeArrowheads="1"/>
            </p:cNvSpPr>
            <p:nvPr/>
          </p:nvSpPr>
          <p:spPr bwMode="auto">
            <a:xfrm>
              <a:off x="38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8900" name="Rectangle 52"/>
            <p:cNvSpPr>
              <a:spLocks noChangeArrowheads="1"/>
            </p:cNvSpPr>
            <p:nvPr/>
          </p:nvSpPr>
          <p:spPr bwMode="auto">
            <a:xfrm>
              <a:off x="3609" y="1471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?</a:t>
              </a:r>
              <a:endParaRPr lang="en-US"/>
            </a:p>
          </p:txBody>
        </p:sp>
        <p:sp>
          <p:nvSpPr>
            <p:cNvPr id="78901" name="Rectangle 53"/>
            <p:cNvSpPr>
              <a:spLocks noChangeArrowheads="1"/>
            </p:cNvSpPr>
            <p:nvPr/>
          </p:nvSpPr>
          <p:spPr bwMode="auto">
            <a:xfrm>
              <a:off x="2988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8902" name="Rectangle 54"/>
            <p:cNvSpPr>
              <a:spLocks noChangeArrowheads="1"/>
            </p:cNvSpPr>
            <p:nvPr/>
          </p:nvSpPr>
          <p:spPr bwMode="auto">
            <a:xfrm>
              <a:off x="2998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3.523</a:t>
              </a:r>
              <a:endParaRPr lang="en-US"/>
            </a:p>
          </p:txBody>
        </p:sp>
        <p:sp>
          <p:nvSpPr>
            <p:cNvPr id="78903" name="Rectangle 55"/>
            <p:cNvSpPr>
              <a:spLocks noChangeArrowheads="1"/>
            </p:cNvSpPr>
            <p:nvPr/>
          </p:nvSpPr>
          <p:spPr bwMode="auto">
            <a:xfrm>
              <a:off x="2713" y="1471"/>
              <a:ext cx="2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/>
            </a:p>
          </p:txBody>
        </p:sp>
        <p:sp>
          <p:nvSpPr>
            <p:cNvPr id="78904" name="Rectangle 56"/>
            <p:cNvSpPr>
              <a:spLocks noChangeArrowheads="1"/>
            </p:cNvSpPr>
            <p:nvPr/>
          </p:nvSpPr>
          <p:spPr bwMode="auto">
            <a:xfrm>
              <a:off x="2450" y="1471"/>
              <a:ext cx="27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78905" name="Rectangle 57"/>
            <p:cNvSpPr>
              <a:spLocks noChangeArrowheads="1"/>
            </p:cNvSpPr>
            <p:nvPr/>
          </p:nvSpPr>
          <p:spPr bwMode="auto">
            <a:xfrm>
              <a:off x="2271" y="1471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/>
            </a:p>
          </p:txBody>
        </p:sp>
        <p:sp>
          <p:nvSpPr>
            <p:cNvPr id="78906" name="Rectangle 58"/>
            <p:cNvSpPr>
              <a:spLocks noChangeArrowheads="1"/>
            </p:cNvSpPr>
            <p:nvPr/>
          </p:nvSpPr>
          <p:spPr bwMode="auto">
            <a:xfrm>
              <a:off x="2172" y="1471"/>
              <a:ext cx="15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P</a:t>
              </a:r>
              <a:endParaRPr lang="en-US"/>
            </a:p>
          </p:txBody>
        </p:sp>
        <p:sp>
          <p:nvSpPr>
            <p:cNvPr id="78907" name="Rectangle 59"/>
            <p:cNvSpPr>
              <a:spLocks noChangeArrowheads="1"/>
            </p:cNvSpPr>
            <p:nvPr/>
          </p:nvSpPr>
          <p:spPr bwMode="auto">
            <a:xfrm>
              <a:off x="21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8908" name="Rectangle 60"/>
            <p:cNvSpPr>
              <a:spLocks noChangeArrowheads="1"/>
            </p:cNvSpPr>
            <p:nvPr/>
          </p:nvSpPr>
          <p:spPr bwMode="auto">
            <a:xfrm>
              <a:off x="2060" y="1471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?</a:t>
              </a:r>
              <a:endParaRPr lang="en-US"/>
            </a:p>
          </p:txBody>
        </p:sp>
        <p:sp>
          <p:nvSpPr>
            <p:cNvPr id="78909" name="Rectangle 61"/>
            <p:cNvSpPr>
              <a:spLocks noChangeArrowheads="1"/>
            </p:cNvSpPr>
            <p:nvPr/>
          </p:nvSpPr>
          <p:spPr bwMode="auto">
            <a:xfrm>
              <a:off x="1463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8910" name="Rectangle 62"/>
            <p:cNvSpPr>
              <a:spLocks noChangeArrowheads="1"/>
            </p:cNvSpPr>
            <p:nvPr/>
          </p:nvSpPr>
          <p:spPr bwMode="auto">
            <a:xfrm>
              <a:off x="1463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8911" name="Rectangle 63"/>
            <p:cNvSpPr>
              <a:spLocks noChangeArrowheads="1"/>
            </p:cNvSpPr>
            <p:nvPr/>
          </p:nvSpPr>
          <p:spPr bwMode="auto">
            <a:xfrm>
              <a:off x="3464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  <p:sp>
          <p:nvSpPr>
            <p:cNvPr id="78912" name="Rectangle 64"/>
            <p:cNvSpPr>
              <a:spLocks noChangeArrowheads="1"/>
            </p:cNvSpPr>
            <p:nvPr/>
          </p:nvSpPr>
          <p:spPr bwMode="auto">
            <a:xfrm>
              <a:off x="1935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</p:grpSp>
      <p:sp>
        <p:nvSpPr>
          <p:cNvPr id="78913" name="Text Box 65"/>
          <p:cNvSpPr txBox="1">
            <a:spLocks noChangeArrowheads="1"/>
          </p:cNvSpPr>
          <p:nvPr/>
        </p:nvSpPr>
        <p:spPr bwMode="auto">
          <a:xfrm>
            <a:off x="1143000" y="4114800"/>
            <a:ext cx="6858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3</a:t>
            </a:r>
            <a:r>
              <a:rPr lang="en-US" sz="2600" baseline="30000">
                <a:solidFill>
                  <a:srgbClr val="0000CC"/>
                </a:solidFill>
              </a:rPr>
              <a:t>rd</a:t>
            </a:r>
            <a:r>
              <a:rPr lang="en-US" sz="2600">
                <a:solidFill>
                  <a:srgbClr val="0000CC"/>
                </a:solidFill>
              </a:rPr>
              <a:t> Step:  Convert the smaller number to one. </a:t>
            </a:r>
          </a:p>
        </p:txBody>
      </p:sp>
      <p:sp>
        <p:nvSpPr>
          <p:cNvPr id="78914" name="Text Box 66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904875" y="3429000"/>
            <a:ext cx="7332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can we do to compare the moles?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795463" y="2209800"/>
            <a:ext cx="55530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/>
              <a:t>So we now have 1.409 moles of P &amp; </a:t>
            </a:r>
          </a:p>
          <a:p>
            <a:pPr algn="ctr"/>
            <a:r>
              <a:rPr lang="en-US" sz="2600"/>
              <a:t>3.523 moles of O.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6858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3</a:t>
            </a:r>
            <a:r>
              <a:rPr lang="en-US" sz="2600" baseline="30000">
                <a:solidFill>
                  <a:srgbClr val="0000CC"/>
                </a:solidFill>
              </a:rPr>
              <a:t>rd</a:t>
            </a:r>
            <a:r>
              <a:rPr lang="en-US" sz="2600">
                <a:solidFill>
                  <a:srgbClr val="0000CC"/>
                </a:solidFill>
              </a:rPr>
              <a:t> Step:  Convert the smaller number to one. 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715963" y="4724400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Do this by dividing both mole values by the smaller one.</a:t>
            </a:r>
            <a:endParaRPr lang="en-US"/>
          </a:p>
        </p:txBody>
      </p:sp>
      <p:grpSp>
        <p:nvGrpSpPr>
          <p:cNvPr id="79901" name="Group 29"/>
          <p:cNvGrpSpPr>
            <a:grpSpLocks/>
          </p:cNvGrpSpPr>
          <p:nvPr/>
        </p:nvGrpSpPr>
        <p:grpSpPr bwMode="auto">
          <a:xfrm>
            <a:off x="2319338" y="5326063"/>
            <a:ext cx="4040187" cy="779462"/>
            <a:chOff x="1463" y="1355"/>
            <a:chExt cx="2545" cy="491"/>
          </a:xfrm>
        </p:grpSpPr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>
              <a:off x="1467" y="1587"/>
              <a:ext cx="4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>
              <a:off x="2987" y="1587"/>
              <a:ext cx="4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4" name="Rectangle 32"/>
            <p:cNvSpPr>
              <a:spLocks noChangeArrowheads="1"/>
            </p:cNvSpPr>
            <p:nvPr/>
          </p:nvSpPr>
          <p:spPr bwMode="auto">
            <a:xfrm>
              <a:off x="3869" y="1471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79905" name="Rectangle 33"/>
            <p:cNvSpPr>
              <a:spLocks noChangeArrowheads="1"/>
            </p:cNvSpPr>
            <p:nvPr/>
          </p:nvSpPr>
          <p:spPr bwMode="auto">
            <a:xfrm>
              <a:off x="38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9906" name="Rectangle 34"/>
            <p:cNvSpPr>
              <a:spLocks noChangeArrowheads="1"/>
            </p:cNvSpPr>
            <p:nvPr/>
          </p:nvSpPr>
          <p:spPr bwMode="auto">
            <a:xfrm>
              <a:off x="3609" y="1471"/>
              <a:ext cx="24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2.5</a:t>
              </a:r>
              <a:endParaRPr lang="en-US"/>
            </a:p>
          </p:txBody>
        </p:sp>
        <p:sp>
          <p:nvSpPr>
            <p:cNvPr id="79907" name="Rectangle 35"/>
            <p:cNvSpPr>
              <a:spLocks noChangeArrowheads="1"/>
            </p:cNvSpPr>
            <p:nvPr/>
          </p:nvSpPr>
          <p:spPr bwMode="auto">
            <a:xfrm>
              <a:off x="2988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9908" name="Rectangle 36"/>
            <p:cNvSpPr>
              <a:spLocks noChangeArrowheads="1"/>
            </p:cNvSpPr>
            <p:nvPr/>
          </p:nvSpPr>
          <p:spPr bwMode="auto">
            <a:xfrm>
              <a:off x="2998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3.523</a:t>
              </a:r>
              <a:endParaRPr lang="en-US"/>
            </a:p>
          </p:txBody>
        </p:sp>
        <p:sp>
          <p:nvSpPr>
            <p:cNvPr id="79909" name="Rectangle 37"/>
            <p:cNvSpPr>
              <a:spLocks noChangeArrowheads="1"/>
            </p:cNvSpPr>
            <p:nvPr/>
          </p:nvSpPr>
          <p:spPr bwMode="auto">
            <a:xfrm>
              <a:off x="2713" y="1471"/>
              <a:ext cx="2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/>
            </a:p>
          </p:txBody>
        </p:sp>
        <p:sp>
          <p:nvSpPr>
            <p:cNvPr id="79910" name="Rectangle 38"/>
            <p:cNvSpPr>
              <a:spLocks noChangeArrowheads="1"/>
            </p:cNvSpPr>
            <p:nvPr/>
          </p:nvSpPr>
          <p:spPr bwMode="auto">
            <a:xfrm>
              <a:off x="2450" y="1471"/>
              <a:ext cx="27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79911" name="Rectangle 39"/>
            <p:cNvSpPr>
              <a:spLocks noChangeArrowheads="1"/>
            </p:cNvSpPr>
            <p:nvPr/>
          </p:nvSpPr>
          <p:spPr bwMode="auto">
            <a:xfrm>
              <a:off x="2271" y="1471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/>
            </a:p>
          </p:txBody>
        </p:sp>
        <p:sp>
          <p:nvSpPr>
            <p:cNvPr id="79912" name="Rectangle 40"/>
            <p:cNvSpPr>
              <a:spLocks noChangeArrowheads="1"/>
            </p:cNvSpPr>
            <p:nvPr/>
          </p:nvSpPr>
          <p:spPr bwMode="auto">
            <a:xfrm>
              <a:off x="2172" y="1471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/>
            </a:p>
          </p:txBody>
        </p:sp>
        <p:sp>
          <p:nvSpPr>
            <p:cNvPr id="79913" name="Rectangle 41"/>
            <p:cNvSpPr>
              <a:spLocks noChangeArrowheads="1"/>
            </p:cNvSpPr>
            <p:nvPr/>
          </p:nvSpPr>
          <p:spPr bwMode="auto">
            <a:xfrm>
              <a:off x="21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9914" name="Rectangle 42"/>
            <p:cNvSpPr>
              <a:spLocks noChangeArrowheads="1"/>
            </p:cNvSpPr>
            <p:nvPr/>
          </p:nvSpPr>
          <p:spPr bwMode="auto">
            <a:xfrm>
              <a:off x="2060" y="147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79915" name="Rectangle 43"/>
            <p:cNvSpPr>
              <a:spLocks noChangeArrowheads="1"/>
            </p:cNvSpPr>
            <p:nvPr/>
          </p:nvSpPr>
          <p:spPr bwMode="auto">
            <a:xfrm>
              <a:off x="1463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9916" name="Rectangle 44"/>
            <p:cNvSpPr>
              <a:spLocks noChangeArrowheads="1"/>
            </p:cNvSpPr>
            <p:nvPr/>
          </p:nvSpPr>
          <p:spPr bwMode="auto">
            <a:xfrm>
              <a:off x="1463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9917" name="Rectangle 45"/>
            <p:cNvSpPr>
              <a:spLocks noChangeArrowheads="1"/>
            </p:cNvSpPr>
            <p:nvPr/>
          </p:nvSpPr>
          <p:spPr bwMode="auto">
            <a:xfrm>
              <a:off x="3464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  <p:sp>
          <p:nvSpPr>
            <p:cNvPr id="79918" name="Rectangle 46"/>
            <p:cNvSpPr>
              <a:spLocks noChangeArrowheads="1"/>
            </p:cNvSpPr>
            <p:nvPr/>
          </p:nvSpPr>
          <p:spPr bwMode="auto">
            <a:xfrm>
              <a:off x="1935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</p:grp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76300" y="22860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So by dividing both mole values by the smaller one we deduced:</a:t>
            </a:r>
            <a:endParaRPr lang="en-US"/>
          </a:p>
        </p:txBody>
      </p:sp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2551113" y="3276600"/>
            <a:ext cx="4040187" cy="779463"/>
            <a:chOff x="1463" y="1355"/>
            <a:chExt cx="2545" cy="491"/>
          </a:xfrm>
        </p:grpSpPr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>
              <a:off x="1467" y="1587"/>
              <a:ext cx="4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1" name="Line 7"/>
            <p:cNvSpPr>
              <a:spLocks noChangeShapeType="1"/>
            </p:cNvSpPr>
            <p:nvPr/>
          </p:nvSpPr>
          <p:spPr bwMode="auto">
            <a:xfrm>
              <a:off x="2987" y="1587"/>
              <a:ext cx="4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3869" y="1471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38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3609" y="1471"/>
              <a:ext cx="24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2.5</a:t>
              </a:r>
              <a:endParaRPr lang="en-US"/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2988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2998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3.523</a:t>
              </a:r>
              <a:endParaRPr lang="en-US"/>
            </a:p>
          </p:txBody>
        </p:sp>
        <p:sp>
          <p:nvSpPr>
            <p:cNvPr id="77837" name="Rectangle 13"/>
            <p:cNvSpPr>
              <a:spLocks noChangeArrowheads="1"/>
            </p:cNvSpPr>
            <p:nvPr/>
          </p:nvSpPr>
          <p:spPr bwMode="auto">
            <a:xfrm>
              <a:off x="2713" y="1471"/>
              <a:ext cx="2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/>
            </a:p>
          </p:txBody>
        </p:sp>
        <p:sp>
          <p:nvSpPr>
            <p:cNvPr id="77838" name="Rectangle 14"/>
            <p:cNvSpPr>
              <a:spLocks noChangeArrowheads="1"/>
            </p:cNvSpPr>
            <p:nvPr/>
          </p:nvSpPr>
          <p:spPr bwMode="auto">
            <a:xfrm>
              <a:off x="2450" y="1471"/>
              <a:ext cx="27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77839" name="Rectangle 15"/>
            <p:cNvSpPr>
              <a:spLocks noChangeArrowheads="1"/>
            </p:cNvSpPr>
            <p:nvPr/>
          </p:nvSpPr>
          <p:spPr bwMode="auto">
            <a:xfrm>
              <a:off x="2271" y="1471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/>
            </a:p>
          </p:txBody>
        </p:sp>
        <p:sp>
          <p:nvSpPr>
            <p:cNvPr id="77840" name="Rectangle 16"/>
            <p:cNvSpPr>
              <a:spLocks noChangeArrowheads="1"/>
            </p:cNvSpPr>
            <p:nvPr/>
          </p:nvSpPr>
          <p:spPr bwMode="auto">
            <a:xfrm>
              <a:off x="2172" y="1471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/>
            </a:p>
          </p:txBody>
        </p:sp>
        <p:sp>
          <p:nvSpPr>
            <p:cNvPr id="77841" name="Rectangle 17"/>
            <p:cNvSpPr>
              <a:spLocks noChangeArrowheads="1"/>
            </p:cNvSpPr>
            <p:nvPr/>
          </p:nvSpPr>
          <p:spPr bwMode="auto">
            <a:xfrm>
              <a:off x="21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77842" name="Rectangle 18"/>
            <p:cNvSpPr>
              <a:spLocks noChangeArrowheads="1"/>
            </p:cNvSpPr>
            <p:nvPr/>
          </p:nvSpPr>
          <p:spPr bwMode="auto">
            <a:xfrm>
              <a:off x="2060" y="147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77843" name="Rectangle 19"/>
            <p:cNvSpPr>
              <a:spLocks noChangeArrowheads="1"/>
            </p:cNvSpPr>
            <p:nvPr/>
          </p:nvSpPr>
          <p:spPr bwMode="auto">
            <a:xfrm>
              <a:off x="1463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7844" name="Rectangle 20"/>
            <p:cNvSpPr>
              <a:spLocks noChangeArrowheads="1"/>
            </p:cNvSpPr>
            <p:nvPr/>
          </p:nvSpPr>
          <p:spPr bwMode="auto">
            <a:xfrm>
              <a:off x="1463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77845" name="Rectangle 21"/>
            <p:cNvSpPr>
              <a:spLocks noChangeArrowheads="1"/>
            </p:cNvSpPr>
            <p:nvPr/>
          </p:nvSpPr>
          <p:spPr bwMode="auto">
            <a:xfrm>
              <a:off x="3464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  <p:sp>
          <p:nvSpPr>
            <p:cNvPr id="77846" name="Rectangle 22"/>
            <p:cNvSpPr>
              <a:spLocks noChangeArrowheads="1"/>
            </p:cNvSpPr>
            <p:nvPr/>
          </p:nvSpPr>
          <p:spPr bwMode="auto">
            <a:xfrm>
              <a:off x="1935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</p:grp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2417763" y="4343400"/>
            <a:ext cx="430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This yields the formula PO</a:t>
            </a:r>
            <a:r>
              <a:rPr lang="en-US" sz="2400" b="1" baseline="-25000">
                <a:solidFill>
                  <a:srgbClr val="0000CC"/>
                </a:solidFill>
              </a:rPr>
              <a:t>2.5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904875" y="5029200"/>
            <a:ext cx="731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Is this an acceptable empirical formula?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876300" y="22860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So by dividing both mole values by the smaller one we deduced:</a:t>
            </a:r>
            <a:endParaRPr lang="en-US"/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2551113" y="3276600"/>
            <a:ext cx="4040187" cy="779463"/>
            <a:chOff x="1463" y="1355"/>
            <a:chExt cx="2545" cy="491"/>
          </a:xfrm>
        </p:grpSpPr>
        <p:sp>
          <p:nvSpPr>
            <p:cNvPr id="97286" name="Line 6"/>
            <p:cNvSpPr>
              <a:spLocks noChangeShapeType="1"/>
            </p:cNvSpPr>
            <p:nvPr/>
          </p:nvSpPr>
          <p:spPr bwMode="auto">
            <a:xfrm>
              <a:off x="1467" y="1587"/>
              <a:ext cx="4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7" name="Line 7"/>
            <p:cNvSpPr>
              <a:spLocks noChangeShapeType="1"/>
            </p:cNvSpPr>
            <p:nvPr/>
          </p:nvSpPr>
          <p:spPr bwMode="auto">
            <a:xfrm>
              <a:off x="2987" y="1587"/>
              <a:ext cx="4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8" name="Rectangle 8"/>
            <p:cNvSpPr>
              <a:spLocks noChangeArrowheads="1"/>
            </p:cNvSpPr>
            <p:nvPr/>
          </p:nvSpPr>
          <p:spPr bwMode="auto">
            <a:xfrm>
              <a:off x="3869" y="1471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>
              <a:off x="38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97290" name="Rectangle 10"/>
            <p:cNvSpPr>
              <a:spLocks noChangeArrowheads="1"/>
            </p:cNvSpPr>
            <p:nvPr/>
          </p:nvSpPr>
          <p:spPr bwMode="auto">
            <a:xfrm>
              <a:off x="3609" y="1471"/>
              <a:ext cx="24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2.5</a:t>
              </a:r>
              <a:endParaRPr lang="en-US"/>
            </a:p>
          </p:txBody>
        </p:sp>
        <p:sp>
          <p:nvSpPr>
            <p:cNvPr id="97291" name="Rectangle 11"/>
            <p:cNvSpPr>
              <a:spLocks noChangeArrowheads="1"/>
            </p:cNvSpPr>
            <p:nvPr/>
          </p:nvSpPr>
          <p:spPr bwMode="auto">
            <a:xfrm>
              <a:off x="2988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auto">
            <a:xfrm>
              <a:off x="2998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3.523</a:t>
              </a:r>
              <a:endParaRPr lang="en-US"/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2713" y="1471"/>
              <a:ext cx="2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/>
            </a:p>
          </p:txBody>
        </p:sp>
        <p:sp>
          <p:nvSpPr>
            <p:cNvPr id="97294" name="Rectangle 14"/>
            <p:cNvSpPr>
              <a:spLocks noChangeArrowheads="1"/>
            </p:cNvSpPr>
            <p:nvPr/>
          </p:nvSpPr>
          <p:spPr bwMode="auto">
            <a:xfrm>
              <a:off x="2450" y="1471"/>
              <a:ext cx="27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97295" name="Rectangle 15"/>
            <p:cNvSpPr>
              <a:spLocks noChangeArrowheads="1"/>
            </p:cNvSpPr>
            <p:nvPr/>
          </p:nvSpPr>
          <p:spPr bwMode="auto">
            <a:xfrm>
              <a:off x="2271" y="1471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/>
            </a:p>
          </p:txBody>
        </p:sp>
        <p:sp>
          <p:nvSpPr>
            <p:cNvPr id="97296" name="Rectangle 16"/>
            <p:cNvSpPr>
              <a:spLocks noChangeArrowheads="1"/>
            </p:cNvSpPr>
            <p:nvPr/>
          </p:nvSpPr>
          <p:spPr bwMode="auto">
            <a:xfrm>
              <a:off x="2172" y="1471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/>
            </a:p>
          </p:txBody>
        </p:sp>
        <p:sp>
          <p:nvSpPr>
            <p:cNvPr id="97297" name="Rectangle 17"/>
            <p:cNvSpPr>
              <a:spLocks noChangeArrowheads="1"/>
            </p:cNvSpPr>
            <p:nvPr/>
          </p:nvSpPr>
          <p:spPr bwMode="auto">
            <a:xfrm>
              <a:off x="2129" y="1471"/>
              <a:ext cx="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97298" name="Rectangle 18"/>
            <p:cNvSpPr>
              <a:spLocks noChangeArrowheads="1"/>
            </p:cNvSpPr>
            <p:nvPr/>
          </p:nvSpPr>
          <p:spPr bwMode="auto">
            <a:xfrm>
              <a:off x="2060" y="147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97299" name="Rectangle 19"/>
            <p:cNvSpPr>
              <a:spLocks noChangeArrowheads="1"/>
            </p:cNvSpPr>
            <p:nvPr/>
          </p:nvSpPr>
          <p:spPr bwMode="auto">
            <a:xfrm>
              <a:off x="1463" y="161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97300" name="Rectangle 20"/>
            <p:cNvSpPr>
              <a:spLocks noChangeArrowheads="1"/>
            </p:cNvSpPr>
            <p:nvPr/>
          </p:nvSpPr>
          <p:spPr bwMode="auto">
            <a:xfrm>
              <a:off x="1463" y="1355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1.409</a:t>
              </a:r>
              <a:endParaRPr lang="en-US"/>
            </a:p>
          </p:txBody>
        </p:sp>
        <p:sp>
          <p:nvSpPr>
            <p:cNvPr id="97301" name="Rectangle 21"/>
            <p:cNvSpPr>
              <a:spLocks noChangeArrowheads="1"/>
            </p:cNvSpPr>
            <p:nvPr/>
          </p:nvSpPr>
          <p:spPr bwMode="auto">
            <a:xfrm>
              <a:off x="3464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  <p:sp>
          <p:nvSpPr>
            <p:cNvPr id="97302" name="Rectangle 22"/>
            <p:cNvSpPr>
              <a:spLocks noChangeArrowheads="1"/>
            </p:cNvSpPr>
            <p:nvPr/>
          </p:nvSpPr>
          <p:spPr bwMode="auto">
            <a:xfrm>
              <a:off x="1935" y="1507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/>
            </a:p>
          </p:txBody>
        </p:sp>
      </p:grp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2417763" y="4343400"/>
            <a:ext cx="430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This yields the formula PO</a:t>
            </a:r>
            <a:r>
              <a:rPr lang="en-US" sz="2400" b="1" baseline="-25000">
                <a:solidFill>
                  <a:srgbClr val="0000CC"/>
                </a:solidFill>
              </a:rPr>
              <a:t>2.5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904875" y="5029200"/>
            <a:ext cx="731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Is this an acceptable empirical formula?</a:t>
            </a: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4192588" y="5715000"/>
            <a:ext cx="757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2088" y="1524000"/>
            <a:ext cx="8759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00CC"/>
                </a:solidFill>
              </a:rPr>
              <a:t>The mass in grams of 1 mole of a compound is equal to the mass in grams of the components. 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28700" y="3810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Molar Mass (Molecular Weight)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04900" y="2819400"/>
            <a:ext cx="6934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2</a:t>
            </a:r>
            <a:r>
              <a:rPr lang="en-US" sz="3200"/>
              <a:t>O		MW = 2(1.008) + 15.999 g</a:t>
            </a:r>
          </a:p>
          <a:p>
            <a:endParaRPr lang="en-US" sz="3200"/>
          </a:p>
          <a:p>
            <a:r>
              <a:rPr lang="en-US" sz="3200"/>
              <a:t>AlCl</a:t>
            </a:r>
            <a:r>
              <a:rPr lang="en-US" sz="3200" baseline="-25000"/>
              <a:t>3</a:t>
            </a:r>
            <a:r>
              <a:rPr lang="en-US" sz="3200"/>
              <a:t>		MW = 26.98 + 3(35.45) g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301875" y="4648200"/>
            <a:ext cx="453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(Note:</a:t>
            </a:r>
            <a:r>
              <a:rPr lang="en-US" sz="2400">
                <a:solidFill>
                  <a:srgbClr val="FF3300"/>
                </a:solidFill>
              </a:rPr>
              <a:t>  The Significant Figures.)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5410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00CC"/>
                </a:solidFill>
              </a:rPr>
              <a:t>So the mass in grams of 1 mole of each compound 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08025" y="3429000"/>
            <a:ext cx="7726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must we do to fix the formula PO</a:t>
            </a:r>
            <a:r>
              <a:rPr lang="en-US" sz="3200" u="sng" baseline="-25000">
                <a:solidFill>
                  <a:srgbClr val="FF3300"/>
                </a:solidFill>
              </a:rPr>
              <a:t>2.5</a:t>
            </a:r>
            <a:r>
              <a:rPr lang="en-US" sz="3200" u="sng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73088" y="2209800"/>
            <a:ext cx="7997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Since compounds must contain whole numbers of atoms, </a:t>
            </a:r>
          </a:p>
          <a:p>
            <a:r>
              <a:rPr lang="en-US" sz="2400"/>
              <a:t>the empirical formula should contain only whole numbers.</a:t>
            </a:r>
            <a:endParaRPr lang="en-US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08025" y="3429000"/>
            <a:ext cx="7726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must we do to fix the formula PO</a:t>
            </a:r>
            <a:r>
              <a:rPr lang="en-US" sz="3200" u="sng" baseline="-25000">
                <a:solidFill>
                  <a:srgbClr val="FF3300"/>
                </a:solidFill>
              </a:rPr>
              <a:t>2.5</a:t>
            </a:r>
            <a:r>
              <a:rPr lang="en-US" sz="3200" u="sng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573088" y="2209800"/>
            <a:ext cx="7997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Since compounds must contain whole numbers of atoms, </a:t>
            </a:r>
          </a:p>
          <a:p>
            <a:r>
              <a:rPr lang="en-US" sz="2400"/>
              <a:t>the empirical formula should contain only whole numbers.</a:t>
            </a:r>
            <a:endParaRPr 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790700" y="4114800"/>
            <a:ext cx="556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4</a:t>
            </a:r>
            <a:r>
              <a:rPr lang="en-US" sz="2600" baseline="30000">
                <a:solidFill>
                  <a:srgbClr val="0000CC"/>
                </a:solidFill>
              </a:rPr>
              <a:t>th</a:t>
            </a:r>
            <a:r>
              <a:rPr lang="en-US" sz="2600">
                <a:solidFill>
                  <a:srgbClr val="0000CC"/>
                </a:solidFill>
              </a:rPr>
              <a:t> Step:  Convert to whole numbers. 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300038" y="4648200"/>
            <a:ext cx="854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Do this by multiplying both mole values to get whole numbers.</a:t>
            </a:r>
            <a:endParaRPr lang="en-US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08025" y="3429000"/>
            <a:ext cx="7726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FF3300"/>
                </a:solidFill>
              </a:rPr>
              <a:t>What must we do to fix the formula PO</a:t>
            </a:r>
            <a:r>
              <a:rPr lang="en-US" sz="3200" u="sng" baseline="-25000">
                <a:solidFill>
                  <a:srgbClr val="FF3300"/>
                </a:solidFill>
              </a:rPr>
              <a:t>2.5</a:t>
            </a:r>
            <a:r>
              <a:rPr lang="en-US" sz="3200" u="sng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667000" y="6019800"/>
            <a:ext cx="3810000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Empirical Formula = P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5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552450" y="1066800"/>
            <a:ext cx="8039100" cy="901700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573088" y="2209800"/>
            <a:ext cx="7997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Since compounds must contain whole numbers of atoms, </a:t>
            </a:r>
          </a:p>
          <a:p>
            <a:r>
              <a:rPr lang="en-US" sz="2400"/>
              <a:t>the empirical formula should contain only whole numbers.</a:t>
            </a:r>
            <a:endParaRPr 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790700" y="4114800"/>
            <a:ext cx="556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>
                <a:solidFill>
                  <a:srgbClr val="0000CC"/>
                </a:solidFill>
              </a:rPr>
              <a:t>4</a:t>
            </a:r>
            <a:r>
              <a:rPr lang="en-US" sz="2600" baseline="30000">
                <a:solidFill>
                  <a:srgbClr val="0000CC"/>
                </a:solidFill>
              </a:rPr>
              <a:t>th</a:t>
            </a:r>
            <a:r>
              <a:rPr lang="en-US" sz="2600">
                <a:solidFill>
                  <a:srgbClr val="0000CC"/>
                </a:solidFill>
              </a:rPr>
              <a:t> Step:  Convert to whole numbers. 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00038" y="4648200"/>
            <a:ext cx="854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Do this by multiplying both mole values to get whole numbers.</a:t>
            </a:r>
            <a:endParaRPr lang="en-US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2286000" y="5257800"/>
            <a:ext cx="193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1 P x 2 = 2 P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4724400" y="5257800"/>
            <a:ext cx="225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2.5 O x 2 = 5 O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49288" y="3613150"/>
            <a:ext cx="7845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Mg </a:t>
            </a:r>
            <a:r>
              <a:rPr lang="en-US" sz="2800" baseline="-25000"/>
              <a:t>(solid – silvery white)</a:t>
            </a:r>
            <a:r>
              <a:rPr lang="en-US" sz="2800"/>
              <a:t> + O</a:t>
            </a:r>
            <a:r>
              <a:rPr lang="en-US" sz="2800" baseline="-25000"/>
              <a:t>2</a:t>
            </a:r>
            <a:r>
              <a:rPr lang="en-US" sz="2800"/>
              <a:t> </a:t>
            </a:r>
            <a:r>
              <a:rPr lang="en-US" sz="2800" baseline="-25000"/>
              <a:t>(gas)</a:t>
            </a:r>
            <a:r>
              <a:rPr lang="en-US" sz="2800"/>
              <a:t>  </a:t>
            </a:r>
            <a:r>
              <a:rPr lang="en-US" sz="2800">
                <a:cs typeface="Arial" charset="0"/>
              </a:rPr>
              <a:t>→  Mg</a:t>
            </a:r>
            <a:r>
              <a:rPr lang="en-US" sz="2800" baseline="-25000">
                <a:cs typeface="Arial" charset="0"/>
              </a:rPr>
              <a:t>x</a:t>
            </a:r>
            <a:r>
              <a:rPr lang="en-US" sz="2800">
                <a:cs typeface="Arial" charset="0"/>
              </a:rPr>
              <a:t>O</a:t>
            </a:r>
            <a:r>
              <a:rPr lang="en-US" sz="2800" baseline="-25000">
                <a:cs typeface="Arial" charset="0"/>
              </a:rPr>
              <a:t>y</a:t>
            </a:r>
            <a:r>
              <a:rPr lang="en-US" sz="2800">
                <a:cs typeface="Arial" charset="0"/>
              </a:rPr>
              <a:t> </a:t>
            </a:r>
            <a:r>
              <a:rPr lang="en-US" sz="2800" baseline="-25000">
                <a:cs typeface="Arial" charset="0"/>
              </a:rPr>
              <a:t>(solid – white)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029200" y="3429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heat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143000" y="4343400"/>
            <a:ext cx="188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CC"/>
                </a:solidFill>
              </a:rPr>
              <a:t>(0.353g)</a:t>
            </a:r>
          </a:p>
          <a:p>
            <a:pPr algn="ctr"/>
            <a:r>
              <a:rPr lang="en-US" b="1">
                <a:solidFill>
                  <a:srgbClr val="0000CC"/>
                </a:solidFill>
              </a:rPr>
              <a:t>limiting reagent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721350" y="4341813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CC"/>
                </a:solidFill>
              </a:rPr>
              <a:t>(0.585g)</a:t>
            </a:r>
          </a:p>
          <a:p>
            <a:pPr algn="ctr"/>
            <a:r>
              <a:rPr lang="en-US" b="1">
                <a:solidFill>
                  <a:srgbClr val="0000CC"/>
                </a:solidFill>
              </a:rPr>
              <a:t>resulting mass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657600" y="2743200"/>
            <a:ext cx="379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Atmospheric oxygen is in excess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30263" y="1295400"/>
            <a:ext cx="7483475" cy="1203325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>
                <a:solidFill>
                  <a:srgbClr val="0000CC"/>
                </a:solidFill>
              </a:rPr>
              <a:t>A student burns 0.353 g of magnesium ribbon in an open crucible.  A white powder forms and is found to weigh 0.585 g.  What is the empirical formula?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4343400" y="3124200"/>
            <a:ext cx="457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954088" y="5105400"/>
            <a:ext cx="7235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3300"/>
                </a:solidFill>
              </a:rPr>
              <a:t>How do we determine the empirical formula?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49288" y="3613150"/>
            <a:ext cx="7845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Mg </a:t>
            </a:r>
            <a:r>
              <a:rPr lang="en-US" sz="2800" baseline="-25000"/>
              <a:t>(solid – silvery white)</a:t>
            </a:r>
            <a:r>
              <a:rPr lang="en-US" sz="2800"/>
              <a:t> + O</a:t>
            </a:r>
            <a:r>
              <a:rPr lang="en-US" sz="2800" baseline="-25000"/>
              <a:t>2</a:t>
            </a:r>
            <a:r>
              <a:rPr lang="en-US" sz="2800"/>
              <a:t> </a:t>
            </a:r>
            <a:r>
              <a:rPr lang="en-US" sz="2800" baseline="-25000"/>
              <a:t>(gas)</a:t>
            </a:r>
            <a:r>
              <a:rPr lang="en-US" sz="2800"/>
              <a:t>  </a:t>
            </a:r>
            <a:r>
              <a:rPr lang="en-US" sz="2800">
                <a:cs typeface="Arial" charset="0"/>
              </a:rPr>
              <a:t>→  Mg</a:t>
            </a:r>
            <a:r>
              <a:rPr lang="en-US" sz="2800" baseline="-25000">
                <a:cs typeface="Arial" charset="0"/>
              </a:rPr>
              <a:t>x</a:t>
            </a:r>
            <a:r>
              <a:rPr lang="en-US" sz="2800">
                <a:cs typeface="Arial" charset="0"/>
              </a:rPr>
              <a:t>O</a:t>
            </a:r>
            <a:r>
              <a:rPr lang="en-US" sz="2800" baseline="-25000">
                <a:cs typeface="Arial" charset="0"/>
              </a:rPr>
              <a:t>y</a:t>
            </a:r>
            <a:r>
              <a:rPr lang="en-US" sz="2800">
                <a:cs typeface="Arial" charset="0"/>
              </a:rPr>
              <a:t> </a:t>
            </a:r>
            <a:r>
              <a:rPr lang="en-US" sz="2800" baseline="-25000">
                <a:cs typeface="Arial" charset="0"/>
              </a:rPr>
              <a:t>(solid – white)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029200" y="3429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heat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43000" y="4343400"/>
            <a:ext cx="188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CC"/>
                </a:solidFill>
              </a:rPr>
              <a:t>(0.353g)</a:t>
            </a:r>
          </a:p>
          <a:p>
            <a:pPr algn="ctr"/>
            <a:r>
              <a:rPr lang="en-US" b="1">
                <a:solidFill>
                  <a:srgbClr val="0000CC"/>
                </a:solidFill>
              </a:rPr>
              <a:t>limiting reagent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721350" y="4341813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CC"/>
                </a:solidFill>
              </a:rPr>
              <a:t>(0.585g)</a:t>
            </a:r>
          </a:p>
          <a:p>
            <a:pPr algn="ctr"/>
            <a:r>
              <a:rPr lang="en-US" b="1">
                <a:solidFill>
                  <a:srgbClr val="0000CC"/>
                </a:solidFill>
              </a:rPr>
              <a:t>resulting mass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657600" y="2743200"/>
            <a:ext cx="379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Atmospheric oxygen is in excess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830263" y="1295400"/>
            <a:ext cx="7483475" cy="1203325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>
                <a:solidFill>
                  <a:srgbClr val="0000CC"/>
                </a:solidFill>
              </a:rPr>
              <a:t>A student burns 0.353 g of magnesium ribbon in an open crucible.  A white powder forms and is found to weigh 0.585 g.  What is the empirical formula?</a:t>
            </a: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4343400" y="3124200"/>
            <a:ext cx="457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954088" y="5105400"/>
            <a:ext cx="7235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3300"/>
                </a:solidFill>
              </a:rPr>
              <a:t>How do we determine the empirical formula?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1600200" y="5715000"/>
            <a:ext cx="490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1</a:t>
            </a:r>
            <a:r>
              <a:rPr lang="en-US" sz="2400" baseline="30000">
                <a:solidFill>
                  <a:srgbClr val="0000CC"/>
                </a:solidFill>
              </a:rPr>
              <a:t>st</a:t>
            </a:r>
            <a:r>
              <a:rPr lang="en-US" sz="2400">
                <a:solidFill>
                  <a:srgbClr val="0000CC"/>
                </a:solidFill>
              </a:rPr>
              <a:t> Step:  Calculate mass percents.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685800" y="1828800"/>
            <a:ext cx="7772400" cy="3597275"/>
            <a:chOff x="336" y="576"/>
            <a:chExt cx="4896" cy="2266"/>
          </a:xfrm>
        </p:grpSpPr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384" y="576"/>
            <a:ext cx="4848" cy="499"/>
          </p:xfrm>
          <a:graphic>
            <a:graphicData uri="http://schemas.openxmlformats.org/presentationml/2006/ole">
              <p:oleObj spid="_x0000_s8208" name="Equation" r:id="rId4" imgW="4076640" imgH="419040" progId="Equation.3">
                <p:embed/>
              </p:oleObj>
            </a:graphicData>
          </a:graphic>
        </p:graphicFrame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336" y="2352"/>
            <a:ext cx="4800" cy="490"/>
          </p:xfrm>
          <a:graphic>
            <a:graphicData uri="http://schemas.openxmlformats.org/presentationml/2006/ole">
              <p:oleObj spid="_x0000_s8209" name="Equation" r:id="rId5" imgW="4114800" imgH="419040" progId="Equation.3">
                <p:embed/>
              </p:oleObj>
            </a:graphicData>
          </a:graphic>
        </p:graphicFrame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36" y="1647"/>
              <a:ext cx="488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0000CC"/>
                  </a:solidFill>
                </a:rPr>
                <a:t>Mass of O = total mass of compound – mass of Mg = 0.232 g</a:t>
              </a:r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70138" y="5867400"/>
            <a:ext cx="4402137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Mg = 60.3%	and	O = 39.7%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20900" y="1219200"/>
            <a:ext cx="490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1</a:t>
            </a:r>
            <a:r>
              <a:rPr lang="en-US" sz="2400" baseline="30000">
                <a:solidFill>
                  <a:srgbClr val="0000CC"/>
                </a:solidFill>
              </a:rPr>
              <a:t>st</a:t>
            </a:r>
            <a:r>
              <a:rPr lang="en-US" sz="2400">
                <a:solidFill>
                  <a:srgbClr val="0000CC"/>
                </a:solidFill>
              </a:rPr>
              <a:t> Step:  Calculate mass percents.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23900" y="1905000"/>
            <a:ext cx="7696200" cy="9620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Formula masses and percent composition </a:t>
            </a:r>
          </a:p>
          <a:p>
            <a:pPr algn="ctr"/>
            <a:r>
              <a:rPr lang="en-US" sz="2800"/>
              <a:t>of three theoretical compounds of Mg and 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4140200"/>
            <a:ext cx="12811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6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13325" y="41513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2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765925" y="41513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2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13325" y="4481513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781800" y="4545013"/>
            <a:ext cx="184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2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95400" y="4902200"/>
            <a:ext cx="1400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2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029200" y="4953000"/>
            <a:ext cx="184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2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781800" y="4953000"/>
            <a:ext cx="184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200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36575" y="1219200"/>
            <a:ext cx="806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2</a:t>
            </a:r>
            <a:r>
              <a:rPr lang="en-US" sz="2400" baseline="30000">
                <a:solidFill>
                  <a:srgbClr val="0000CC"/>
                </a:solidFill>
              </a:rPr>
              <a:t>nd</a:t>
            </a:r>
            <a:r>
              <a:rPr lang="en-US" sz="2400">
                <a:solidFill>
                  <a:srgbClr val="0000CC"/>
                </a:solidFill>
              </a:rPr>
              <a:t> Step:  Formula Masses and their Percent Composition.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1600200" y="2971800"/>
            <a:ext cx="271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Mg = 24.31 g/mole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4876800" y="29718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O = 15.999 g/mole</a:t>
            </a:r>
          </a:p>
        </p:txBody>
      </p:sp>
      <p:graphicFrame>
        <p:nvGraphicFramePr>
          <p:cNvPr id="9433" name="Object 217"/>
          <p:cNvGraphicFramePr>
            <a:graphicFrameLocks noChangeAspect="1"/>
          </p:cNvGraphicFramePr>
          <p:nvPr/>
        </p:nvGraphicFramePr>
        <p:xfrm>
          <a:off x="4244975" y="3133725"/>
          <a:ext cx="654050" cy="592138"/>
        </p:xfrm>
        <a:graphic>
          <a:graphicData uri="http://schemas.openxmlformats.org/presentationml/2006/ole">
            <p:oleObj spid="_x0000_s9683" name="Worksheet" r:id="rId4" imgW="660400" imgH="596900" progId="Excel.Sheet.8">
              <p:embed/>
            </p:oleObj>
          </a:graphicData>
        </a:graphic>
      </p:graphicFrame>
      <p:graphicFrame>
        <p:nvGraphicFramePr>
          <p:cNvPr id="9678" name="Group 462"/>
          <p:cNvGraphicFramePr>
            <a:graphicFrameLocks noGrp="1"/>
          </p:cNvGraphicFramePr>
          <p:nvPr/>
        </p:nvGraphicFramePr>
        <p:xfrm>
          <a:off x="142875" y="3581400"/>
          <a:ext cx="8858250" cy="2166938"/>
        </p:xfrm>
        <a:graphic>
          <a:graphicData uri="http://schemas.openxmlformats.org/drawingml/2006/table">
            <a:tbl>
              <a:tblPr/>
              <a:tblGrid>
                <a:gridCol w="2844800"/>
                <a:gridCol w="2190750"/>
                <a:gridCol w="1054100"/>
                <a:gridCol w="1384300"/>
                <a:gridCol w="13843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of Oxide 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Weight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24.31+15.999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 + 2(15.999)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2(24.31) + 15.999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80" name="Text Box 464"/>
          <p:cNvSpPr txBox="1">
            <a:spLocks noChangeArrowheads="1"/>
          </p:cNvSpPr>
          <p:nvPr/>
        </p:nvSpPr>
        <p:spPr bwMode="auto">
          <a:xfrm>
            <a:off x="2370138" y="5943600"/>
            <a:ext cx="4402137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Mg = 60.3%	and	O = 39.7%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723900" y="1905000"/>
            <a:ext cx="7696200" cy="9620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Formula masses and percent composition </a:t>
            </a:r>
          </a:p>
          <a:p>
            <a:pPr algn="ctr"/>
            <a:r>
              <a:rPr lang="en-US" sz="2800"/>
              <a:t>of three theoretical compounds of Mg and O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36575" y="1219200"/>
            <a:ext cx="806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2</a:t>
            </a:r>
            <a:r>
              <a:rPr lang="en-US" sz="2400" baseline="30000">
                <a:solidFill>
                  <a:srgbClr val="0000CC"/>
                </a:solidFill>
              </a:rPr>
              <a:t>nd</a:t>
            </a:r>
            <a:r>
              <a:rPr lang="en-US" sz="2400">
                <a:solidFill>
                  <a:srgbClr val="0000CC"/>
                </a:solidFill>
              </a:rPr>
              <a:t> Step:  Formula Masses and their Percent Composition.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600200" y="2971800"/>
            <a:ext cx="271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Mg = 24.31 g/mole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4876800" y="29718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O = 15.999 g/mole</a:t>
            </a:r>
          </a:p>
        </p:txBody>
      </p:sp>
      <p:graphicFrame>
        <p:nvGraphicFramePr>
          <p:cNvPr id="93379" name="Group 195"/>
          <p:cNvGraphicFramePr>
            <a:graphicFrameLocks noGrp="1"/>
          </p:cNvGraphicFramePr>
          <p:nvPr/>
        </p:nvGraphicFramePr>
        <p:xfrm>
          <a:off x="142875" y="3581400"/>
          <a:ext cx="8858250" cy="2166938"/>
        </p:xfrm>
        <a:graphic>
          <a:graphicData uri="http://schemas.openxmlformats.org/drawingml/2006/table">
            <a:tbl>
              <a:tblPr/>
              <a:tblGrid>
                <a:gridCol w="2844800"/>
                <a:gridCol w="2190750"/>
                <a:gridCol w="1054100"/>
                <a:gridCol w="1384300"/>
                <a:gridCol w="13843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of Oxide 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Weight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24.31+15.999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 + 2(15.999)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2(24.31) + 15.999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64.619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80" name="Text Box 196"/>
          <p:cNvSpPr txBox="1">
            <a:spLocks noChangeArrowheads="1"/>
          </p:cNvSpPr>
          <p:nvPr/>
        </p:nvSpPr>
        <p:spPr bwMode="auto">
          <a:xfrm>
            <a:off x="2370138" y="5943600"/>
            <a:ext cx="4402137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Mg = 60.3%	and	O = 39.7%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23900" y="1905000"/>
            <a:ext cx="7696200" cy="9620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Formula masses and percent composition </a:t>
            </a:r>
          </a:p>
          <a:p>
            <a:pPr algn="ctr"/>
            <a:r>
              <a:rPr lang="en-US" sz="2800"/>
              <a:t>of three theoretical compounds of Mg and O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36575" y="1219200"/>
            <a:ext cx="806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2</a:t>
            </a:r>
            <a:r>
              <a:rPr lang="en-US" sz="2400" baseline="30000">
                <a:solidFill>
                  <a:srgbClr val="0000CC"/>
                </a:solidFill>
              </a:rPr>
              <a:t>nd</a:t>
            </a:r>
            <a:r>
              <a:rPr lang="en-US" sz="2400">
                <a:solidFill>
                  <a:srgbClr val="0000CC"/>
                </a:solidFill>
              </a:rPr>
              <a:t> Step:  Formula Masses and their Percent Composition.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600200" y="2971800"/>
            <a:ext cx="271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Mg = 24.31 g/mole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876800" y="29718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O = 15.999 g/mole</a:t>
            </a:r>
          </a:p>
        </p:txBody>
      </p:sp>
      <p:graphicFrame>
        <p:nvGraphicFramePr>
          <p:cNvPr id="94217" name="Group 9"/>
          <p:cNvGraphicFramePr>
            <a:graphicFrameLocks noGrp="1"/>
          </p:cNvGraphicFramePr>
          <p:nvPr/>
        </p:nvGraphicFramePr>
        <p:xfrm>
          <a:off x="142875" y="3581400"/>
          <a:ext cx="8858250" cy="2286953"/>
        </p:xfrm>
        <a:graphic>
          <a:graphicData uri="http://schemas.openxmlformats.org/drawingml/2006/table">
            <a:tbl>
              <a:tblPr/>
              <a:tblGrid>
                <a:gridCol w="2844800"/>
                <a:gridCol w="2190750"/>
                <a:gridCol w="1054100"/>
                <a:gridCol w="1384300"/>
                <a:gridCol w="13843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of Oxide 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Weight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24.31+15.999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24.31/ 40.309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15.999/  40.309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 + 2(15.999)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24.31/ 56.308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x 15.999/  56.308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2(24.31) + 15.999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64.619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x 24.31/ 64.619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15.999/  64.619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2370138" y="6019800"/>
            <a:ext cx="4402137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Mg = 60.3%	and	O = 39.7%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23900" y="1905000"/>
            <a:ext cx="7696200" cy="9620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Formula masses and percent composition </a:t>
            </a:r>
          </a:p>
          <a:p>
            <a:pPr algn="ctr"/>
            <a:r>
              <a:rPr lang="en-US" sz="2800"/>
              <a:t>of three theoretical compounds of Mg and O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536575" y="1219200"/>
            <a:ext cx="806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2</a:t>
            </a:r>
            <a:r>
              <a:rPr lang="en-US" sz="2400" baseline="30000">
                <a:solidFill>
                  <a:srgbClr val="0000CC"/>
                </a:solidFill>
              </a:rPr>
              <a:t>nd</a:t>
            </a:r>
            <a:r>
              <a:rPr lang="en-US" sz="2400">
                <a:solidFill>
                  <a:srgbClr val="0000CC"/>
                </a:solidFill>
              </a:rPr>
              <a:t> Step:  Formula Masses and their Percent Composition.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600200" y="2971800"/>
            <a:ext cx="271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Mg = 24.31 g/mole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876800" y="29718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O = 15.999 g/mole</a:t>
            </a:r>
          </a:p>
        </p:txBody>
      </p:sp>
      <p:graphicFrame>
        <p:nvGraphicFramePr>
          <p:cNvPr id="95272" name="Group 40"/>
          <p:cNvGraphicFramePr>
            <a:graphicFrameLocks noGrp="1"/>
          </p:cNvGraphicFramePr>
          <p:nvPr/>
        </p:nvGraphicFramePr>
        <p:xfrm>
          <a:off x="142875" y="3581400"/>
          <a:ext cx="8858250" cy="2166938"/>
        </p:xfrm>
        <a:graphic>
          <a:graphicData uri="http://schemas.openxmlformats.org/drawingml/2006/table">
            <a:tbl>
              <a:tblPr/>
              <a:tblGrid>
                <a:gridCol w="2844800"/>
                <a:gridCol w="2190750"/>
                <a:gridCol w="1054100"/>
                <a:gridCol w="1384300"/>
                <a:gridCol w="13843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of Oxide 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Weight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24.31+15.999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 + 2(15.999)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2(24.31) + 15.999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64.619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74" name="Text Box 42"/>
          <p:cNvSpPr txBox="1">
            <a:spLocks noChangeArrowheads="1"/>
          </p:cNvSpPr>
          <p:nvPr/>
        </p:nvSpPr>
        <p:spPr bwMode="auto">
          <a:xfrm>
            <a:off x="2370138" y="6019800"/>
            <a:ext cx="4402137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Mg = 60.3%	and	O = 39.7%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92088" y="1524000"/>
            <a:ext cx="875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00CC"/>
                </a:solidFill>
              </a:rPr>
              <a:t>The mass in grams of 1 mole of each compound is…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028700" y="3810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Molar Mass (Molecular Weight)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943100" y="3200400"/>
            <a:ext cx="5257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H</a:t>
            </a:r>
            <a:r>
              <a:rPr lang="en-US" sz="3200" baseline="-25000"/>
              <a:t>2</a:t>
            </a:r>
            <a:r>
              <a:rPr lang="en-US" sz="3200"/>
              <a:t>O		MW = 18.015 g</a:t>
            </a:r>
          </a:p>
          <a:p>
            <a:endParaRPr lang="en-US" sz="3200"/>
          </a:p>
          <a:p>
            <a:r>
              <a:rPr lang="en-US" sz="3200"/>
              <a:t>AlCl</a:t>
            </a:r>
            <a:r>
              <a:rPr lang="en-US" sz="3200" baseline="-25000"/>
              <a:t>3</a:t>
            </a:r>
            <a:r>
              <a:rPr lang="en-US" sz="3200"/>
              <a:t>		MW= 133.33 g</a:t>
            </a:r>
          </a:p>
        </p:txBody>
      </p:sp>
      <p:pic>
        <p:nvPicPr>
          <p:cNvPr id="68615" name="Picture 7" descr="h2o_bal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2286000"/>
            <a:ext cx="5557838" cy="138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616" name="Picture 8" descr="alcl3_b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6200"/>
            <a:ext cx="3400425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23900" y="1905000"/>
            <a:ext cx="7696200" cy="9620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Formula masses and percent composition </a:t>
            </a:r>
          </a:p>
          <a:p>
            <a:pPr algn="ctr"/>
            <a:r>
              <a:rPr lang="en-US" sz="2800"/>
              <a:t>of three theoretical compounds of Mg and O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292225" y="4572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2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36575" y="1219200"/>
            <a:ext cx="806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2</a:t>
            </a:r>
            <a:r>
              <a:rPr lang="en-US" sz="2400" baseline="30000">
                <a:solidFill>
                  <a:srgbClr val="0000CC"/>
                </a:solidFill>
              </a:rPr>
              <a:t>nd</a:t>
            </a:r>
            <a:r>
              <a:rPr lang="en-US" sz="2400">
                <a:solidFill>
                  <a:srgbClr val="0000CC"/>
                </a:solidFill>
              </a:rPr>
              <a:t> Step:  Formula Masses and their Percent Composition.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600200" y="2971800"/>
            <a:ext cx="271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Mg = 24.31 g/mole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876800" y="29718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O = 15.999 g/mole</a:t>
            </a:r>
          </a:p>
        </p:txBody>
      </p:sp>
      <p:graphicFrame>
        <p:nvGraphicFramePr>
          <p:cNvPr id="98313" name="Group 9"/>
          <p:cNvGraphicFramePr>
            <a:graphicFrameLocks noGrp="1"/>
          </p:cNvGraphicFramePr>
          <p:nvPr/>
        </p:nvGraphicFramePr>
        <p:xfrm>
          <a:off x="142875" y="3581400"/>
          <a:ext cx="8858250" cy="2166938"/>
        </p:xfrm>
        <a:graphic>
          <a:graphicData uri="http://schemas.openxmlformats.org/drawingml/2006/table">
            <a:tbl>
              <a:tblPr/>
              <a:tblGrid>
                <a:gridCol w="2844800"/>
                <a:gridCol w="2190750"/>
                <a:gridCol w="1054100"/>
                <a:gridCol w="1384300"/>
                <a:gridCol w="13843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of Oxide 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Formula Weight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**MgO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24.31+15.999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40.309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60.3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39.7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MgO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24.31 + 2(15.999)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56.308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2(24.31) + 15.999 =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64.619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2370138" y="6019800"/>
            <a:ext cx="4402137" cy="48260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Mg = 60.3%	and	O = 39.7%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762000"/>
            <a:ext cx="655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u="sng">
                <a:solidFill>
                  <a:srgbClr val="FF3300"/>
                </a:solidFill>
              </a:rPr>
              <a:t>Today’s Experiment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" y="2193925"/>
            <a:ext cx="4184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Al(s) + </a:t>
            </a:r>
            <a:r>
              <a:rPr lang="en-US" sz="4000">
                <a:solidFill>
                  <a:srgbClr val="0000CC"/>
                </a:solidFill>
              </a:rPr>
              <a:t>Cu</a:t>
            </a:r>
            <a:r>
              <a:rPr lang="en-US" sz="4000" baseline="-25000">
                <a:solidFill>
                  <a:srgbClr val="0000CC"/>
                </a:solidFill>
              </a:rPr>
              <a:t>x</a:t>
            </a:r>
            <a:r>
              <a:rPr lang="en-US" sz="4000">
                <a:solidFill>
                  <a:srgbClr val="0000CC"/>
                </a:solidFill>
              </a:rPr>
              <a:t>Cl</a:t>
            </a:r>
            <a:r>
              <a:rPr lang="en-US" sz="4000" baseline="-25000">
                <a:solidFill>
                  <a:srgbClr val="0000CC"/>
                </a:solidFill>
              </a:rPr>
              <a:t>y</a:t>
            </a:r>
            <a:r>
              <a:rPr lang="en-US" sz="4000"/>
              <a:t>(aq)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333875" y="2590800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953000" y="2193925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AlCl</a:t>
            </a:r>
            <a:r>
              <a:rPr lang="en-US" sz="4000" baseline="-25000"/>
              <a:t>3</a:t>
            </a:r>
            <a:r>
              <a:rPr lang="en-US" sz="4000"/>
              <a:t>(aq) + </a:t>
            </a:r>
            <a:r>
              <a:rPr lang="en-US" sz="4000">
                <a:solidFill>
                  <a:srgbClr val="FF3300"/>
                </a:solidFill>
              </a:rPr>
              <a:t>Cu</a:t>
            </a:r>
            <a:r>
              <a:rPr lang="en-US" sz="4000"/>
              <a:t>(s)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514600" y="3886200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3333FF"/>
                </a:solidFill>
              </a:rPr>
              <a:t>known mass</a:t>
            </a:r>
          </a:p>
          <a:p>
            <a:pPr algn="ctr"/>
            <a:r>
              <a:rPr lang="en-US" sz="2000" b="1">
                <a:solidFill>
                  <a:srgbClr val="3333FF"/>
                </a:solidFill>
              </a:rPr>
              <a:t>of ~25 ml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019300" y="4572000"/>
            <a:ext cx="255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Limiting reagent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28600" y="43434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(excess)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239000" y="4267200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known mass</a:t>
            </a: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of product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228600" y="301625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(silvery white)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7696200" y="301625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(reddish)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590800" y="301625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(blue soln)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486400" y="301625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(gray soln)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28600" y="2819400"/>
            <a:ext cx="76200" cy="1524000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 flipV="1">
            <a:off x="2133600" y="2895600"/>
            <a:ext cx="22860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V="1">
            <a:off x="7543800" y="2819400"/>
            <a:ext cx="152400" cy="1524000"/>
          </a:xfrm>
          <a:prstGeom prst="line">
            <a:avLst/>
          </a:prstGeom>
          <a:noFill/>
          <a:ln w="222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022350" y="762000"/>
            <a:ext cx="7097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Ground state electron configuration:   [Ar].3d10.4s1</a:t>
            </a:r>
          </a:p>
          <a:p>
            <a:r>
              <a:rPr lang="en-US" sz="2400"/>
              <a:t>Shell structure:   2.8.18.1 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63525" y="4191000"/>
            <a:ext cx="8615363" cy="240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/>
              <a:t>Transition metals may exhibit </a:t>
            </a:r>
            <a:r>
              <a:rPr lang="en-US" sz="2400" b="1">
                <a:solidFill>
                  <a:srgbClr val="FF0000"/>
                </a:solidFill>
              </a:rPr>
              <a:t>multiple oxidation states</a:t>
            </a:r>
          </a:p>
          <a:p>
            <a:pPr algn="just"/>
            <a:r>
              <a:rPr lang="en-US" sz="2400"/>
              <a:t>	(+1, +2, +3, etc…). These are not easily predicted </a:t>
            </a:r>
          </a:p>
          <a:p>
            <a:pPr algn="just"/>
            <a:r>
              <a:rPr lang="en-US" sz="2400"/>
              <a:t>	by position in the periodic table.</a:t>
            </a:r>
          </a:p>
          <a:p>
            <a:pPr algn="just"/>
            <a:endParaRPr lang="en-US" sz="800"/>
          </a:p>
          <a:p>
            <a:pPr algn="just"/>
            <a:r>
              <a:rPr lang="en-US" sz="2400"/>
              <a:t>Transition metal ions in aqueous solutions are frequently </a:t>
            </a:r>
            <a:r>
              <a:rPr lang="en-US" sz="2400" b="1">
                <a:solidFill>
                  <a:srgbClr val="3333FF"/>
                </a:solidFill>
              </a:rPr>
              <a:t>brightly colored</a:t>
            </a:r>
            <a:r>
              <a:rPr lang="en-US" sz="2400"/>
              <a:t>, this is also due to transitions of electrons in the d orbitals (e.g.  Cu ions tend to be blue).</a:t>
            </a:r>
          </a:p>
        </p:txBody>
      </p:sp>
      <p:pic>
        <p:nvPicPr>
          <p:cNvPr id="61445" name="Picture 5" descr="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081338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46" name="Picture 6" descr="Cu_orbita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27146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355725" y="228600"/>
            <a:ext cx="643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Copper is a Transition Metal.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19100" y="4191000"/>
            <a:ext cx="8305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Last time we worked with Zinc.  </a:t>
            </a:r>
            <a:r>
              <a:rPr lang="en-US" sz="2000" b="1">
                <a:solidFill>
                  <a:srgbClr val="3333FF"/>
                </a:solidFill>
              </a:rPr>
              <a:t>Zn</a:t>
            </a:r>
            <a:r>
              <a:rPr lang="en-US" sz="2000"/>
              <a:t> and </a:t>
            </a:r>
            <a:r>
              <a:rPr lang="en-US" sz="2000" b="1">
                <a:solidFill>
                  <a:srgbClr val="FF0000"/>
                </a:solidFill>
              </a:rPr>
              <a:t>Al</a:t>
            </a:r>
            <a:r>
              <a:rPr lang="en-US" sz="2000"/>
              <a:t> are both </a:t>
            </a:r>
            <a:r>
              <a:rPr lang="en-US" sz="2000" b="1" u="sng">
                <a:solidFill>
                  <a:srgbClr val="FF0000"/>
                </a:solidFill>
              </a:rPr>
              <a:t>stronger reducing agents than copper</a:t>
            </a:r>
            <a:r>
              <a:rPr lang="en-US" sz="2000"/>
              <a:t>.   (Note the redox potentials on next slide.) </a:t>
            </a:r>
          </a:p>
          <a:p>
            <a:endParaRPr lang="en-US" sz="1400"/>
          </a:p>
          <a:p>
            <a:r>
              <a:rPr lang="en-US" sz="2000"/>
              <a:t>Because of this either one would work to produce metallic copper from a solution of a copper salt.  We chose aluminum to work with because the reaction between </a:t>
            </a:r>
            <a:r>
              <a:rPr lang="en-US" sz="2000" b="1">
                <a:solidFill>
                  <a:srgbClr val="3333FF"/>
                </a:solidFill>
              </a:rPr>
              <a:t>Zinc and Copper Chloride</a:t>
            </a:r>
            <a:r>
              <a:rPr lang="en-US" sz="2000"/>
              <a:t> is quite </a:t>
            </a:r>
            <a:r>
              <a:rPr lang="en-US" sz="2000" b="1" u="sng">
                <a:solidFill>
                  <a:srgbClr val="FF0000"/>
                </a:solidFill>
              </a:rPr>
              <a:t>exothermic</a:t>
            </a:r>
            <a:r>
              <a:rPr lang="en-US" sz="2000"/>
              <a:t> and extreme caution would have had to have been observed to avoid burns.</a:t>
            </a:r>
          </a:p>
        </p:txBody>
      </p:sp>
      <p:pic>
        <p:nvPicPr>
          <p:cNvPr id="66565" name="Picture 5" descr="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566" name="Picture 6" descr="Z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gal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8575" y="609600"/>
            <a:ext cx="6545263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400800" y="17526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324600" y="15240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324600" y="28194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FF00"/>
                </a:solidFill>
              </a:rPr>
              <a:t>*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66700" y="152400"/>
            <a:ext cx="861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200"/>
              <a:t>The oxidation of</a:t>
            </a:r>
            <a:r>
              <a:rPr lang="en-US" sz="2200">
                <a:solidFill>
                  <a:srgbClr val="FF0000"/>
                </a:solidFill>
              </a:rPr>
              <a:t> </a:t>
            </a:r>
            <a:r>
              <a:rPr lang="en-US" sz="2200" b="1">
                <a:solidFill>
                  <a:srgbClr val="FF0000"/>
                </a:solidFill>
              </a:rPr>
              <a:t>aluminum</a:t>
            </a:r>
            <a:r>
              <a:rPr lang="en-US" sz="2200">
                <a:solidFill>
                  <a:srgbClr val="FF0000"/>
                </a:solidFill>
              </a:rPr>
              <a:t> </a:t>
            </a:r>
            <a:r>
              <a:rPr lang="en-US" sz="2200"/>
              <a:t>is </a:t>
            </a:r>
            <a:r>
              <a:rPr lang="en-US" sz="2200" u="sng"/>
              <a:t>more likely</a:t>
            </a:r>
            <a:r>
              <a:rPr lang="en-US" sz="2200"/>
              <a:t> than the oxidation of</a:t>
            </a:r>
            <a:r>
              <a:rPr lang="en-US" sz="2200">
                <a:solidFill>
                  <a:srgbClr val="FF0000"/>
                </a:solidFill>
              </a:rPr>
              <a:t> </a:t>
            </a:r>
            <a:r>
              <a:rPr lang="en-US" sz="2200" b="1">
                <a:solidFill>
                  <a:srgbClr val="3333FF"/>
                </a:solidFill>
              </a:rPr>
              <a:t>zinc</a:t>
            </a:r>
            <a:r>
              <a:rPr lang="en-US" sz="2200">
                <a:solidFill>
                  <a:srgbClr val="3333FF"/>
                </a:solidFill>
              </a:rPr>
              <a:t>.</a:t>
            </a:r>
            <a:endParaRPr lang="en-US" sz="220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981075" y="4876800"/>
            <a:ext cx="7715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/>
              <a:t>     These potentials indicate the </a:t>
            </a:r>
            <a:r>
              <a:rPr lang="en-US" sz="2200" b="1" u="sng">
                <a:solidFill>
                  <a:srgbClr val="FF0000"/>
                </a:solidFill>
              </a:rPr>
              <a:t>relative thermodynamic </a:t>
            </a:r>
          </a:p>
          <a:p>
            <a:r>
              <a:rPr lang="en-US" sz="2200" b="1" u="sng">
                <a:solidFill>
                  <a:srgbClr val="FF0000"/>
                </a:solidFill>
              </a:rPr>
              <a:t>tendency</a:t>
            </a:r>
            <a:r>
              <a:rPr lang="en-US" sz="2200" b="1"/>
              <a:t> for the indicated half-reaction to occur.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81000" y="5638800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Al 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&lt;--&gt; Al</a:t>
            </a:r>
            <a:r>
              <a:rPr lang="en-US" sz="2000" b="1" baseline="30000">
                <a:solidFill>
                  <a:srgbClr val="FF3300"/>
                </a:solidFill>
                <a:sym typeface="Wingdings" pitchFamily="2" charset="2"/>
              </a:rPr>
              <a:t>+3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 + 3 e</a:t>
            </a:r>
            <a:r>
              <a:rPr lang="en-US" b="1" baseline="30000">
                <a:solidFill>
                  <a:srgbClr val="FF3300"/>
                </a:solidFill>
              </a:rPr>
              <a:t>–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          E = -1.66 volts</a:t>
            </a:r>
            <a:endParaRPr lang="en-US" sz="2000" b="1">
              <a:solidFill>
                <a:srgbClr val="FF3300"/>
              </a:solidFill>
            </a:endParaRPr>
          </a:p>
          <a:p>
            <a:pPr algn="ctr"/>
            <a:r>
              <a:rPr lang="en-US" sz="2000" b="1">
                <a:solidFill>
                  <a:srgbClr val="3333FF"/>
                </a:solidFill>
              </a:rPr>
              <a:t>Zn &lt;--&gt; Zn</a:t>
            </a:r>
            <a:r>
              <a:rPr lang="en-US" sz="2000" b="1" baseline="30000">
                <a:solidFill>
                  <a:srgbClr val="3333FF"/>
                </a:solidFill>
              </a:rPr>
              <a:t>+2</a:t>
            </a:r>
            <a:r>
              <a:rPr lang="en-US" sz="2000" b="1">
                <a:solidFill>
                  <a:srgbClr val="3333FF"/>
                </a:solidFill>
              </a:rPr>
              <a:t> + 2 e</a:t>
            </a:r>
            <a:r>
              <a:rPr lang="en-US" sz="2000" b="1" baseline="30000">
                <a:solidFill>
                  <a:srgbClr val="3333FF"/>
                </a:solidFill>
              </a:rPr>
              <a:t>–</a:t>
            </a:r>
            <a:r>
              <a:rPr lang="en-US" sz="2000" b="1">
                <a:solidFill>
                  <a:srgbClr val="3333FF"/>
                </a:solidFill>
              </a:rPr>
              <a:t> 	E = -0.763 volts</a:t>
            </a:r>
            <a:r>
              <a:rPr lang="en-US" sz="2000">
                <a:solidFill>
                  <a:srgbClr val="3333FF"/>
                </a:solidFill>
              </a:rPr>
              <a:t/>
            </a:r>
            <a:br>
              <a:rPr lang="en-US" sz="2000">
                <a:solidFill>
                  <a:srgbClr val="3333FF"/>
                </a:solidFill>
              </a:rPr>
            </a:br>
            <a:r>
              <a:rPr lang="en-US" sz="2000" b="1">
                <a:solidFill>
                  <a:srgbClr val="00FF00"/>
                </a:solidFill>
              </a:rPr>
              <a:t>Cu &lt;--&gt; Cu</a:t>
            </a:r>
            <a:r>
              <a:rPr lang="en-US" sz="2000" b="1" baseline="30000">
                <a:solidFill>
                  <a:srgbClr val="00FF00"/>
                </a:solidFill>
              </a:rPr>
              <a:t>+2</a:t>
            </a:r>
            <a:r>
              <a:rPr lang="en-US" sz="2000" b="1">
                <a:solidFill>
                  <a:srgbClr val="00FF00"/>
                </a:solidFill>
              </a:rPr>
              <a:t> + 2 e</a:t>
            </a:r>
            <a:r>
              <a:rPr lang="en-US" sz="2000" b="1" baseline="30000">
                <a:solidFill>
                  <a:srgbClr val="00FF00"/>
                </a:solidFill>
              </a:rPr>
              <a:t>–</a:t>
            </a:r>
            <a:r>
              <a:rPr lang="en-US" sz="2000" b="1">
                <a:solidFill>
                  <a:srgbClr val="00FF00"/>
                </a:solidFill>
              </a:rPr>
              <a:t> 	E = </a:t>
            </a:r>
            <a:r>
              <a:rPr lang="en-US" sz="2000" b="1" i="1">
                <a:solidFill>
                  <a:srgbClr val="00FF00"/>
                </a:solidFill>
              </a:rPr>
              <a:t>+</a:t>
            </a:r>
            <a:r>
              <a:rPr lang="en-US" sz="2000" b="1">
                <a:solidFill>
                  <a:srgbClr val="00FF00"/>
                </a:solidFill>
              </a:rPr>
              <a:t>0.34 volts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026"/>
          <p:cNvSpPr txBox="1">
            <a:spLocks noChangeArrowheads="1"/>
          </p:cNvSpPr>
          <p:nvPr/>
        </p:nvSpPr>
        <p:spPr bwMode="auto">
          <a:xfrm>
            <a:off x="533400" y="1371600"/>
            <a:ext cx="8382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2Al(s)  +  6HCl(aq) --&gt;  2AlCl</a:t>
            </a:r>
            <a:r>
              <a:rPr lang="en-US" sz="3200" baseline="-25000"/>
              <a:t>3</a:t>
            </a:r>
            <a:r>
              <a:rPr lang="en-US" sz="3200"/>
              <a:t>(aq)  +  3H</a:t>
            </a:r>
            <a:r>
              <a:rPr lang="en-US" sz="3200" baseline="-25000"/>
              <a:t>2</a:t>
            </a:r>
            <a:r>
              <a:rPr lang="en-US" sz="3200"/>
              <a:t>(g)</a:t>
            </a:r>
          </a:p>
          <a:p>
            <a:endParaRPr lang="en-US" sz="3200"/>
          </a:p>
          <a:p>
            <a:r>
              <a:rPr lang="en-US" sz="3200"/>
              <a:t>Cu(s)  +  n HCl(aq)  </a:t>
            </a:r>
            <a:r>
              <a:rPr lang="en-US" sz="3200">
                <a:solidFill>
                  <a:srgbClr val="FF0000"/>
                </a:solidFill>
              </a:rPr>
              <a:t>-x-&gt;  </a:t>
            </a:r>
            <a:r>
              <a:rPr lang="en-US" sz="3200" b="1">
                <a:solidFill>
                  <a:srgbClr val="FF0000"/>
                </a:solidFill>
              </a:rPr>
              <a:t>No Reaction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4275" name="Text Box 1027"/>
          <p:cNvSpPr txBox="1">
            <a:spLocks noChangeArrowheads="1"/>
          </p:cNvSpPr>
          <p:nvPr/>
        </p:nvSpPr>
        <p:spPr bwMode="auto">
          <a:xfrm>
            <a:off x="530225" y="406400"/>
            <a:ext cx="798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u="sng">
                <a:solidFill>
                  <a:srgbClr val="3333FF"/>
                </a:solidFill>
              </a:rPr>
              <a:t>Removal of Excess Reducing Agent</a:t>
            </a:r>
          </a:p>
        </p:txBody>
      </p:sp>
      <p:sp>
        <p:nvSpPr>
          <p:cNvPr id="54276" name="Text Box 1028"/>
          <p:cNvSpPr txBox="1">
            <a:spLocks noChangeArrowheads="1"/>
          </p:cNvSpPr>
          <p:nvPr/>
        </p:nvSpPr>
        <p:spPr bwMode="auto">
          <a:xfrm>
            <a:off x="685800" y="3429000"/>
            <a:ext cx="7772400" cy="2462213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/>
              <a:t>Once you have ensured that the </a:t>
            </a:r>
            <a:r>
              <a:rPr lang="en-US" sz="2200">
                <a:solidFill>
                  <a:srgbClr val="3333FF"/>
                </a:solidFill>
              </a:rPr>
              <a:t>aluminum is in excess</a:t>
            </a:r>
            <a:r>
              <a:rPr lang="en-US" sz="2200"/>
              <a:t> (some aluminum will be floating on the surface), then it is time to proceed with the next step:  </a:t>
            </a:r>
            <a:r>
              <a:rPr lang="en-US" sz="2200">
                <a:solidFill>
                  <a:srgbClr val="FF0000"/>
                </a:solidFill>
              </a:rPr>
              <a:t>removal of the aluminum</a:t>
            </a:r>
            <a:r>
              <a:rPr lang="en-US" sz="2200"/>
              <a:t>.</a:t>
            </a:r>
          </a:p>
          <a:p>
            <a:r>
              <a:rPr lang="en-US" sz="2200"/>
              <a:t>  </a:t>
            </a:r>
          </a:p>
          <a:p>
            <a:r>
              <a:rPr lang="en-US" sz="2200"/>
              <a:t>This is accomplished by </a:t>
            </a:r>
            <a:r>
              <a:rPr lang="en-US" sz="2200">
                <a:solidFill>
                  <a:srgbClr val="FF0000"/>
                </a:solidFill>
              </a:rPr>
              <a:t>adding HCl in excess</a:t>
            </a:r>
            <a:r>
              <a:rPr lang="en-US" sz="2200"/>
              <a:t>.  </a:t>
            </a:r>
          </a:p>
          <a:p>
            <a:endParaRPr lang="en-US" sz="2200"/>
          </a:p>
          <a:p>
            <a:r>
              <a:rPr lang="en-US" sz="2200">
                <a:solidFill>
                  <a:srgbClr val="FF0000"/>
                </a:solidFill>
              </a:rPr>
              <a:t>The HCl reacts with the aluminum and </a:t>
            </a:r>
            <a:r>
              <a:rPr lang="en-US" sz="2200" u="sng">
                <a:solidFill>
                  <a:srgbClr val="FF0000"/>
                </a:solidFill>
              </a:rPr>
              <a:t>not</a:t>
            </a:r>
            <a:r>
              <a:rPr lang="en-US" sz="2200">
                <a:solidFill>
                  <a:srgbClr val="FF0000"/>
                </a:solidFill>
              </a:rPr>
              <a:t> the copper.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24100" y="25146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3333FF"/>
                </a:solidFill>
              </a:rPr>
              <a:t>Reagents in Lab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04850" y="3230563"/>
            <a:ext cx="7734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Cu</a:t>
            </a:r>
            <a:r>
              <a:rPr lang="en-US" sz="2800" baseline="-25000"/>
              <a:t>x</a:t>
            </a:r>
            <a:r>
              <a:rPr lang="en-US" sz="2800"/>
              <a:t>Cl</a:t>
            </a:r>
            <a:r>
              <a:rPr lang="en-US" sz="2800" baseline="-25000"/>
              <a:t>y</a:t>
            </a:r>
            <a:r>
              <a:rPr lang="en-US" sz="2800"/>
              <a:t> solution in 4L spigot jugs</a:t>
            </a:r>
          </a:p>
          <a:p>
            <a:r>
              <a:rPr lang="en-US" sz="2800"/>
              <a:t>	</a:t>
            </a:r>
            <a:r>
              <a:rPr lang="en-US" sz="2000">
                <a:solidFill>
                  <a:srgbClr val="3333FF"/>
                </a:solidFill>
              </a:rPr>
              <a:t>- Take ~25 ml for each run (using 100 ml Grad Cylinder)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438525" y="152400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3333FF"/>
                </a:solidFill>
              </a:rPr>
              <a:t>Checkout</a:t>
            </a:r>
            <a:endParaRPr lang="en-US" sz="2800" b="1" u="sng">
              <a:solidFill>
                <a:srgbClr val="3333FF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28600" y="762000"/>
            <a:ext cx="85344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3 pc Al foil</a:t>
            </a:r>
            <a:r>
              <a:rPr lang="en-US" sz="2400"/>
              <a:t> – Add small pieces.  Do not fold.  Add in excess. </a:t>
            </a:r>
          </a:p>
          <a:p>
            <a:r>
              <a:rPr lang="en-US" sz="2400"/>
              <a:t>	If there is any remaining unused Al, give to TA.</a:t>
            </a:r>
          </a:p>
          <a:p>
            <a:endParaRPr lang="en-US" sz="800"/>
          </a:p>
          <a:p>
            <a:r>
              <a:rPr lang="en-US" sz="2400" b="1">
                <a:solidFill>
                  <a:srgbClr val="FF0000"/>
                </a:solidFill>
              </a:rPr>
              <a:t>1 - pair of Beaker Tongs</a:t>
            </a:r>
          </a:p>
          <a:p>
            <a:r>
              <a:rPr lang="en-US" sz="2400"/>
              <a:t>	Return to stockroom when you are done.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2900" y="4343400"/>
            <a:ext cx="845820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Record data</a:t>
            </a:r>
            <a:r>
              <a:rPr lang="en-US" sz="2800">
                <a:solidFill>
                  <a:srgbClr val="FF3300"/>
                </a:solidFill>
              </a:rPr>
              <a:t>: </a:t>
            </a:r>
            <a:r>
              <a:rPr lang="en-US" sz="2800" b="1"/>
              <a:t>(0.08067g Cu</a:t>
            </a:r>
            <a:r>
              <a:rPr lang="en-US" sz="2800" b="1" baseline="-25000"/>
              <a:t>x</a:t>
            </a:r>
            <a:r>
              <a:rPr lang="en-US" sz="2800" b="1"/>
              <a:t>Cl</a:t>
            </a:r>
            <a:r>
              <a:rPr lang="en-US" sz="2800" b="1" baseline="-25000"/>
              <a:t>y</a:t>
            </a:r>
            <a:r>
              <a:rPr lang="en-US" sz="2800" b="1"/>
              <a:t> /ml, d=1.074 g/ml)</a:t>
            </a:r>
            <a:endParaRPr lang="en-US" sz="28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10% HCl in 1L wash bottles </a:t>
            </a:r>
          </a:p>
          <a:p>
            <a:r>
              <a:rPr lang="en-US" sz="2800"/>
              <a:t>	</a:t>
            </a:r>
            <a:r>
              <a:rPr lang="en-US" sz="2000">
                <a:solidFill>
                  <a:srgbClr val="3333FF"/>
                </a:solidFill>
              </a:rPr>
              <a:t>- Take 5-10 ml for each run (using 10 ml Grad Cylinder)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85800" y="6096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(N.B. solid NaHCO</a:t>
            </a:r>
            <a:r>
              <a:rPr lang="en-US" sz="2400" b="1" baseline="-25000">
                <a:solidFill>
                  <a:srgbClr val="FF3300"/>
                </a:solidFill>
              </a:rPr>
              <a:t>3</a:t>
            </a:r>
            <a:r>
              <a:rPr lang="en-US" sz="2400" b="1">
                <a:solidFill>
                  <a:srgbClr val="FF3300"/>
                </a:solidFill>
              </a:rPr>
              <a:t> is to be used for acid spills.)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543050" y="152400"/>
            <a:ext cx="6057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0000CC"/>
                </a:solidFill>
              </a:rPr>
              <a:t>Flow Chart for Procedure</a:t>
            </a:r>
            <a:endParaRPr lang="en-US" sz="3600" u="sng"/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381000" y="1066800"/>
            <a:ext cx="3886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Casserole 1 – Weigh</a:t>
            </a:r>
            <a:r>
              <a:rPr lang="en-US"/>
              <a:t> to the nearest 0.001g.  Record mass [3].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5105400" y="1066800"/>
            <a:ext cx="3657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100 ml Graduated Cylinder  - </a:t>
            </a:r>
            <a:r>
              <a:rPr lang="en-US" b="1">
                <a:solidFill>
                  <a:srgbClr val="3333FF"/>
                </a:solidFill>
              </a:rPr>
              <a:t>Acquire ~25 ml Cu</a:t>
            </a:r>
            <a:r>
              <a:rPr lang="en-US" b="1" baseline="-25000">
                <a:solidFill>
                  <a:srgbClr val="3333FF"/>
                </a:solidFill>
              </a:rPr>
              <a:t>x</a:t>
            </a:r>
            <a:r>
              <a:rPr lang="en-US" b="1">
                <a:solidFill>
                  <a:srgbClr val="3333FF"/>
                </a:solidFill>
              </a:rPr>
              <a:t>Cl</a:t>
            </a:r>
            <a:r>
              <a:rPr lang="en-US" b="1" baseline="-25000">
                <a:solidFill>
                  <a:srgbClr val="3333FF"/>
                </a:solidFill>
              </a:rPr>
              <a:t>y</a:t>
            </a:r>
            <a:r>
              <a:rPr lang="en-US" b="1">
                <a:solidFill>
                  <a:srgbClr val="3333FF"/>
                </a:solidFill>
              </a:rPr>
              <a:t> solution</a:t>
            </a:r>
            <a:r>
              <a:rPr lang="en-US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1866900" y="2590800"/>
            <a:ext cx="5410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Casserole 1 with ~25 ml Cu</a:t>
            </a:r>
            <a:r>
              <a:rPr lang="en-US" b="1" baseline="-25000">
                <a:solidFill>
                  <a:srgbClr val="FF0000"/>
                </a:solidFill>
              </a:rPr>
              <a:t>x</a:t>
            </a:r>
            <a:r>
              <a:rPr lang="en-US" b="1">
                <a:solidFill>
                  <a:srgbClr val="FF0000"/>
                </a:solidFill>
              </a:rPr>
              <a:t>Cl</a:t>
            </a:r>
            <a:r>
              <a:rPr lang="en-US" b="1" baseline="-25000">
                <a:solidFill>
                  <a:srgbClr val="FF0000"/>
                </a:solidFill>
              </a:rPr>
              <a:t>y</a:t>
            </a:r>
            <a:r>
              <a:rPr lang="en-US" b="1">
                <a:solidFill>
                  <a:srgbClr val="FF0000"/>
                </a:solidFill>
              </a:rPr>
              <a:t> soln</a:t>
            </a:r>
            <a:r>
              <a:rPr lang="en-US"/>
              <a:t> – 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Weigh</a:t>
            </a:r>
            <a:r>
              <a:rPr lang="en-US"/>
              <a:t> to the nearest 0.001g.  Record mass [4].</a:t>
            </a: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 flipH="1">
            <a:off x="45720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2894013" y="1905000"/>
            <a:ext cx="33559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Pour Cu</a:t>
            </a:r>
            <a:r>
              <a:rPr lang="en-US" baseline="-25000"/>
              <a:t>x</a:t>
            </a:r>
            <a:r>
              <a:rPr lang="en-US"/>
              <a:t>Cl</a:t>
            </a:r>
            <a:r>
              <a:rPr lang="en-US" baseline="-25000"/>
              <a:t>y</a:t>
            </a:r>
            <a:r>
              <a:rPr lang="en-US"/>
              <a:t> soln into casserole</a:t>
            </a:r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3657600" y="3314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57200" y="3581400"/>
            <a:ext cx="3886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Casserole 1 with ~25 ml Cu</a:t>
            </a:r>
            <a:r>
              <a:rPr lang="en-US" baseline="-25000"/>
              <a:t>x</a:t>
            </a:r>
            <a:r>
              <a:rPr lang="en-US"/>
              <a:t>Cl</a:t>
            </a:r>
            <a:r>
              <a:rPr lang="en-US" baseline="-25000"/>
              <a:t>y</a:t>
            </a:r>
            <a:r>
              <a:rPr lang="en-US"/>
              <a:t> soln</a:t>
            </a:r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4267200" y="144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 flipH="1">
            <a:off x="4572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5029200" y="3429000"/>
            <a:ext cx="3505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3333FF"/>
                </a:solidFill>
              </a:rPr>
              <a:t>Obtain Al foil.</a:t>
            </a:r>
            <a:r>
              <a:rPr lang="en-US"/>
              <a:t>  Tear Al foil into ~1 cm</a:t>
            </a:r>
            <a:r>
              <a:rPr lang="en-US" baseline="30000"/>
              <a:t>2</a:t>
            </a:r>
            <a:r>
              <a:rPr lang="en-US"/>
              <a:t> pieces.</a:t>
            </a:r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1828800" y="4267200"/>
            <a:ext cx="5976938" cy="14747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Add Al foil to Cu</a:t>
            </a:r>
            <a:r>
              <a:rPr lang="en-US" b="1" baseline="-25000">
                <a:solidFill>
                  <a:srgbClr val="FF0000"/>
                </a:solidFill>
              </a:rPr>
              <a:t>x</a:t>
            </a:r>
            <a:r>
              <a:rPr lang="en-US" b="1">
                <a:solidFill>
                  <a:srgbClr val="FF0000"/>
                </a:solidFill>
              </a:rPr>
              <a:t>Cl</a:t>
            </a:r>
            <a:r>
              <a:rPr lang="en-US" b="1" baseline="-25000">
                <a:solidFill>
                  <a:srgbClr val="FF0000"/>
                </a:solidFill>
              </a:rPr>
              <a:t>y</a:t>
            </a:r>
            <a:r>
              <a:rPr lang="en-US" b="1">
                <a:solidFill>
                  <a:srgbClr val="FF0000"/>
                </a:solidFill>
              </a:rPr>
              <a:t> soln.</a:t>
            </a:r>
            <a:r>
              <a:rPr lang="en-US"/>
              <a:t>  </a:t>
            </a:r>
          </a:p>
          <a:p>
            <a:pPr algn="ctr"/>
            <a:r>
              <a:rPr lang="en-US"/>
              <a:t>Submerge foil with glass stirring rod.  Do </a:t>
            </a:r>
            <a:r>
              <a:rPr lang="en-US" b="1" u="sng"/>
              <a:t>NOT</a:t>
            </a:r>
            <a:r>
              <a:rPr lang="en-US" b="1"/>
              <a:t> </a:t>
            </a:r>
            <a:r>
              <a:rPr lang="en-US"/>
              <a:t>stir.</a:t>
            </a:r>
          </a:p>
          <a:p>
            <a:pPr algn="ctr"/>
            <a:r>
              <a:rPr lang="en-US"/>
              <a:t>When solution turns green – start adding ~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4</a:t>
            </a:r>
            <a:r>
              <a:rPr lang="en-US"/>
              <a:t> cm</a:t>
            </a:r>
            <a:r>
              <a:rPr lang="en-US" baseline="30000"/>
              <a:t>2</a:t>
            </a:r>
            <a:r>
              <a:rPr lang="en-US"/>
              <a:t> pieces.</a:t>
            </a:r>
          </a:p>
          <a:p>
            <a:pPr algn="ctr"/>
            <a:r>
              <a:rPr lang="en-US" b="1">
                <a:solidFill>
                  <a:srgbClr val="3333FF"/>
                </a:solidFill>
              </a:rPr>
              <a:t>When solution is grey stop</a:t>
            </a:r>
            <a:r>
              <a:rPr lang="en-US"/>
              <a:t>.  </a:t>
            </a:r>
          </a:p>
          <a:p>
            <a:pPr algn="ctr"/>
            <a:r>
              <a:rPr lang="en-US" i="1"/>
              <a:t>Are there small pieces of Al floating on the surface?</a:t>
            </a:r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 flipH="1">
            <a:off x="66294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H="1">
            <a:off x="30480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3" name="Line 79"/>
          <p:cNvSpPr>
            <a:spLocks noChangeShapeType="1"/>
          </p:cNvSpPr>
          <p:nvPr/>
        </p:nvSpPr>
        <p:spPr bwMode="auto">
          <a:xfrm>
            <a:off x="60198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6172200" y="5791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Yes.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2971800" y="57912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No.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1981200" y="6172200"/>
            <a:ext cx="15144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Add more Al.</a:t>
            </a:r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 flipH="1">
            <a:off x="1447800" y="640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 flipV="1">
            <a:off x="1447800" y="5257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14478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4876800" y="6172200"/>
            <a:ext cx="38846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Decant AlCl</a:t>
            </a:r>
            <a:r>
              <a:rPr lang="en-US" baseline="-25000"/>
              <a:t>3</a:t>
            </a:r>
            <a:r>
              <a:rPr lang="en-US"/>
              <a:t> soln into waste beaker.</a:t>
            </a:r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>
            <a:off x="26670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819400" y="1193800"/>
            <a:ext cx="41386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Decant AlCl</a:t>
            </a:r>
            <a:r>
              <a:rPr lang="en-US" b="1" baseline="-25000">
                <a:solidFill>
                  <a:srgbClr val="3333FF"/>
                </a:solidFill>
              </a:rPr>
              <a:t>3</a:t>
            </a:r>
            <a:r>
              <a:rPr lang="en-US" b="1">
                <a:solidFill>
                  <a:srgbClr val="3333FF"/>
                </a:solidFill>
              </a:rPr>
              <a:t> soln into waste beaker</a:t>
            </a:r>
            <a:r>
              <a:rPr lang="en-US"/>
              <a:t>.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2438400" y="1879600"/>
            <a:ext cx="1828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Casserole 1 with </a:t>
            </a:r>
            <a:r>
              <a:rPr lang="en-US" b="1">
                <a:solidFill>
                  <a:srgbClr val="FF0000"/>
                </a:solidFill>
              </a:rPr>
              <a:t>solid Cu</a:t>
            </a:r>
            <a:r>
              <a:rPr lang="en-US"/>
              <a:t>.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572000" y="1879600"/>
            <a:ext cx="4038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Beaker 1 - Have TA verify that all Cu has been removed from solution.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628900" y="4622800"/>
            <a:ext cx="4138613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Decant AlCl</a:t>
            </a:r>
            <a:r>
              <a:rPr lang="en-US" b="1" baseline="-25000">
                <a:solidFill>
                  <a:srgbClr val="FF0000"/>
                </a:solidFill>
              </a:rPr>
              <a:t>3</a:t>
            </a:r>
            <a:r>
              <a:rPr lang="en-US" b="1">
                <a:solidFill>
                  <a:srgbClr val="FF0000"/>
                </a:solidFill>
              </a:rPr>
              <a:t> soln into waste beaker</a:t>
            </a:r>
            <a:r>
              <a:rPr lang="en-US"/>
              <a:t>.</a:t>
            </a:r>
          </a:p>
          <a:p>
            <a:pPr algn="ctr"/>
            <a:r>
              <a:rPr lang="en-US"/>
              <a:t>Rinse twice with distilled water.  </a:t>
            </a:r>
          </a:p>
          <a:p>
            <a:pPr algn="ctr"/>
            <a:r>
              <a:rPr lang="en-US"/>
              <a:t>Decant rinsings into waste beaker.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228600" y="1879600"/>
            <a:ext cx="1828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3333FF"/>
                </a:solidFill>
              </a:rPr>
              <a:t>Obtain ~10 ml of HCl.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33400" y="2870200"/>
            <a:ext cx="5311775" cy="12001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Pour HCl over Cu in casserole.</a:t>
            </a:r>
          </a:p>
          <a:p>
            <a:pPr algn="ctr"/>
            <a:r>
              <a:rPr lang="en-US"/>
              <a:t>Stir gently.</a:t>
            </a:r>
          </a:p>
          <a:p>
            <a:pPr algn="ctr"/>
            <a:r>
              <a:rPr lang="en-US" i="1"/>
              <a:t>Are there small pieces of Al visible on the surface?</a:t>
            </a:r>
          </a:p>
          <a:p>
            <a:pPr algn="ctr"/>
            <a:r>
              <a:rPr lang="en-US" i="1"/>
              <a:t>Are there bubbles still forming on the surface?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1371600" y="4165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Yes.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7848600" y="3175000"/>
            <a:ext cx="838200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Add more Al.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4295775" y="41656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No.</a:t>
            </a:r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8763000" y="3784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8839200" y="1346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 flipH="1">
            <a:off x="6934200" y="1346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6324600" y="3032125"/>
            <a:ext cx="1295400" cy="12001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Pour in proper</a:t>
            </a:r>
          </a:p>
          <a:p>
            <a:pPr algn="ctr"/>
            <a:r>
              <a:rPr lang="en-US"/>
              <a:t>waste container.</a:t>
            </a:r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1295400" y="256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3352800" y="256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609600" y="4622800"/>
            <a:ext cx="16922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Add more HCl.</a:t>
            </a: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 flipH="1">
            <a:off x="228600" y="492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 flipV="1">
            <a:off x="228600" y="3806825"/>
            <a:ext cx="0" cy="1120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228600" y="3806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1295400" y="408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3429000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5181600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114800" y="408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6781800" y="2565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Yes.</a:t>
            </a: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8305800" y="26416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No.</a:t>
            </a: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6705600" y="248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8229600" y="256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4419600" y="73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4572000" y="736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Yes.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1752600" y="5867400"/>
            <a:ext cx="2286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Casserole 1 with damp solid Cu</a:t>
            </a:r>
            <a:r>
              <a:rPr lang="en-US"/>
              <a:t>.</a:t>
            </a: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4572000" y="5867400"/>
            <a:ext cx="2286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Beaker 1 with waste AlCl</a:t>
            </a:r>
            <a:r>
              <a:rPr lang="en-US" baseline="-25000"/>
              <a:t>3</a:t>
            </a:r>
            <a:r>
              <a:rPr lang="en-US"/>
              <a:t> solution.</a:t>
            </a:r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3200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2" name="Line 74"/>
          <p:cNvSpPr>
            <a:spLocks noChangeShapeType="1"/>
          </p:cNvSpPr>
          <p:nvPr/>
        </p:nvSpPr>
        <p:spPr bwMode="auto">
          <a:xfrm>
            <a:off x="57912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3" name="Text Box 75"/>
          <p:cNvSpPr txBox="1">
            <a:spLocks noChangeArrowheads="1"/>
          </p:cNvSpPr>
          <p:nvPr/>
        </p:nvSpPr>
        <p:spPr bwMode="auto">
          <a:xfrm>
            <a:off x="7162800" y="5943600"/>
            <a:ext cx="1857375" cy="6508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Pour in proper</a:t>
            </a:r>
          </a:p>
          <a:p>
            <a:pPr algn="ctr"/>
            <a:r>
              <a:rPr lang="en-US"/>
              <a:t>waste container.</a:t>
            </a:r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 rot="-5400000">
            <a:off x="70104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1543050" y="152400"/>
            <a:ext cx="6057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0000CC"/>
                </a:solidFill>
              </a:rPr>
              <a:t>Flow Chart for Procedure</a:t>
            </a:r>
            <a:endParaRPr lang="en-US" sz="36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667000" y="1219200"/>
            <a:ext cx="3810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Casserole 1 with damp solid Cu.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308225" y="1981200"/>
            <a:ext cx="43195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3333FF"/>
                </a:solidFill>
              </a:rPr>
              <a:t>Place on hotplate (~100 </a:t>
            </a:r>
            <a:r>
              <a:rPr lang="en-US" b="1" baseline="30000">
                <a:solidFill>
                  <a:srgbClr val="3333FF"/>
                </a:solidFill>
              </a:rPr>
              <a:t>o</a:t>
            </a:r>
            <a:r>
              <a:rPr lang="en-US" b="1">
                <a:solidFill>
                  <a:srgbClr val="3333FF"/>
                </a:solidFill>
              </a:rPr>
              <a:t>C) for 5 min.</a:t>
            </a:r>
            <a:r>
              <a:rPr lang="en-US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44958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308225" y="2743200"/>
            <a:ext cx="4308475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3333FF"/>
                </a:solidFill>
              </a:rPr>
              <a:t>Take off hotplate.  Cool to room temp.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Weigh to the nearest 0.001g.</a:t>
            </a:r>
            <a:r>
              <a:rPr lang="en-US"/>
              <a:t>  </a:t>
            </a:r>
          </a:p>
          <a:p>
            <a:pPr algn="ctr"/>
            <a:r>
              <a:rPr lang="en-US"/>
              <a:t>Record mass [8] under 1</a:t>
            </a:r>
            <a:r>
              <a:rPr lang="en-US" baseline="30000"/>
              <a:t>st</a:t>
            </a:r>
            <a:r>
              <a:rPr lang="en-US"/>
              <a:t> heating.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647700" y="4038600"/>
            <a:ext cx="7848600" cy="12001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*Repeat until 2 successive readings are within 0.010g.  </a:t>
            </a:r>
          </a:p>
          <a:p>
            <a:pPr algn="ctr"/>
            <a:r>
              <a:rPr lang="en-US"/>
              <a:t>(Note:  Decrease heating time each successive heating and </a:t>
            </a:r>
          </a:p>
          <a:p>
            <a:pPr algn="ctr"/>
            <a:r>
              <a:rPr lang="en-US"/>
              <a:t>break apart solid each time with a microspatula to increase surface area.)</a:t>
            </a:r>
          </a:p>
          <a:p>
            <a:pPr algn="ctr"/>
            <a:r>
              <a:rPr lang="en-US" i="1"/>
              <a:t>Is the mass within 0.010g of the previous mass?</a:t>
            </a:r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 flipH="1">
            <a:off x="457200" y="579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 flipV="1">
            <a:off x="457200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457200" y="205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2895600" y="53340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No.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5943600" y="5334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Yes.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5334000" y="5638800"/>
            <a:ext cx="2835275" cy="6508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Stop.</a:t>
            </a:r>
            <a:r>
              <a:rPr lang="en-US"/>
              <a:t>  Pour solid Cu into “used solids” container.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1257300" y="5638800"/>
            <a:ext cx="31781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3333FF"/>
                </a:solidFill>
              </a:rPr>
              <a:t>Continue with next heating.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1543050" y="152400"/>
            <a:ext cx="6057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0000CC"/>
                </a:solidFill>
              </a:rPr>
              <a:t>Flow Chart for Procedure</a:t>
            </a:r>
            <a:endParaRPr lang="en-US" sz="3600" u="sng"/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4495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>
            <a:off x="4419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266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5791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4425" y="304800"/>
            <a:ext cx="691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Percent Composition</a:t>
            </a:r>
            <a:endParaRPr lang="en-US" sz="2400" b="1" u="sng">
              <a:solidFill>
                <a:srgbClr val="FF3300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2900" y="1066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Defn</a:t>
            </a:r>
            <a:r>
              <a:rPr lang="en-US" sz="2800">
                <a:solidFill>
                  <a:srgbClr val="0000CC"/>
                </a:solidFill>
              </a:rPr>
              <a:t>:  The percentages of a compound’s mass that 	are due to each of the component elements.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98438" y="2362200"/>
            <a:ext cx="8251825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					Mass of C = 2 x 12.011g</a:t>
            </a:r>
          </a:p>
          <a:p>
            <a:endParaRPr lang="en-US" sz="800"/>
          </a:p>
          <a:p>
            <a:r>
              <a:rPr lang="en-US" sz="2400"/>
              <a:t>					Mass of H = 6 x 1.008 g</a:t>
            </a:r>
          </a:p>
          <a:p>
            <a:endParaRPr lang="en-US" sz="800"/>
          </a:p>
          <a:p>
            <a:r>
              <a:rPr lang="en-US" sz="2400"/>
              <a:t>					Mass of O = 1 x 15.999 g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 b="1">
                <a:solidFill>
                  <a:srgbClr val="FF3300"/>
                </a:solidFill>
              </a:rPr>
              <a:t>Mass of 1 mole of C</a:t>
            </a:r>
            <a:r>
              <a:rPr lang="en-US" sz="2400" b="1" baseline="-25000">
                <a:solidFill>
                  <a:srgbClr val="FF3300"/>
                </a:solidFill>
              </a:rPr>
              <a:t>2</a:t>
            </a:r>
            <a:r>
              <a:rPr lang="en-US" sz="2400" b="1">
                <a:solidFill>
                  <a:srgbClr val="FF3300"/>
                </a:solidFill>
              </a:rPr>
              <a:t>H</a:t>
            </a:r>
            <a:r>
              <a:rPr lang="en-US" sz="2400" b="1" baseline="-25000">
                <a:solidFill>
                  <a:srgbClr val="FF3300"/>
                </a:solidFill>
              </a:rPr>
              <a:t>5</a:t>
            </a:r>
            <a:r>
              <a:rPr lang="en-US" sz="2400" b="1">
                <a:solidFill>
                  <a:srgbClr val="FF3300"/>
                </a:solidFill>
              </a:rPr>
              <a:t>OH = ??</a:t>
            </a: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52600" y="3733800"/>
            <a:ext cx="1517650" cy="534988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C</a:t>
            </a:r>
            <a:r>
              <a:rPr lang="en-US" sz="2800" b="1" baseline="-25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H</a:t>
            </a:r>
            <a:r>
              <a:rPr lang="en-US" sz="2800" b="1" baseline="-25000">
                <a:solidFill>
                  <a:srgbClr val="FF3300"/>
                </a:solidFill>
              </a:rPr>
              <a:t>5</a:t>
            </a:r>
            <a:r>
              <a:rPr lang="en-US" sz="2800" b="1">
                <a:solidFill>
                  <a:srgbClr val="FF3300"/>
                </a:solidFill>
              </a:rPr>
              <a:t>OH</a:t>
            </a:r>
            <a:endParaRPr lang="en-US" b="1">
              <a:solidFill>
                <a:srgbClr val="FF3300"/>
              </a:solidFill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86" name="Equation" r:id="rId4" imgW="114120" imgH="215640" progId="Equation.3">
              <p:embed/>
            </p:oleObj>
          </a:graphicData>
        </a:graphic>
      </p:graphicFrame>
      <p:pic>
        <p:nvPicPr>
          <p:cNvPr id="3084" name="Picture 12" descr="ethanol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2211388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rgbClr val="3333FF"/>
                </a:solidFill>
              </a:rPr>
              <a:t>Highlights of Procedure Notes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89916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/>
              <a:t>Record all weights to </a:t>
            </a:r>
            <a:r>
              <a:rPr lang="en-US" sz="2200" b="1" u="sng">
                <a:solidFill>
                  <a:srgbClr val="FF0000"/>
                </a:solidFill>
              </a:rPr>
              <a:t>0.001g.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200">
              <a:solidFill>
                <a:srgbClr val="FF3300"/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>
                <a:solidFill>
                  <a:srgbClr val="3333FF"/>
                </a:solidFill>
              </a:rPr>
              <a:t>Weigh ~25 ml of Cu</a:t>
            </a:r>
            <a:r>
              <a:rPr lang="en-US" sz="2200" baseline="-25000">
                <a:solidFill>
                  <a:srgbClr val="3333FF"/>
                </a:solidFill>
              </a:rPr>
              <a:t>x</a:t>
            </a:r>
            <a:r>
              <a:rPr lang="en-US" sz="2200">
                <a:solidFill>
                  <a:srgbClr val="3333FF"/>
                </a:solidFill>
              </a:rPr>
              <a:t>Cl</a:t>
            </a:r>
            <a:r>
              <a:rPr lang="en-US" sz="2200" baseline="-25000">
                <a:solidFill>
                  <a:srgbClr val="3333FF"/>
                </a:solidFill>
              </a:rPr>
              <a:t>y</a:t>
            </a:r>
            <a:r>
              <a:rPr lang="en-US" sz="2200">
                <a:solidFill>
                  <a:srgbClr val="3333FF"/>
                </a:solidFill>
              </a:rPr>
              <a:t> solution</a:t>
            </a:r>
            <a:r>
              <a:rPr lang="en-US" sz="2200"/>
              <a:t>, use exact density to calculate exact</a:t>
            </a:r>
          </a:p>
          <a:p>
            <a:pPr>
              <a:buClr>
                <a:srgbClr val="3333FF"/>
              </a:buClr>
              <a:buFont typeface="Wingdings" pitchFamily="2" charset="2"/>
              <a:buNone/>
            </a:pPr>
            <a:r>
              <a:rPr lang="en-US" sz="2200"/>
              <a:t>	 volume, then calculate the mass of Cu</a:t>
            </a:r>
            <a:r>
              <a:rPr lang="en-US" sz="2200" baseline="-25000"/>
              <a:t>x</a:t>
            </a:r>
            <a:r>
              <a:rPr lang="en-US" sz="2200"/>
              <a:t>Cl</a:t>
            </a:r>
            <a:r>
              <a:rPr lang="en-US" sz="2200" baseline="-25000"/>
              <a:t>y.</a:t>
            </a:r>
            <a:endParaRPr lang="en-US" sz="22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2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 b="1">
                <a:solidFill>
                  <a:srgbClr val="FF0000"/>
                </a:solidFill>
              </a:rPr>
              <a:t>Do </a:t>
            </a:r>
            <a:r>
              <a:rPr lang="en-US" sz="2200" b="1" u="sng">
                <a:solidFill>
                  <a:srgbClr val="FF0000"/>
                </a:solidFill>
              </a:rPr>
              <a:t>not</a:t>
            </a:r>
            <a:r>
              <a:rPr lang="en-US" sz="2200" b="1">
                <a:solidFill>
                  <a:srgbClr val="FF0000"/>
                </a:solidFill>
              </a:rPr>
              <a:t> use the metal microspatulas</a:t>
            </a:r>
            <a:r>
              <a:rPr lang="en-US" sz="2200"/>
              <a:t> when stirring solution.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2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>
                <a:solidFill>
                  <a:srgbClr val="3333FF"/>
                </a:solidFill>
              </a:rPr>
              <a:t>Add Al foil until</a:t>
            </a:r>
            <a:r>
              <a:rPr lang="en-US" sz="2200"/>
              <a:t> </a:t>
            </a:r>
            <a:r>
              <a:rPr lang="en-US" sz="2200">
                <a:solidFill>
                  <a:srgbClr val="3333FF"/>
                </a:solidFill>
              </a:rPr>
              <a:t>blue color is gone</a:t>
            </a:r>
            <a:r>
              <a:rPr lang="en-US" sz="2200"/>
              <a:t>, allow excess foil to dissolve also.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2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/>
              <a:t>Allow container to </a:t>
            </a:r>
            <a:r>
              <a:rPr lang="en-US" sz="2200" b="1">
                <a:solidFill>
                  <a:srgbClr val="FF0000"/>
                </a:solidFill>
              </a:rPr>
              <a:t>cool before weighing</a:t>
            </a:r>
            <a:r>
              <a:rPr lang="en-US" sz="2200"/>
              <a:t>.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2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>
                <a:solidFill>
                  <a:srgbClr val="3333FF"/>
                </a:solidFill>
              </a:rPr>
              <a:t>Speed up cooling</a:t>
            </a:r>
            <a:r>
              <a:rPr lang="en-US" sz="2200"/>
              <a:t> by placing under hoods.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2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2200" b="1">
                <a:solidFill>
                  <a:srgbClr val="FF0000"/>
                </a:solidFill>
              </a:rPr>
              <a:t>Break apart solid Cu</a:t>
            </a:r>
            <a:r>
              <a:rPr lang="en-US" sz="2200"/>
              <a:t> between weighing with microspatula.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35238" y="228600"/>
            <a:ext cx="4071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FF3300"/>
                </a:solidFill>
              </a:rPr>
              <a:t>Hazards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50863" y="1295400"/>
            <a:ext cx="8040687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3200"/>
              <a:t>10% HCl - strong acid, corrosive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0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3200"/>
              <a:t>Cu</a:t>
            </a:r>
            <a:r>
              <a:rPr lang="en-US" sz="3200" baseline="-25000"/>
              <a:t>x</a:t>
            </a:r>
            <a:r>
              <a:rPr lang="en-US" sz="3200"/>
              <a:t>Cl</a:t>
            </a:r>
            <a:r>
              <a:rPr lang="en-US" sz="3200" baseline="-25000"/>
              <a:t>y</a:t>
            </a:r>
            <a:r>
              <a:rPr lang="en-US" sz="3200"/>
              <a:t> solution - heavy metal, irritant</a:t>
            </a:r>
          </a:p>
          <a:p>
            <a:pPr>
              <a:buClr>
                <a:srgbClr val="3333FF"/>
              </a:buClr>
              <a:buFont typeface="Wingdings" pitchFamily="2" charset="2"/>
              <a:buNone/>
            </a:pPr>
            <a:endParaRPr lang="en-US" sz="20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3200"/>
              <a:t>Hot surfaces - hotplates, glassware</a:t>
            </a:r>
          </a:p>
          <a:p>
            <a:pPr>
              <a:buClr>
                <a:srgbClr val="3333FF"/>
              </a:buClr>
              <a:buFont typeface="Wingdings" pitchFamily="2" charset="2"/>
              <a:buNone/>
            </a:pPr>
            <a:r>
              <a:rPr lang="en-US" sz="2000" b="1"/>
              <a:t>           (Be Careful:</a:t>
            </a:r>
            <a:r>
              <a:rPr lang="en-US" sz="2000" b="1">
                <a:solidFill>
                  <a:srgbClr val="FF3300"/>
                </a:solidFill>
              </a:rPr>
              <a:t>  </a:t>
            </a:r>
            <a:r>
              <a:rPr lang="en-US" sz="2000" b="1">
                <a:solidFill>
                  <a:srgbClr val="FF0000"/>
                </a:solidFill>
              </a:rPr>
              <a:t>Hot glassware looks just like cold glassware</a:t>
            </a:r>
            <a:r>
              <a:rPr lang="en-US" sz="2000" b="1">
                <a:solidFill>
                  <a:srgbClr val="FF3300"/>
                </a:solidFill>
              </a:rPr>
              <a:t>.</a:t>
            </a:r>
            <a:r>
              <a:rPr lang="en-US" sz="2000" b="1"/>
              <a:t>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311525" y="4038600"/>
            <a:ext cx="251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rgbClr val="3333FF"/>
                </a:solidFill>
              </a:rPr>
              <a:t>Waste</a:t>
            </a:r>
            <a:endParaRPr lang="en-US" sz="2800" u="sng">
              <a:solidFill>
                <a:srgbClr val="3333FF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057400" y="4876800"/>
            <a:ext cx="502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3200"/>
              <a:t>Liquid Waste: Al</a:t>
            </a:r>
            <a:r>
              <a:rPr lang="en-US" sz="3200" baseline="30000"/>
              <a:t>+3</a:t>
            </a:r>
            <a:r>
              <a:rPr lang="en-US" sz="3200"/>
              <a:t> / HCl</a:t>
            </a:r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endParaRPr lang="en-US" sz="2000"/>
          </a:p>
          <a:p>
            <a:pPr>
              <a:buClr>
                <a:srgbClr val="3333FF"/>
              </a:buClr>
              <a:buFont typeface="Wingdings" pitchFamily="2" charset="2"/>
              <a:buChar char="v"/>
            </a:pPr>
            <a:r>
              <a:rPr lang="en-US" sz="3200"/>
              <a:t>Used Solids:  Cu</a:t>
            </a:r>
          </a:p>
        </p:txBody>
      </p:sp>
      <p:pic>
        <p:nvPicPr>
          <p:cNvPr id="91138" name="Picture 2" descr="180px-Tox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6363" y="5487988"/>
            <a:ext cx="950912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1139" name="Picture 3" descr="180px-Tox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9509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1140" name="Picture 4" descr="180px-Tox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9509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1141" name="Picture 5" descr="180px-Tox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9509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snoopy_danci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0"/>
            <a:ext cx="19050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52413" y="228600"/>
            <a:ext cx="8637587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 u="sng" dirty="0"/>
              <a:t>Homework Assignment</a:t>
            </a:r>
            <a:r>
              <a:rPr lang="en-US" sz="2800" u="sng" dirty="0"/>
              <a:t> </a:t>
            </a:r>
            <a:r>
              <a:rPr lang="en-US" sz="2800" b="1" u="sng" dirty="0"/>
              <a:t>– Due </a:t>
            </a:r>
            <a:r>
              <a:rPr lang="en-US" sz="2800" b="1" u="sng" dirty="0" smtClean="0"/>
              <a:t>Feb. 6-9</a:t>
            </a:r>
            <a:endParaRPr lang="en-US" sz="800" b="1" dirty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1000" b="1" dirty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/>
              <a:t>Read:</a:t>
            </a:r>
            <a:r>
              <a:rPr lang="en-US" sz="2400" dirty="0">
                <a:solidFill>
                  <a:srgbClr val="3333FF"/>
                </a:solidFill>
              </a:rPr>
              <a:t> Dimensional Analysis (pp. 24-28)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1200" b="1" dirty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/>
              <a:t>Do:</a:t>
            </a:r>
            <a:r>
              <a:rPr lang="en-US" sz="2400" dirty="0">
                <a:solidFill>
                  <a:srgbClr val="3333FF"/>
                </a:solidFill>
              </a:rPr>
              <a:t> Problem Set #2 (p.25) 2.1-2.4 &amp; Set #3 (28) 3.1-3.2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	(On a separate sheet of paper, show your calculations.) 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962150" y="2909888"/>
            <a:ext cx="5219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 u="sng" dirty="0"/>
              <a:t>For </a:t>
            </a:r>
            <a:r>
              <a:rPr lang="en-US" sz="2800" b="1" u="sng" dirty="0" smtClean="0"/>
              <a:t>Feb. 6-9</a:t>
            </a:r>
            <a:endParaRPr lang="en-US" sz="2800" dirty="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54013" y="3429000"/>
            <a:ext cx="84359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000" b="1" dirty="0"/>
          </a:p>
          <a:p>
            <a:r>
              <a:rPr lang="en-US" sz="2400" b="1" dirty="0"/>
              <a:t>Read: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3333FF"/>
                </a:solidFill>
              </a:rPr>
              <a:t>Ternary Mixture </a:t>
            </a:r>
            <a:r>
              <a:rPr lang="en-US" sz="2400" dirty="0" err="1">
                <a:solidFill>
                  <a:srgbClr val="3333FF"/>
                </a:solidFill>
              </a:rPr>
              <a:t>pp</a:t>
            </a:r>
            <a:r>
              <a:rPr lang="en-US" sz="2400" dirty="0">
                <a:solidFill>
                  <a:srgbClr val="3333FF"/>
                </a:solidFill>
              </a:rPr>
              <a:t> 95-111.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1200" dirty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/>
              <a:t>Turn-In: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3333FF"/>
                </a:solidFill>
              </a:rPr>
              <a:t>EF pp. 87-93; Calculations Page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</a:rPr>
              <a:t>		(explained on p.87*) &amp; DA Homework.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33400" y="5486400"/>
            <a:ext cx="6324600" cy="9413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3333FF"/>
                </a:solidFill>
              </a:rPr>
              <a:t>*Note that on the bottom of </a:t>
            </a:r>
            <a:r>
              <a:rPr lang="en-US" b="1" u="sng">
                <a:solidFill>
                  <a:srgbClr val="FF0000"/>
                </a:solidFill>
              </a:rPr>
              <a:t>page 87</a:t>
            </a:r>
            <a:r>
              <a:rPr lang="en-US" b="1">
                <a:solidFill>
                  <a:srgbClr val="3333FF"/>
                </a:solidFill>
              </a:rPr>
              <a:t> it states that the </a:t>
            </a:r>
            <a:r>
              <a:rPr lang="en-US" b="1">
                <a:solidFill>
                  <a:srgbClr val="FF0000"/>
                </a:solidFill>
              </a:rPr>
              <a:t>calculations</a:t>
            </a:r>
            <a:r>
              <a:rPr lang="en-US" b="1">
                <a:solidFill>
                  <a:srgbClr val="3333FF"/>
                </a:solidFill>
              </a:rPr>
              <a:t> which need to be shown on a separate sheet of paper are indicated by </a:t>
            </a:r>
            <a:r>
              <a:rPr lang="en-US" b="1">
                <a:solidFill>
                  <a:srgbClr val="FF0000"/>
                </a:solidFill>
              </a:rPr>
              <a:t>asterisks (*).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114425" y="304800"/>
            <a:ext cx="691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Percent Composition</a:t>
            </a:r>
            <a:endParaRPr lang="en-US" sz="2400" b="1" u="sng">
              <a:solidFill>
                <a:srgbClr val="FF3300"/>
              </a:solidFill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42900" y="1066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Defn</a:t>
            </a:r>
            <a:r>
              <a:rPr lang="en-US" sz="2800">
                <a:solidFill>
                  <a:srgbClr val="0000CC"/>
                </a:solidFill>
              </a:rPr>
              <a:t>:  The percentages of a compound’s mass that 	are due to each of the component elements.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98438" y="2362200"/>
            <a:ext cx="89154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					Mass of C = 24.022 g</a:t>
            </a:r>
          </a:p>
          <a:p>
            <a:endParaRPr lang="en-US" sz="800"/>
          </a:p>
          <a:p>
            <a:r>
              <a:rPr lang="en-US" sz="2400"/>
              <a:t>					Mass of H = 6.048 g</a:t>
            </a:r>
          </a:p>
          <a:p>
            <a:endParaRPr lang="en-US" sz="800"/>
          </a:p>
          <a:p>
            <a:r>
              <a:rPr lang="en-US" sz="2400"/>
              <a:t>					Mass of O = 15.999 g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Mass of 1 mole of C</a:t>
            </a:r>
            <a:r>
              <a:rPr lang="en-US" sz="2400" baseline="-25000"/>
              <a:t>2</a:t>
            </a:r>
            <a:r>
              <a:rPr lang="en-US" sz="2400"/>
              <a:t>H</a:t>
            </a:r>
            <a:r>
              <a:rPr lang="en-US" sz="2400" baseline="-25000"/>
              <a:t>5</a:t>
            </a:r>
            <a:r>
              <a:rPr lang="en-US" sz="2400"/>
              <a:t>OH = 24.022 + 6.048 + 15.999 = 46.069g</a:t>
            </a:r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752600" y="3733800"/>
            <a:ext cx="1517650" cy="534988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C</a:t>
            </a:r>
            <a:r>
              <a:rPr lang="en-US" sz="2800" b="1" baseline="-25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H</a:t>
            </a:r>
            <a:r>
              <a:rPr lang="en-US" sz="2800" b="1" baseline="-25000">
                <a:solidFill>
                  <a:srgbClr val="FF3300"/>
                </a:solidFill>
              </a:rPr>
              <a:t>5</a:t>
            </a:r>
            <a:r>
              <a:rPr lang="en-US" sz="2800" b="1">
                <a:solidFill>
                  <a:srgbClr val="FF3300"/>
                </a:solidFill>
              </a:rPr>
              <a:t>OH</a:t>
            </a:r>
            <a:endParaRPr lang="en-US" b="1">
              <a:solidFill>
                <a:srgbClr val="FF3300"/>
              </a:solidFill>
            </a:endParaRPr>
          </a:p>
        </p:txBody>
      </p:sp>
      <p:pic>
        <p:nvPicPr>
          <p:cNvPr id="71688" name="Picture 8" descr="ethano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2211388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28600" y="5483225"/>
            <a:ext cx="296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Mass percent of C =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114425" y="304800"/>
            <a:ext cx="691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Percent Composition</a:t>
            </a:r>
            <a:endParaRPr lang="en-US" sz="2400" b="1" u="sng">
              <a:solidFill>
                <a:srgbClr val="FF3300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42900" y="1066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Defn</a:t>
            </a:r>
            <a:r>
              <a:rPr lang="en-US" sz="2800">
                <a:solidFill>
                  <a:srgbClr val="0000CC"/>
                </a:solidFill>
              </a:rPr>
              <a:t>:  The percentages of a compound’s mass that 	are due to each of the component elements.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98438" y="2362200"/>
            <a:ext cx="89154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					Mass of C = 24.022 g</a:t>
            </a:r>
          </a:p>
          <a:p>
            <a:endParaRPr lang="en-US" sz="800"/>
          </a:p>
          <a:p>
            <a:r>
              <a:rPr lang="en-US" sz="2400"/>
              <a:t>					Mass of H = 6.048 g</a:t>
            </a:r>
          </a:p>
          <a:p>
            <a:endParaRPr lang="en-US" sz="800"/>
          </a:p>
          <a:p>
            <a:r>
              <a:rPr lang="en-US" sz="2400"/>
              <a:t>					Mass of O = 15.999 g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Mass of 1 mole of C</a:t>
            </a:r>
            <a:r>
              <a:rPr lang="en-US" sz="2400" baseline="-25000"/>
              <a:t>2</a:t>
            </a:r>
            <a:r>
              <a:rPr lang="en-US" sz="2400"/>
              <a:t>H</a:t>
            </a:r>
            <a:r>
              <a:rPr lang="en-US" sz="2400" baseline="-25000"/>
              <a:t>5</a:t>
            </a:r>
            <a:r>
              <a:rPr lang="en-US" sz="2400"/>
              <a:t>OH = 24.022 + 6.048 + 15.999 = 46.069g</a:t>
            </a:r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752600" y="3733800"/>
            <a:ext cx="1517650" cy="534988"/>
          </a:xfrm>
          <a:prstGeom prst="rect">
            <a:avLst/>
          </a:prstGeom>
          <a:noFill/>
          <a:ln w="158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C</a:t>
            </a:r>
            <a:r>
              <a:rPr lang="en-US" sz="2800" b="1" baseline="-25000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rgbClr val="FF3300"/>
                </a:solidFill>
              </a:rPr>
              <a:t>H</a:t>
            </a:r>
            <a:r>
              <a:rPr lang="en-US" sz="2800" b="1" baseline="-25000">
                <a:solidFill>
                  <a:srgbClr val="FF3300"/>
                </a:solidFill>
              </a:rPr>
              <a:t>5</a:t>
            </a:r>
            <a:r>
              <a:rPr lang="en-US" sz="2800" b="1">
                <a:solidFill>
                  <a:srgbClr val="FF3300"/>
                </a:solidFill>
              </a:rPr>
              <a:t>OH</a:t>
            </a:r>
            <a:endParaRPr lang="en-US" b="1">
              <a:solidFill>
                <a:srgbClr val="FF3300"/>
              </a:solidFill>
            </a:endParaRPr>
          </a:p>
        </p:txBody>
      </p:sp>
      <p:pic>
        <p:nvPicPr>
          <p:cNvPr id="72712" name="Picture 8" descr="ethano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2211388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190500" y="5410200"/>
          <a:ext cx="8763000" cy="674688"/>
        </p:xfrm>
        <a:graphic>
          <a:graphicData uri="http://schemas.openxmlformats.org/presentationml/2006/ole">
            <p:oleObj spid="_x0000_s72715" name="Equation" r:id="rId4" imgW="5448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36738" y="381000"/>
            <a:ext cx="5468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Empirical Formula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76300" y="11430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Represents the simplest whole-number ratio </a:t>
            </a:r>
          </a:p>
          <a:p>
            <a:r>
              <a:rPr lang="en-US" sz="2800">
                <a:solidFill>
                  <a:srgbClr val="0000CC"/>
                </a:solidFill>
              </a:rPr>
              <a:t>of the various types of atoms in a compound.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23900" y="31242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What is the Empirical Formula for the following compounds?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314700" y="38862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>
                <a:solidFill>
                  <a:srgbClr val="0000CC"/>
                </a:solidFill>
              </a:rPr>
              <a:t>Isoamyl Acetate Scent of Bananas</a:t>
            </a:r>
            <a:endParaRPr lang="en-US" sz="2000" b="1" u="sng" baseline="-25000">
              <a:solidFill>
                <a:srgbClr val="0000CC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276600" y="24384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Examples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295400" y="4799013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P</a:t>
            </a:r>
            <a:r>
              <a:rPr lang="en-US" sz="2800" baseline="-25000"/>
              <a:t>4</a:t>
            </a:r>
            <a:r>
              <a:rPr lang="en-US" sz="2800"/>
              <a:t>O</a:t>
            </a:r>
            <a:r>
              <a:rPr lang="en-US" sz="2800" baseline="-25000"/>
              <a:t>10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580188" y="42037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</a:rPr>
              <a:t>Caffeine</a:t>
            </a:r>
            <a:endParaRPr lang="en-US" sz="2000" b="1" u="sng" baseline="-25000">
              <a:solidFill>
                <a:srgbClr val="0000CC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14400" y="42037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</a:rPr>
              <a:t>Drying Agent</a:t>
            </a:r>
            <a:endParaRPr lang="en-US" sz="2000" b="1" u="sng" baseline="-25000">
              <a:solidFill>
                <a:srgbClr val="0000CC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695700" y="4800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14</a:t>
            </a:r>
            <a:r>
              <a:rPr lang="en-US" sz="2800"/>
              <a:t>H</a:t>
            </a:r>
            <a:r>
              <a:rPr lang="en-US" sz="2800" baseline="-25000"/>
              <a:t>28</a:t>
            </a:r>
            <a:r>
              <a:rPr lang="en-US" sz="2800"/>
              <a:t>O</a:t>
            </a:r>
            <a:r>
              <a:rPr lang="en-US" sz="2800" baseline="-25000"/>
              <a:t>4</a:t>
            </a:r>
            <a:endParaRPr lang="en-US" sz="280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397625" y="48006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8</a:t>
            </a:r>
            <a:r>
              <a:rPr lang="en-US" sz="2800"/>
              <a:t>H</a:t>
            </a:r>
            <a:r>
              <a:rPr lang="en-US" sz="2800" baseline="-25000"/>
              <a:t>10</a:t>
            </a:r>
            <a:r>
              <a:rPr lang="en-US" sz="2800"/>
              <a:t>N</a:t>
            </a:r>
            <a:r>
              <a:rPr lang="en-US" sz="2800" baseline="-25000"/>
              <a:t>4</a:t>
            </a:r>
            <a:r>
              <a:rPr lang="en-US" sz="2800"/>
              <a:t>O</a:t>
            </a:r>
            <a:r>
              <a:rPr lang="en-US" sz="28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836738" y="381000"/>
            <a:ext cx="5468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Empirical Formula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876300" y="11430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Represents the simplest whole-number ratio </a:t>
            </a:r>
          </a:p>
          <a:p>
            <a:r>
              <a:rPr lang="en-US" sz="2800">
                <a:solidFill>
                  <a:srgbClr val="0000CC"/>
                </a:solidFill>
              </a:rPr>
              <a:t>of the various types of atoms in a compound.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723900" y="31242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What is the Empirical Formula for the following compounds?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76600" y="24384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3300"/>
                </a:solidFill>
              </a:rPr>
              <a:t>Examples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295400" y="4799013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P</a:t>
            </a:r>
            <a:r>
              <a:rPr lang="en-US" sz="2800" baseline="-25000"/>
              <a:t>4</a:t>
            </a:r>
            <a:r>
              <a:rPr lang="en-US" sz="2800"/>
              <a:t>O</a:t>
            </a:r>
            <a:r>
              <a:rPr lang="en-US" sz="2800" baseline="-25000"/>
              <a:t>10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580188" y="42037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</a:rPr>
              <a:t>Caffeine</a:t>
            </a:r>
            <a:endParaRPr lang="en-US" sz="2000" b="1" u="sng" baseline="-25000">
              <a:solidFill>
                <a:srgbClr val="0000CC"/>
              </a:solidFill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914400" y="42037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</a:rPr>
              <a:t>Drying Agent</a:t>
            </a:r>
            <a:endParaRPr lang="en-US" sz="2000" b="1" u="sng" baseline="-25000">
              <a:solidFill>
                <a:srgbClr val="0000CC"/>
              </a:solidFill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695700" y="4800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14</a:t>
            </a:r>
            <a:r>
              <a:rPr lang="en-US" sz="2800"/>
              <a:t>H</a:t>
            </a:r>
            <a:r>
              <a:rPr lang="en-US" sz="2800" baseline="-25000"/>
              <a:t>28</a:t>
            </a:r>
            <a:r>
              <a:rPr lang="en-US" sz="2800"/>
              <a:t>O</a:t>
            </a:r>
            <a:r>
              <a:rPr lang="en-US" sz="2800" baseline="-25000"/>
              <a:t>4</a:t>
            </a:r>
            <a:endParaRPr lang="en-US" sz="2800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397625" y="48006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8</a:t>
            </a:r>
            <a:r>
              <a:rPr lang="en-US" sz="2800"/>
              <a:t>H</a:t>
            </a:r>
            <a:r>
              <a:rPr lang="en-US" sz="2800" baseline="-25000"/>
              <a:t>10</a:t>
            </a:r>
            <a:r>
              <a:rPr lang="en-US" sz="2800"/>
              <a:t>N</a:t>
            </a:r>
            <a:r>
              <a:rPr lang="en-US" sz="2800" baseline="-25000"/>
              <a:t>4</a:t>
            </a:r>
            <a:r>
              <a:rPr lang="en-US" sz="2800"/>
              <a:t>O</a:t>
            </a:r>
            <a:r>
              <a:rPr lang="en-US" sz="2800" baseline="-25000"/>
              <a:t>2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295400" y="5562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P</a:t>
            </a:r>
            <a:r>
              <a:rPr lang="en-US" sz="2800" baseline="-25000"/>
              <a:t>2</a:t>
            </a:r>
            <a:r>
              <a:rPr lang="en-US" sz="2800"/>
              <a:t>O</a:t>
            </a:r>
            <a:r>
              <a:rPr lang="en-US" sz="2800" baseline="-25000"/>
              <a:t>5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790950" y="5562600"/>
            <a:ext cx="156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7</a:t>
            </a:r>
            <a:r>
              <a:rPr lang="en-US" sz="2800"/>
              <a:t>H</a:t>
            </a:r>
            <a:r>
              <a:rPr lang="en-US" sz="2800" baseline="-25000"/>
              <a:t>14</a:t>
            </a:r>
            <a:r>
              <a:rPr lang="en-US" sz="2800"/>
              <a:t>O</a:t>
            </a:r>
            <a:r>
              <a:rPr lang="en-US" sz="2800" baseline="-25000"/>
              <a:t>2</a:t>
            </a:r>
            <a:endParaRPr lang="en-US" sz="2800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553200" y="5562600"/>
            <a:ext cx="1679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4</a:t>
            </a:r>
            <a:r>
              <a:rPr lang="en-US" sz="2800"/>
              <a:t>H</a:t>
            </a:r>
            <a:r>
              <a:rPr lang="en-US" sz="2800" baseline="-25000"/>
              <a:t>5</a:t>
            </a:r>
            <a:r>
              <a:rPr lang="en-US" sz="2800"/>
              <a:t>N</a:t>
            </a:r>
            <a:r>
              <a:rPr lang="en-US" sz="2800" baseline="-25000"/>
              <a:t>2</a:t>
            </a:r>
            <a:r>
              <a:rPr lang="en-US" sz="2800"/>
              <a:t>O</a:t>
            </a:r>
            <a:endParaRPr lang="en-US" sz="2800" baseline="-25000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314700" y="38862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>
                <a:solidFill>
                  <a:srgbClr val="0000CC"/>
                </a:solidFill>
              </a:rPr>
              <a:t>Isoamyl Acetate Scent of Bananas</a:t>
            </a:r>
            <a:endParaRPr lang="en-US" sz="2000" b="1" u="sng" baseline="-250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7451725" y="186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52450" y="1066800"/>
            <a:ext cx="80391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>
                <a:solidFill>
                  <a:srgbClr val="0000CC"/>
                </a:solidFill>
              </a:rPr>
              <a:t>A white compound is analyzed and found to contain </a:t>
            </a:r>
          </a:p>
          <a:p>
            <a:pPr algn="ctr"/>
            <a:r>
              <a:rPr lang="en-US" sz="2600">
                <a:solidFill>
                  <a:srgbClr val="0000CC"/>
                </a:solidFill>
              </a:rPr>
              <a:t>43.64% phosphorous and 56.36% oxygen by mass.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292225" y="228600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FF3300"/>
                </a:solidFill>
              </a:rPr>
              <a:t>Empirical Formula Example 1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52450" y="2286000"/>
            <a:ext cx="803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3300"/>
                </a:solidFill>
              </a:rPr>
              <a:t>What is the empirical formula?</a:t>
            </a:r>
            <a:endParaRPr lang="en-US" sz="2600" u="sng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15963" y="3048000"/>
            <a:ext cx="77120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>
                <a:solidFill>
                  <a:srgbClr val="0000CC"/>
                </a:solidFill>
              </a:rPr>
              <a:t>1</a:t>
            </a:r>
            <a:r>
              <a:rPr lang="en-US" sz="2600" baseline="30000">
                <a:solidFill>
                  <a:srgbClr val="0000CC"/>
                </a:solidFill>
              </a:rPr>
              <a:t>st</a:t>
            </a:r>
            <a:r>
              <a:rPr lang="en-US" sz="2600">
                <a:solidFill>
                  <a:srgbClr val="0000CC"/>
                </a:solidFill>
              </a:rPr>
              <a:t> Step: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3204</Words>
  <Application>Microsoft Macintosh PowerPoint</Application>
  <PresentationFormat>On-screen Show (4:3)</PresentationFormat>
  <Paragraphs>553</Paragraphs>
  <Slides>42</Slides>
  <Notes>19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Default Design</vt:lpstr>
      <vt:lpstr>Equation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umr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zahra</dc:creator>
  <cp:keywords/>
  <cp:lastModifiedBy>Terry Bone</cp:lastModifiedBy>
  <cp:revision>114</cp:revision>
  <dcterms:created xsi:type="dcterms:W3CDTF">2012-01-27T23:24:40Z</dcterms:created>
  <dcterms:modified xsi:type="dcterms:W3CDTF">2012-01-27T23:25:02Z</dcterms:modified>
</cp:coreProperties>
</file>