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23.bin" ContentType="application/vnd.openxmlformats-officedocument.oleObject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Microsoft_Equation15.bin" ContentType="application/vnd.openxmlformats-officedocument.oleObject"/>
  <Override PartName="/ppt/notesSlides/notesSlide19.xml" ContentType="application/vnd.openxmlformats-officedocument.presentationml.notesSlide+xml"/>
  <Override PartName="/ppt/embeddings/Microsoft_Equation20.bin" ContentType="application/vnd.openxmlformats-officedocument.oleObject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embeddings/Microsoft_Equation19.bin" ContentType="application/vnd.openxmlformats-officedocument.oleObject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embeddings/Microsoft_Equation24.bin" ContentType="application/vnd.openxmlformats-officedocument.oleObject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6" r:id="rId2"/>
    <p:sldId id="257" r:id="rId3"/>
    <p:sldId id="278" r:id="rId4"/>
    <p:sldId id="307" r:id="rId5"/>
    <p:sldId id="312" r:id="rId6"/>
    <p:sldId id="287" r:id="rId7"/>
    <p:sldId id="308" r:id="rId8"/>
    <p:sldId id="313" r:id="rId9"/>
    <p:sldId id="288" r:id="rId10"/>
    <p:sldId id="310" r:id="rId11"/>
    <p:sldId id="289" r:id="rId12"/>
    <p:sldId id="291" r:id="rId13"/>
    <p:sldId id="311" r:id="rId14"/>
    <p:sldId id="294" r:id="rId15"/>
    <p:sldId id="279" r:id="rId16"/>
    <p:sldId id="282" r:id="rId17"/>
    <p:sldId id="296" r:id="rId18"/>
    <p:sldId id="283" r:id="rId19"/>
    <p:sldId id="284" r:id="rId20"/>
    <p:sldId id="285" r:id="rId21"/>
    <p:sldId id="298" r:id="rId22"/>
    <p:sldId id="305" r:id="rId23"/>
    <p:sldId id="314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303" r:id="rId33"/>
    <p:sldId id="268" r:id="rId34"/>
    <p:sldId id="269" r:id="rId35"/>
    <p:sldId id="270" r:id="rId36"/>
    <p:sldId id="271" r:id="rId37"/>
    <p:sldId id="304" r:id="rId38"/>
    <p:sldId id="315" r:id="rId39"/>
    <p:sldId id="317" r:id="rId40"/>
    <p:sldId id="273" r:id="rId41"/>
    <p:sldId id="274" r:id="rId42"/>
    <p:sldId id="300" r:id="rId43"/>
    <p:sldId id="301" r:id="rId44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accent2"/>
        </a:solidFill>
        <a:latin typeface="Genev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5050"/>
    <a:srgbClr val="FFFF66"/>
    <a:srgbClr val="FFCC99"/>
    <a:srgbClr val="FFFFCC"/>
    <a:srgbClr val="CC0000"/>
    <a:srgbClr val="33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6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3325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C9E1890F-D64A-D24E-87B9-49B1DF0D42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1663"/>
            <a:ext cx="51371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3325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93C6B166-AC1C-5E40-8593-42F589DA72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50CED9-875A-A549-8800-B9FA2C14F323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B7C5A2-7486-934A-9343-1CBA9E77F9D5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49A875-7ED2-7F44-883E-06B6A6518CBD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0A3A3A-141B-C542-BECA-5DFED9CF551F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3ABD33-F444-1041-AD92-1E4C550C279A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8B37B-0BFC-804F-BADC-16A37FE4C7AE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9B2952-305F-9746-A9D4-82A5CE8E44D8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DC905C-9125-9643-BE77-33B9ABB03CEC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F76FA2-96F4-C145-BB68-168BC3B26508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D1C63D-39CE-FB4C-81C3-1F6DDAE548F1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1F9A7F-F339-9241-8C8E-785278F4EFDB}" type="slidenum">
              <a:rPr lang="en-US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B91BDC-23A1-5648-9C47-A6E377E876AD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8464C8-8A4C-1140-A5D4-01A99E86985B}" type="slidenum">
              <a:rPr lang="en-US"/>
              <a:pPr/>
              <a:t>27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55FB5-D153-6045-9DD6-A47B44E3F405}" type="slidenum">
              <a:rPr lang="en-US"/>
              <a:pPr/>
              <a:t>28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F79CE8-4B62-4448-B8D1-464D4C2D18C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9D0D70-1CC4-CC45-80CD-B55AACD63129}" type="slidenum">
              <a:rPr lang="en-US"/>
              <a:pPr/>
              <a:t>30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195688-CC4D-1949-A162-648E97366382}" type="slidenum">
              <a:rPr lang="en-US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5D6292-B6BF-A143-9B1A-D838F327ECC9}" type="slidenum">
              <a:rPr lang="en-US"/>
              <a:pPr/>
              <a:t>33</a:t>
            </a:fld>
            <a:endParaRPr lang="en-US"/>
          </a:p>
        </p:txBody>
      </p:sp>
      <p:sp>
        <p:nvSpPr>
          <p:cNvPr id="716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32EC8-EDF9-C14A-8496-32AC91E2B9CB}" type="slidenum">
              <a:rPr lang="en-US"/>
              <a:pPr/>
              <a:t>34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D7A23-FDC2-204C-BE3F-09E8DB4329CF}" type="slidenum">
              <a:rPr lang="en-US"/>
              <a:pPr/>
              <a:t>35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542B60-641E-9A4A-87C0-12D9144720B8}" type="slidenum">
              <a:rPr lang="en-US"/>
              <a:pPr/>
              <a:t>36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17C8BA-092E-6F43-B83A-0D4CA18D6594}" type="slidenum">
              <a:rPr lang="en-US"/>
              <a:pPr/>
              <a:t>40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EEE737-F4AD-AD4F-A25C-6DE5A9313D59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FCB6DB-97F7-BB43-9624-85EFAD8B467E}" type="slidenum">
              <a:rPr lang="en-US"/>
              <a:pPr/>
              <a:t>41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C1964-5FE0-AE40-B2CC-4CAE4E36B846}" type="slidenum">
              <a:rPr lang="en-US"/>
              <a:pPr/>
              <a:t>42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44AEE4-2B03-584C-9EC2-A628D887A1CE}" type="slidenum">
              <a:rPr lang="en-US"/>
              <a:pPr/>
              <a:t>43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E8DCE-88CB-A240-8A58-BE510F72DD56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8D889-8591-F347-8C7E-D7AC72CA2799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E384CD-BA1D-0542-86A4-4BE42203CF84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BE5F1-F0F8-174F-8A86-64CDDF5581A6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36A3B7-7E35-724A-B237-5262B9273308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DEBB50-505D-B947-A183-761829C17F75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ECB0A-259A-6444-817C-7E6B8AE12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5584B-B793-B840-B4CE-52B73A841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A0FA0-CAEA-424C-85F4-68AEE48D3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489D3-02F1-8B40-ABE7-083422149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7E48E-720E-484D-9124-1A202095F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1C01-243D-E545-8207-45B11A5E3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A5BE9-D033-5B45-8C41-B67EE4976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DBDDD-464E-9342-AA36-AE9A9451F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B5340-115A-0C47-97E4-FB1963B88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0AAE-8FF3-194A-B9E1-C1424691B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3DA43-D182-1647-A0B1-80B4826D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DE08572D-2568-294B-B4C6-53917D9D88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jpe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NUL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20.bin"/><Relationship Id="rId5" Type="http://schemas.openxmlformats.org/officeDocument/2006/relationships/oleObject" Target="../embeddings/Microsoft_Equation2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05025" y="381000"/>
            <a:ext cx="4933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0000FF"/>
                </a:solidFill>
                <a:latin typeface="Times New Roman" pitchFamily="1" charset="0"/>
              </a:rPr>
              <a:t>*Gas Laws*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" charset="0"/>
              </a:rPr>
              <a:t>Purpose of the Experiment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853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To demonstrate the complexities involved in measuring properties of gases related to:</a:t>
            </a:r>
          </a:p>
          <a:p>
            <a:endParaRPr lang="en-US" sz="800">
              <a:solidFill>
                <a:schemeClr val="tx1"/>
              </a:solidFill>
              <a:latin typeface="Times New Roman" pitchFamily="1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	1.) Complications in weighing due to the buoyancy 		of air;</a:t>
            </a:r>
          </a:p>
          <a:p>
            <a:endParaRPr lang="en-US" sz="800">
              <a:solidFill>
                <a:schemeClr val="tx1"/>
              </a:solidFill>
              <a:latin typeface="Times New Roman" pitchFamily="1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	2.) Problems in pressure measurements over water; 		and,</a:t>
            </a:r>
          </a:p>
          <a:p>
            <a:endParaRPr lang="en-US" sz="800">
              <a:solidFill>
                <a:schemeClr val="tx1"/>
              </a:solidFill>
              <a:latin typeface="Times New Roman" pitchFamily="1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	3.) Non-ideality of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vogadros_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219200"/>
            <a:ext cx="86836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1963" y="228600"/>
            <a:ext cx="8220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Avogadro’s Law:   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/n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=V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/n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At constant volume, pressure and absolute temperature are directly related.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P = k T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T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=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T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endParaRPr lang="en-US" sz="2400" b="1" baseline="-25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287588" y="381000"/>
            <a:ext cx="4568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Gay-Lussac Law</a:t>
            </a:r>
          </a:p>
        </p:txBody>
      </p:sp>
      <p:pic>
        <p:nvPicPr>
          <p:cNvPr id="12292" name="Picture 7" descr="Gay-Lussa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2718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029200" y="5029200"/>
            <a:ext cx="3530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Joseph-Louis Gay-Lussac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Experimentalist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Limoges, France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December 6, 1778 – May 9, 1850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1524000"/>
            <a:ext cx="525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The total pressure in a container is the sum of the pressure each gas would exert if it were alone in the container.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The total pressure is the sum of the partial pressures.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Total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=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+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+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+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+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5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...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 b="1">
              <a:solidFill>
                <a:srgbClr val="FF5050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		(For each P = nRT/V)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27325" y="533400"/>
            <a:ext cx="3689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Dalton’s Law</a:t>
            </a:r>
          </a:p>
        </p:txBody>
      </p:sp>
      <p:pic>
        <p:nvPicPr>
          <p:cNvPr id="13316" name="Picture 4" descr="Dal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3375"/>
            <a:ext cx="32718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3359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John Dalton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Chemist &amp; Physicist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Eaglesfield, Cumberland, England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September 6, 1766 – July 27, 1844</a:t>
            </a:r>
            <a:endParaRPr lang="en-US" sz="1800" i="1">
              <a:solidFill>
                <a:srgbClr val="CC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G05_14_dalt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0600"/>
            <a:ext cx="7419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727325" y="152400"/>
            <a:ext cx="3689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Dalton’s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905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 b="1" i="1">
                <a:solidFill>
                  <a:srgbClr val="FF0000"/>
                </a:solidFill>
                <a:latin typeface="Times New Roman" pitchFamily="1" charset="0"/>
              </a:rPr>
              <a:t>Water evaporates!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 b="1" i="1">
              <a:solidFill>
                <a:srgbClr val="FF0000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When that water evaporates, the vapor has a pressure.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Gases are often collected over water so the vapor pressure of water must be subtracted from the total pressure.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41575" y="762000"/>
            <a:ext cx="4260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Vapor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7025" y="914400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" charset="0"/>
              </a:rPr>
              <a:t>Differences Between Ideal and Real Gases</a:t>
            </a:r>
            <a:r>
              <a:rPr lang="en-US" sz="3600">
                <a:solidFill>
                  <a:srgbClr val="0000FF"/>
                </a:solidFill>
                <a:latin typeface="Times New Roman" pitchFamily="1" charset="0"/>
              </a:rPr>
              <a:t> </a:t>
            </a:r>
          </a:p>
        </p:txBody>
      </p:sp>
      <p:graphicFrame>
        <p:nvGraphicFramePr>
          <p:cNvPr id="49195" name="Group 43"/>
          <p:cNvGraphicFramePr>
            <a:graphicFrameLocks noGrp="1"/>
          </p:cNvGraphicFramePr>
          <p:nvPr/>
        </p:nvGraphicFramePr>
        <p:xfrm>
          <a:off x="990600" y="2590800"/>
          <a:ext cx="7162800" cy="3081020"/>
        </p:xfrm>
        <a:graphic>
          <a:graphicData uri="http://schemas.openxmlformats.org/drawingml/2006/table">
            <a:tbl>
              <a:tblPr/>
              <a:tblGrid>
                <a:gridCol w="3048000"/>
                <a:gridCol w="1727200"/>
                <a:gridCol w="23876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Obey PV=nRT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Always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Only at very low P and high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 but nonzero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attractions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repulsions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4191000" y="1981200"/>
            <a:ext cx="14382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Ideal Gas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16410" name="Text Box 38"/>
          <p:cNvSpPr txBox="1">
            <a:spLocks noChangeArrowheads="1"/>
          </p:cNvSpPr>
          <p:nvPr/>
        </p:nvSpPr>
        <p:spPr bwMode="auto">
          <a:xfrm>
            <a:off x="6324600" y="1981200"/>
            <a:ext cx="137001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Real Gas</a:t>
            </a:r>
            <a:endParaRPr lang="en-US" sz="2000" b="1">
              <a:solidFill>
                <a:srgbClr val="3333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47700" y="19812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 b="1" u="sng">
                <a:solidFill>
                  <a:schemeClr val="tx1"/>
                </a:solidFill>
                <a:latin typeface="Times New Roman" pitchFamily="1" charset="0"/>
              </a:rPr>
              <a:t>Real molecules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do take up space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and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do interact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with each other (especially polar molecules).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Need to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add correction factors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to the ideal gas law to account for these.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9588" y="609600"/>
            <a:ext cx="304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  <a:latin typeface="Times New Roman" pitchFamily="1" charset="0"/>
              </a:rPr>
              <a:t>Real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6553200" y="838200"/>
            <a:ext cx="1676400" cy="5715000"/>
            <a:chOff x="1512" y="2345"/>
            <a:chExt cx="3780" cy="12359"/>
          </a:xfrm>
        </p:grpSpPr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1512" y="2345"/>
              <a:ext cx="3780" cy="36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AutoShape 6"/>
            <p:cNvSpPr>
              <a:spLocks noChangeArrowheads="1"/>
            </p:cNvSpPr>
            <p:nvPr/>
          </p:nvSpPr>
          <p:spPr bwMode="auto">
            <a:xfrm>
              <a:off x="1872" y="2705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AutoShape 7"/>
            <p:cNvSpPr>
              <a:spLocks noChangeArrowheads="1"/>
            </p:cNvSpPr>
            <p:nvPr/>
          </p:nvSpPr>
          <p:spPr bwMode="auto">
            <a:xfrm>
              <a:off x="4212" y="4320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>
              <a:off x="1512" y="6799"/>
              <a:ext cx="3780" cy="36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>
              <a:off x="1512" y="11104"/>
              <a:ext cx="3780" cy="36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AutoShape 10"/>
            <p:cNvSpPr>
              <a:spLocks noChangeArrowheads="1"/>
            </p:cNvSpPr>
            <p:nvPr/>
          </p:nvSpPr>
          <p:spPr bwMode="auto">
            <a:xfrm>
              <a:off x="2052" y="75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6" name="AutoShape 11"/>
            <p:cNvSpPr>
              <a:spLocks noChangeArrowheads="1"/>
            </p:cNvSpPr>
            <p:nvPr/>
          </p:nvSpPr>
          <p:spPr bwMode="auto">
            <a:xfrm>
              <a:off x="2052" y="85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AutoShape 12"/>
            <p:cNvSpPr>
              <a:spLocks noChangeArrowheads="1"/>
            </p:cNvSpPr>
            <p:nvPr/>
          </p:nvSpPr>
          <p:spPr bwMode="auto">
            <a:xfrm>
              <a:off x="2952" y="71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8" name="AutoShape 13"/>
            <p:cNvSpPr>
              <a:spLocks noChangeArrowheads="1"/>
            </p:cNvSpPr>
            <p:nvPr/>
          </p:nvSpPr>
          <p:spPr bwMode="auto">
            <a:xfrm>
              <a:off x="3492" y="84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AutoShape 14"/>
            <p:cNvSpPr>
              <a:spLocks noChangeArrowheads="1"/>
            </p:cNvSpPr>
            <p:nvPr/>
          </p:nvSpPr>
          <p:spPr bwMode="auto">
            <a:xfrm>
              <a:off x="4032" y="98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0" name="AutoShape 15"/>
            <p:cNvSpPr>
              <a:spLocks noChangeArrowheads="1"/>
            </p:cNvSpPr>
            <p:nvPr/>
          </p:nvSpPr>
          <p:spPr bwMode="auto">
            <a:xfrm>
              <a:off x="2592" y="93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1" name="AutoShape 16"/>
            <p:cNvSpPr>
              <a:spLocks noChangeArrowheads="1"/>
            </p:cNvSpPr>
            <p:nvPr/>
          </p:nvSpPr>
          <p:spPr bwMode="auto">
            <a:xfrm>
              <a:off x="3492" y="78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2" name="AutoShape 17"/>
            <p:cNvSpPr>
              <a:spLocks noChangeArrowheads="1"/>
            </p:cNvSpPr>
            <p:nvPr/>
          </p:nvSpPr>
          <p:spPr bwMode="auto">
            <a:xfrm>
              <a:off x="2772" y="94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3" name="AutoShape 18"/>
            <p:cNvSpPr>
              <a:spLocks noChangeArrowheads="1"/>
            </p:cNvSpPr>
            <p:nvPr/>
          </p:nvSpPr>
          <p:spPr bwMode="auto">
            <a:xfrm>
              <a:off x="4752" y="75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4" name="AutoShape 19"/>
            <p:cNvSpPr>
              <a:spLocks noChangeArrowheads="1"/>
            </p:cNvSpPr>
            <p:nvPr/>
          </p:nvSpPr>
          <p:spPr bwMode="auto">
            <a:xfrm>
              <a:off x="4752" y="93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5" name="AutoShape 20"/>
            <p:cNvSpPr>
              <a:spLocks noChangeArrowheads="1"/>
            </p:cNvSpPr>
            <p:nvPr/>
          </p:nvSpPr>
          <p:spPr bwMode="auto">
            <a:xfrm>
              <a:off x="1872" y="112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6" name="AutoShape 21"/>
            <p:cNvSpPr>
              <a:spLocks noChangeArrowheads="1"/>
            </p:cNvSpPr>
            <p:nvPr/>
          </p:nvSpPr>
          <p:spPr bwMode="auto">
            <a:xfrm>
              <a:off x="3132" y="116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7" name="AutoShape 22"/>
            <p:cNvSpPr>
              <a:spLocks noChangeArrowheads="1"/>
            </p:cNvSpPr>
            <p:nvPr/>
          </p:nvSpPr>
          <p:spPr bwMode="auto">
            <a:xfrm>
              <a:off x="2352" y="117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8" name="AutoShape 23"/>
            <p:cNvSpPr>
              <a:spLocks noChangeArrowheads="1"/>
            </p:cNvSpPr>
            <p:nvPr/>
          </p:nvSpPr>
          <p:spPr bwMode="auto">
            <a:xfrm>
              <a:off x="2772" y="114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9" name="AutoShape 24"/>
            <p:cNvSpPr>
              <a:spLocks noChangeArrowheads="1"/>
            </p:cNvSpPr>
            <p:nvPr/>
          </p:nvSpPr>
          <p:spPr bwMode="auto">
            <a:xfrm>
              <a:off x="4572" y="123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0" name="AutoShape 25"/>
            <p:cNvSpPr>
              <a:spLocks noChangeArrowheads="1"/>
            </p:cNvSpPr>
            <p:nvPr/>
          </p:nvSpPr>
          <p:spPr bwMode="auto">
            <a:xfrm>
              <a:off x="3492" y="12328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1" name="AutoShape 26"/>
            <p:cNvSpPr>
              <a:spLocks noChangeArrowheads="1"/>
            </p:cNvSpPr>
            <p:nvPr/>
          </p:nvSpPr>
          <p:spPr bwMode="auto">
            <a:xfrm>
              <a:off x="3132" y="125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4392" y="125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3" name="AutoShape 28"/>
            <p:cNvSpPr>
              <a:spLocks noChangeArrowheads="1"/>
            </p:cNvSpPr>
            <p:nvPr/>
          </p:nvSpPr>
          <p:spPr bwMode="auto">
            <a:xfrm>
              <a:off x="4572" y="132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4" name="AutoShape 29"/>
            <p:cNvSpPr>
              <a:spLocks noChangeArrowheads="1"/>
            </p:cNvSpPr>
            <p:nvPr/>
          </p:nvSpPr>
          <p:spPr bwMode="auto">
            <a:xfrm>
              <a:off x="3852" y="130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AutoShape 30"/>
            <p:cNvSpPr>
              <a:spLocks noChangeArrowheads="1"/>
            </p:cNvSpPr>
            <p:nvPr/>
          </p:nvSpPr>
          <p:spPr bwMode="auto">
            <a:xfrm>
              <a:off x="4752" y="112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6" name="AutoShape 31"/>
            <p:cNvSpPr>
              <a:spLocks noChangeArrowheads="1"/>
            </p:cNvSpPr>
            <p:nvPr/>
          </p:nvSpPr>
          <p:spPr bwMode="auto">
            <a:xfrm>
              <a:off x="4512" y="1392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7" name="AutoShape 32"/>
            <p:cNvSpPr>
              <a:spLocks noChangeArrowheads="1"/>
            </p:cNvSpPr>
            <p:nvPr/>
          </p:nvSpPr>
          <p:spPr bwMode="auto">
            <a:xfrm>
              <a:off x="4752" y="138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8" name="AutoShape 33"/>
            <p:cNvSpPr>
              <a:spLocks noChangeArrowheads="1"/>
            </p:cNvSpPr>
            <p:nvPr/>
          </p:nvSpPr>
          <p:spPr bwMode="auto">
            <a:xfrm>
              <a:off x="4752" y="139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9" name="AutoShape 34"/>
            <p:cNvSpPr>
              <a:spLocks noChangeArrowheads="1"/>
            </p:cNvSpPr>
            <p:nvPr/>
          </p:nvSpPr>
          <p:spPr bwMode="auto">
            <a:xfrm>
              <a:off x="1692" y="1182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0" name="AutoShape 35"/>
            <p:cNvSpPr>
              <a:spLocks noChangeArrowheads="1"/>
            </p:cNvSpPr>
            <p:nvPr/>
          </p:nvSpPr>
          <p:spPr bwMode="auto">
            <a:xfrm>
              <a:off x="2232" y="120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AutoShape 36"/>
            <p:cNvSpPr>
              <a:spLocks noChangeArrowheads="1"/>
            </p:cNvSpPr>
            <p:nvPr/>
          </p:nvSpPr>
          <p:spPr bwMode="auto">
            <a:xfrm>
              <a:off x="2052" y="1272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2" name="AutoShape 37"/>
            <p:cNvSpPr>
              <a:spLocks noChangeArrowheads="1"/>
            </p:cNvSpPr>
            <p:nvPr/>
          </p:nvSpPr>
          <p:spPr bwMode="auto">
            <a:xfrm>
              <a:off x="2772" y="123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3" name="AutoShape 38"/>
            <p:cNvSpPr>
              <a:spLocks noChangeArrowheads="1"/>
            </p:cNvSpPr>
            <p:nvPr/>
          </p:nvSpPr>
          <p:spPr bwMode="auto">
            <a:xfrm>
              <a:off x="1872" y="134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4" name="AutoShape 39"/>
            <p:cNvSpPr>
              <a:spLocks noChangeArrowheads="1"/>
            </p:cNvSpPr>
            <p:nvPr/>
          </p:nvSpPr>
          <p:spPr bwMode="auto">
            <a:xfrm>
              <a:off x="2772" y="130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5" name="AutoShape 40"/>
            <p:cNvSpPr>
              <a:spLocks noChangeArrowheads="1"/>
            </p:cNvSpPr>
            <p:nvPr/>
          </p:nvSpPr>
          <p:spPr bwMode="auto">
            <a:xfrm>
              <a:off x="2592" y="1380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6" name="AutoShape 41"/>
            <p:cNvSpPr>
              <a:spLocks noChangeArrowheads="1"/>
            </p:cNvSpPr>
            <p:nvPr/>
          </p:nvSpPr>
          <p:spPr bwMode="auto">
            <a:xfrm>
              <a:off x="3312" y="132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7" name="AutoShape 42"/>
            <p:cNvSpPr>
              <a:spLocks noChangeArrowheads="1"/>
            </p:cNvSpPr>
            <p:nvPr/>
          </p:nvSpPr>
          <p:spPr bwMode="auto">
            <a:xfrm>
              <a:off x="2952" y="141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8" name="AutoShape 43"/>
            <p:cNvSpPr>
              <a:spLocks noChangeArrowheads="1"/>
            </p:cNvSpPr>
            <p:nvPr/>
          </p:nvSpPr>
          <p:spPr bwMode="auto">
            <a:xfrm>
              <a:off x="3492" y="134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9" name="AutoShape 44"/>
            <p:cNvSpPr>
              <a:spLocks noChangeArrowheads="1"/>
            </p:cNvSpPr>
            <p:nvPr/>
          </p:nvSpPr>
          <p:spPr bwMode="auto">
            <a:xfrm>
              <a:off x="2232" y="1272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0" name="AutoShape 45"/>
            <p:cNvSpPr>
              <a:spLocks noChangeArrowheads="1"/>
            </p:cNvSpPr>
            <p:nvPr/>
          </p:nvSpPr>
          <p:spPr bwMode="auto">
            <a:xfrm>
              <a:off x="4032" y="141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1" name="AutoShape 46"/>
            <p:cNvSpPr>
              <a:spLocks noChangeArrowheads="1"/>
            </p:cNvSpPr>
            <p:nvPr/>
          </p:nvSpPr>
          <p:spPr bwMode="auto">
            <a:xfrm>
              <a:off x="3672" y="1398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2" name="AutoShape 47"/>
            <p:cNvSpPr>
              <a:spLocks noChangeArrowheads="1"/>
            </p:cNvSpPr>
            <p:nvPr/>
          </p:nvSpPr>
          <p:spPr bwMode="auto">
            <a:xfrm>
              <a:off x="4572" y="1164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3" name="AutoShape 48"/>
            <p:cNvSpPr>
              <a:spLocks noChangeArrowheads="1"/>
            </p:cNvSpPr>
            <p:nvPr/>
          </p:nvSpPr>
          <p:spPr bwMode="auto">
            <a:xfrm>
              <a:off x="3852" y="11464"/>
              <a:ext cx="360" cy="360"/>
            </a:xfrm>
            <a:prstGeom prst="flowChartConnector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35" name="AutoShape 49"/>
          <p:cNvSpPr>
            <a:spLocks noChangeArrowheads="1"/>
          </p:cNvSpPr>
          <p:nvPr/>
        </p:nvSpPr>
        <p:spPr bwMode="auto">
          <a:xfrm>
            <a:off x="4191000" y="15240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AutoShape 50"/>
          <p:cNvSpPr>
            <a:spLocks noChangeArrowheads="1"/>
          </p:cNvSpPr>
          <p:nvPr/>
        </p:nvSpPr>
        <p:spPr bwMode="auto">
          <a:xfrm>
            <a:off x="4267200" y="3505200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AutoShape 51"/>
          <p:cNvSpPr>
            <a:spLocks noChangeArrowheads="1"/>
          </p:cNvSpPr>
          <p:nvPr/>
        </p:nvSpPr>
        <p:spPr bwMode="auto">
          <a:xfrm>
            <a:off x="4343400" y="54102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Text Box 52"/>
          <p:cNvSpPr txBox="1">
            <a:spLocks noChangeArrowheads="1"/>
          </p:cNvSpPr>
          <p:nvPr/>
        </p:nvSpPr>
        <p:spPr bwMode="auto">
          <a:xfrm>
            <a:off x="228600" y="228600"/>
            <a:ext cx="8382000" cy="5495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Ideally, the VOLUME of the molecules was neglected: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CA" sz="2400">
                <a:solidFill>
                  <a:schemeClr val="tx1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 </a:t>
            </a:r>
            <a:endParaRPr lang="en-US" sz="24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at  </a:t>
            </a:r>
            <a:r>
              <a:rPr lang="en-CA" sz="24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1</a:t>
            </a: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Atmosphere Pressure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at  </a:t>
            </a:r>
            <a:r>
              <a:rPr lang="en-CA" sz="24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10</a:t>
            </a: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Atmospheres Pressure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at  </a:t>
            </a:r>
            <a:r>
              <a:rPr lang="en-CA" sz="24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30</a:t>
            </a:r>
            <a:r>
              <a:rPr lang="en-CA" sz="24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Atmospheres Pressure </a:t>
            </a:r>
            <a:endParaRPr lang="en-CA" sz="2000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8439" name="Rectangle 53"/>
          <p:cNvSpPr>
            <a:spLocks noChangeArrowheads="1"/>
          </p:cNvSpPr>
          <p:nvPr/>
        </p:nvSpPr>
        <p:spPr bwMode="auto">
          <a:xfrm>
            <a:off x="457200" y="838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CA" sz="20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Ar gas, ~to scale, in a box</a:t>
            </a:r>
            <a:r>
              <a:rPr lang="en-US" sz="20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CA" sz="2000" b="1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3nm x 3nm x3nm</a:t>
            </a:r>
            <a:endParaRPr lang="en-US" sz="1800" b="1">
              <a:solidFill>
                <a:schemeClr val="tx1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5800" y="2133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The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actual volume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free to move in is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less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because of particle size.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More molecules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will have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more effect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Corrected volume 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V’ = V – nb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 b="1">
              <a:solidFill>
                <a:srgbClr val="FF0000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“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is a constant that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differs for each gas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.	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966913" y="1143000"/>
            <a:ext cx="5210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Volume Correction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7162800" cy="604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But since real gases </a:t>
            </a: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do have volume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, we need: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chf2_5"/>
          <p:cNvPicPr>
            <a:picLocks noChangeAspect="1" noChangeArrowheads="1"/>
          </p:cNvPicPr>
          <p:nvPr/>
        </p:nvPicPr>
        <p:blipFill>
          <a:blip r:embed="rId4"/>
          <a:srcRect l="3900" t="6870" r="16132" b="10698"/>
          <a:stretch>
            <a:fillRect/>
          </a:stretch>
        </p:blipFill>
        <p:spPr bwMode="auto">
          <a:xfrm>
            <a:off x="5181600" y="1371600"/>
            <a:ext cx="3514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" y="12192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Because the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molecules are attracted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to each other, the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pressure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on the container will be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less than ideal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Pressure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depends on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the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number of molecules per liter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 marL="342900" indent="-342900">
              <a:spcBef>
                <a:spcPct val="20000"/>
              </a:spcBef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Since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two molecules interact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, the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</a:rPr>
              <a:t>effect must be squared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.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849438" y="304800"/>
            <a:ext cx="54435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Pressure Correction</a:t>
            </a:r>
          </a:p>
        </p:txBody>
      </p:sp>
      <p:graphicFrame>
        <p:nvGraphicFramePr>
          <p:cNvPr id="20485" name="Object 16"/>
          <p:cNvGraphicFramePr>
            <a:graphicFrameLocks noChangeAspect="1"/>
          </p:cNvGraphicFramePr>
          <p:nvPr/>
        </p:nvGraphicFramePr>
        <p:xfrm>
          <a:off x="2971800" y="5334000"/>
          <a:ext cx="3200400" cy="1022350"/>
        </p:xfrm>
        <a:graphic>
          <a:graphicData uri="http://schemas.openxmlformats.org/presentationml/2006/ole">
            <p:oleObj spid="_x0000_s20485" name="Equation" r:id="rId5" imgW="123136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762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" charset="0"/>
              </a:rPr>
              <a:t>Physical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Characteristics</a:t>
            </a:r>
            <a:r>
              <a:rPr lang="en-US" sz="4000" b="1">
                <a:solidFill>
                  <a:srgbClr val="FF0000"/>
                </a:solidFill>
                <a:latin typeface="Times New Roman" pitchFamily="1" charset="0"/>
              </a:rPr>
              <a:t> of Gases</a:t>
            </a:r>
          </a:p>
        </p:txBody>
      </p:sp>
      <p:graphicFrame>
        <p:nvGraphicFramePr>
          <p:cNvPr id="4204" name="Group 108"/>
          <p:cNvGraphicFramePr>
            <a:graphicFrameLocks noGrp="1"/>
          </p:cNvGraphicFramePr>
          <p:nvPr/>
        </p:nvGraphicFramePr>
        <p:xfrm>
          <a:off x="381000" y="1676400"/>
          <a:ext cx="8420100" cy="4134103"/>
        </p:xfrm>
        <a:graphic>
          <a:graphicData uri="http://schemas.openxmlformats.org/drawingml/2006/table">
            <a:tbl>
              <a:tblPr/>
              <a:tblGrid>
                <a:gridCol w="4191000"/>
                <a:gridCol w="42291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Physical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Typical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Volume,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liters 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Pressure,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atmosphere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1.015x10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N/m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Kelvin 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atoms or molecules,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mole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mol = 6.022x10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atoms or molecules)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533400" y="1219200"/>
          <a:ext cx="4691063" cy="944563"/>
        </p:xfrm>
        <a:graphic>
          <a:graphicData uri="http://schemas.openxmlformats.org/presentationml/2006/ole">
            <p:oleObj spid="_x0000_s21506" name="Equation" r:id="rId4" imgW="1841500" imgH="368300" progId="Equation.3">
              <p:embed/>
            </p:oleObj>
          </a:graphicData>
        </a:graphic>
      </p:graphicFrame>
      <p:sp>
        <p:nvSpPr>
          <p:cNvPr id="21507" name="AutoShape 11"/>
          <p:cNvSpPr>
            <a:spLocks noChangeArrowheads="1"/>
          </p:cNvSpPr>
          <p:nvPr/>
        </p:nvSpPr>
        <p:spPr bwMode="auto">
          <a:xfrm>
            <a:off x="1676400" y="19812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304800" y="2743200"/>
            <a:ext cx="271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Corrected Pressure</a:t>
            </a:r>
          </a:p>
        </p:txBody>
      </p:sp>
      <p:sp>
        <p:nvSpPr>
          <p:cNvPr id="21509" name="AutoShape 13"/>
          <p:cNvSpPr>
            <a:spLocks noChangeArrowheads="1"/>
          </p:cNvSpPr>
          <p:nvPr/>
        </p:nvSpPr>
        <p:spPr bwMode="auto">
          <a:xfrm>
            <a:off x="3657600" y="1905000"/>
            <a:ext cx="76200" cy="838200"/>
          </a:xfrm>
          <a:prstGeom prst="upArrow">
            <a:avLst>
              <a:gd name="adj1" fmla="val 50000"/>
              <a:gd name="adj2" fmla="val 2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Times New Roman" pitchFamily="1" charset="0"/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2971800" y="2743200"/>
            <a:ext cx="259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Corrected Volume</a:t>
            </a:r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1219200" y="304800"/>
            <a:ext cx="670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Van der Waal’s equation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0" y="3200400"/>
            <a:ext cx="6019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“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and “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are determined </a:t>
            </a:r>
          </a:p>
          <a:p>
            <a:pPr lvl="2">
              <a:buClr>
                <a:srgbClr val="0000FF"/>
              </a:buClr>
              <a:buFont typeface="Wingdings" pitchFamily="1" charset="2"/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by experiment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“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and “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are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different for each gas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bigger molecules have larger “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“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” depends on both size and polarity</a:t>
            </a:r>
          </a:p>
        </p:txBody>
      </p:sp>
      <p:pic>
        <p:nvPicPr>
          <p:cNvPr id="21513" name="Picture 18" descr="van-der-Waals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76400"/>
            <a:ext cx="2486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5581650" y="5486400"/>
            <a:ext cx="356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itchFamily="1" charset="0"/>
              </a:rPr>
              <a:t>Johannes Diderik van der Waals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Mathematician &amp; Physicist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Leyden, The Netherlands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November 23, 1837 – March 8, 1923</a:t>
            </a:r>
            <a:endParaRPr lang="en-US" sz="1800" i="1">
              <a:solidFill>
                <a:srgbClr val="CC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chris\Teaching\Chem 204\Atkins figures\GIF\01_14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304800"/>
            <a:ext cx="3476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0" y="495300"/>
            <a:ext cx="4038600" cy="565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Compressibility Factor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The most useful way of displaying this new law for real molecules is to plot the compressibility factor,</a:t>
            </a:r>
            <a:r>
              <a:rPr lang="en-US" sz="2800">
                <a:solidFill>
                  <a:srgbClr val="FF505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: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For </a:t>
            </a:r>
            <a:r>
              <a:rPr lang="en-US" sz="2800" b="1">
                <a:solidFill>
                  <a:srgbClr val="FF33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 = 1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CA" sz="4000" b="1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 = PV /  RT 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CA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Ideal Gas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es</a:t>
            </a:r>
            <a:r>
              <a:rPr lang="en-CA" sz="2800">
                <a:solidFill>
                  <a:srgbClr val="CC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CA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ha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ve</a:t>
            </a:r>
            <a:r>
              <a:rPr lang="en-US" sz="2800">
                <a:solidFill>
                  <a:srgbClr val="CC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CA" sz="2800">
                <a:solidFill>
                  <a:srgbClr val="CC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</a:t>
            </a:r>
            <a:r>
              <a:rPr lang="en-CA" sz="2800" b="1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 = 1</a:t>
            </a:r>
            <a:r>
              <a:rPr lang="en-CA" sz="2800">
                <a:solidFill>
                  <a:srgbClr val="CC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79388" y="228600"/>
            <a:ext cx="8785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itchFamily="1" charset="0"/>
              </a:rPr>
              <a:t>Part 1: Molar Volume of Butane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150" y="1066800"/>
            <a:ext cx="4203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5181600"/>
            <a:ext cx="1687513" cy="12096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Page 72-73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in your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Green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93725" y="1057275"/>
            <a:ext cx="76898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Molar mass of butane (C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4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H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10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) = __________ g/mole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746125" y="2581275"/>
            <a:ext cx="432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Mass of butane: __________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914400" y="4064000"/>
            <a:ext cx="270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n or n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= _______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593725" y="1057275"/>
            <a:ext cx="76898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Molar mass of butane (C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4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H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10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) = __________ g/mole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5603" name="Text Box 24"/>
          <p:cNvSpPr txBox="1">
            <a:spLocks noChangeArrowheads="1"/>
          </p:cNvSpPr>
          <p:nvPr/>
        </p:nvSpPr>
        <p:spPr bwMode="auto">
          <a:xfrm>
            <a:off x="1981200" y="1708150"/>
            <a:ext cx="5449888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(12.011 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  <a:sym typeface="Symbol" pitchFamily="1" charset="2"/>
              </a:rPr>
              <a:t> 4) + (1.008  10) = 58.124</a:t>
            </a:r>
          </a:p>
        </p:txBody>
      </p:sp>
      <p:sp>
        <p:nvSpPr>
          <p:cNvPr id="25604" name="Text Box 26"/>
          <p:cNvSpPr txBox="1">
            <a:spLocks noChangeArrowheads="1"/>
          </p:cNvSpPr>
          <p:nvPr/>
        </p:nvSpPr>
        <p:spPr bwMode="auto">
          <a:xfrm>
            <a:off x="746125" y="2581275"/>
            <a:ext cx="432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Mass of butane: __________</a:t>
            </a:r>
          </a:p>
        </p:txBody>
      </p:sp>
      <p:sp>
        <p:nvSpPr>
          <p:cNvPr id="25605" name="Text Box 27"/>
          <p:cNvSpPr txBox="1">
            <a:spLocks noChangeArrowheads="1"/>
          </p:cNvSpPr>
          <p:nvPr/>
        </p:nvSpPr>
        <p:spPr bwMode="auto">
          <a:xfrm>
            <a:off x="990600" y="3276600"/>
            <a:ext cx="7623175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Initial weight of cartridge – final weight of cartridge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5606" name="Text Box 28"/>
          <p:cNvSpPr txBox="1">
            <a:spLocks noChangeArrowheads="1"/>
          </p:cNvSpPr>
          <p:nvPr/>
        </p:nvSpPr>
        <p:spPr bwMode="auto">
          <a:xfrm>
            <a:off x="914400" y="4064000"/>
            <a:ext cx="270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n or n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= _______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graphicFrame>
        <p:nvGraphicFramePr>
          <p:cNvPr id="25607" name="Object 30"/>
          <p:cNvGraphicFramePr>
            <a:graphicFrameLocks noChangeAspect="1"/>
          </p:cNvGraphicFramePr>
          <p:nvPr/>
        </p:nvGraphicFramePr>
        <p:xfrm>
          <a:off x="2743200" y="4876800"/>
          <a:ext cx="3200400" cy="901700"/>
        </p:xfrm>
        <a:graphic>
          <a:graphicData uri="http://schemas.openxmlformats.org/presentationml/2006/ole">
            <p:oleObj spid="_x0000_s25607" name="Equation" r:id="rId4" imgW="139639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543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T = ____ K                  P = _____atm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7315200" y="1981200"/>
            <a:ext cx="1300163" cy="5286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0.500 L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046288" y="152400"/>
            <a:ext cx="5051425" cy="965200"/>
          </a:xfrm>
          <a:prstGeom prst="rect">
            <a:avLst/>
          </a:prstGeom>
          <a:solidFill>
            <a:srgbClr val="FFFF66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Ask your TA for the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Lab temperature and Pressure*</a:t>
            </a:r>
            <a:endParaRPr lang="en-US" sz="24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404938" y="2884488"/>
            <a:ext cx="6332537" cy="544512"/>
          </a:xfrm>
          <a:prstGeom prst="rect">
            <a:avLst/>
          </a:prstGeom>
          <a:solidFill>
            <a:srgbClr val="FFFF66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" charset="0"/>
              </a:rPr>
              <a:t>Note: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 K = </a:t>
            </a:r>
            <a:r>
              <a:rPr lang="en-US" sz="2800" baseline="30000">
                <a:solidFill>
                  <a:schemeClr val="tx1"/>
                </a:solidFill>
                <a:latin typeface="Times New Roman" pitchFamily="1" charset="0"/>
              </a:rPr>
              <a:t>o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C + 273.15 &amp; 1 atm = 760 torr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381000" y="3657600"/>
            <a:ext cx="73787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Apparent molar volume, (V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m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V / n) of butane</a:t>
            </a:r>
          </a:p>
          <a:p>
            <a:endParaRPr lang="en-US" sz="800">
              <a:solidFill>
                <a:schemeClr val="tx1"/>
              </a:solidFill>
              <a:latin typeface="Times New Roman" pitchFamily="1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at experimental T &amp; P:	V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m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________ L / mole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4208463" y="5029200"/>
            <a:ext cx="727075" cy="5286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V/n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3200400" y="5105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H="1">
            <a:off x="4953000" y="525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6096000" y="5029200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n </a:t>
            </a:r>
            <a:r>
              <a:rPr lang="en-US" sz="2400">
                <a:solidFill>
                  <a:srgbClr val="0000FF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→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earlier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1905000" y="4851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0.500 L</a:t>
            </a:r>
          </a:p>
        </p:txBody>
      </p:sp>
      <p:sp>
        <p:nvSpPr>
          <p:cNvPr id="26636" name="Text Box 23"/>
          <p:cNvSpPr txBox="1">
            <a:spLocks noChangeArrowheads="1"/>
          </p:cNvSpPr>
          <p:nvPr/>
        </p:nvSpPr>
        <p:spPr bwMode="auto">
          <a:xfrm>
            <a:off x="185738" y="5791200"/>
            <a:ext cx="8770937" cy="903288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*These will be posted on the chalkboard. 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Verify the values are for your session before posting in your book.</a:t>
            </a:r>
          </a:p>
        </p:txBody>
      </p:sp>
      <p:sp>
        <p:nvSpPr>
          <p:cNvPr id="26637" name="Text Box 24"/>
          <p:cNvSpPr txBox="1">
            <a:spLocks noChangeArrowheads="1"/>
          </p:cNvSpPr>
          <p:nvPr/>
        </p:nvSpPr>
        <p:spPr bwMode="auto">
          <a:xfrm>
            <a:off x="182563" y="1295400"/>
            <a:ext cx="850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T = ____ </a:t>
            </a:r>
            <a:r>
              <a:rPr lang="en-US" sz="2800" baseline="30000">
                <a:solidFill>
                  <a:schemeClr val="tx1"/>
                </a:solidFill>
                <a:latin typeface="Times New Roman" pitchFamily="1" charset="0"/>
              </a:rPr>
              <a:t>o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C                  P = _____torr              V = _____L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762000"/>
            <a:ext cx="905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Apparent molar volume of butane at STP;  V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m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_____L/mole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3048000" y="2514600"/>
          <a:ext cx="2819400" cy="1390650"/>
        </p:xfrm>
        <a:graphic>
          <a:graphicData uri="http://schemas.openxmlformats.org/presentationml/2006/ole">
            <p:oleObj spid="_x0000_s27651" name="Equation" r:id="rId4" imgW="876300" imgH="431800" progId="Equation.3">
              <p:embed/>
            </p:oleObj>
          </a:graphicData>
        </a:graphic>
      </p:graphicFrame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2133600" y="2286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V="1">
            <a:off x="2590800" y="35814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Line 9"/>
          <p:cNvSpPr>
            <a:spLocks noChangeShapeType="1"/>
          </p:cNvSpPr>
          <p:nvPr/>
        </p:nvSpPr>
        <p:spPr bwMode="auto">
          <a:xfrm>
            <a:off x="3810000" y="1981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746125" y="1819275"/>
            <a:ext cx="2011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pressure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136525" y="3378200"/>
            <a:ext cx="2524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temperature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(K)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3581400" y="15240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0.500 L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4860925" y="1717675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1 atm or 760 torr</a:t>
            </a:r>
            <a:endParaRPr lang="en-US" sz="2400">
              <a:solidFill>
                <a:srgbClr val="3333FF"/>
              </a:solidFill>
              <a:latin typeface="Times New Roman" pitchFamily="1" charset="0"/>
            </a:endParaRPr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H="1">
            <a:off x="4876800" y="2209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 flipH="1" flipV="1">
            <a:off x="5334000" y="35052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6613525" y="3622675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273.15 K</a:t>
            </a: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H="1">
            <a:off x="571500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6858000" y="2540000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</a:p>
        </p:txBody>
      </p:sp>
      <p:graphicFrame>
        <p:nvGraphicFramePr>
          <p:cNvPr id="27664" name="Object 20"/>
          <p:cNvGraphicFramePr>
            <a:graphicFrameLocks noChangeAspect="1"/>
          </p:cNvGraphicFramePr>
          <p:nvPr/>
        </p:nvGraphicFramePr>
        <p:xfrm>
          <a:off x="3657600" y="4648200"/>
          <a:ext cx="1752600" cy="1293813"/>
        </p:xfrm>
        <a:graphic>
          <a:graphicData uri="http://schemas.openxmlformats.org/presentationml/2006/ole">
            <p:oleObj spid="_x0000_s27664" name="Equation" r:id="rId5" imgW="533169" imgH="393529" progId="Equation.3">
              <p:embed/>
            </p:oleObj>
          </a:graphicData>
        </a:graphic>
      </p:graphicFrame>
      <p:sp>
        <p:nvSpPr>
          <p:cNvPr id="27665" name="Line 21"/>
          <p:cNvSpPr>
            <a:spLocks noChangeShapeType="1"/>
          </p:cNvSpPr>
          <p:nvPr/>
        </p:nvSpPr>
        <p:spPr bwMode="auto">
          <a:xfrm flipH="1">
            <a:off x="5334000" y="5791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6284913" y="5486400"/>
            <a:ext cx="285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Already calculated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27667" name="Line 24"/>
          <p:cNvSpPr>
            <a:spLocks noChangeShapeType="1"/>
          </p:cNvSpPr>
          <p:nvPr/>
        </p:nvSpPr>
        <p:spPr bwMode="auto">
          <a:xfrm flipH="1">
            <a:off x="5334000" y="4953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Text Box 25"/>
          <p:cNvSpPr txBox="1">
            <a:spLocks noChangeArrowheads="1"/>
          </p:cNvSpPr>
          <p:nvPr/>
        </p:nvSpPr>
        <p:spPr bwMode="auto">
          <a:xfrm>
            <a:off x="6384925" y="4638675"/>
            <a:ext cx="56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V</a:t>
            </a:r>
            <a:r>
              <a:rPr lang="en-US" sz="2800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  <p:sp>
        <p:nvSpPr>
          <p:cNvPr id="27669" name="Line 26"/>
          <p:cNvSpPr>
            <a:spLocks noChangeShapeType="1"/>
          </p:cNvSpPr>
          <p:nvPr/>
        </p:nvSpPr>
        <p:spPr bwMode="auto">
          <a:xfrm>
            <a:off x="2514600" y="518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Text Box 27"/>
          <p:cNvSpPr txBox="1">
            <a:spLocks noChangeArrowheads="1"/>
          </p:cNvSpPr>
          <p:nvPr/>
        </p:nvSpPr>
        <p:spPr bwMode="auto">
          <a:xfrm>
            <a:off x="1066800" y="4876800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400" b="1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38113" y="685800"/>
            <a:ext cx="8566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Partial pressure of water vapor in flask:     P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w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______torr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3860800" y="3206750"/>
          <a:ext cx="1422400" cy="444500"/>
        </p:xfrm>
        <a:graphic>
          <a:graphicData uri="http://schemas.openxmlformats.org/presentationml/2006/ole">
            <p:oleObj spid="_x0000_s28675" name="Equation" r:id="rId4" imgW="1422400" imgH="444500" progId="Equation.3">
              <p:embed/>
            </p:oleObj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3949700" y="3232150"/>
          <a:ext cx="1244600" cy="393700"/>
        </p:xfrm>
        <a:graphic>
          <a:graphicData uri="http://schemas.openxmlformats.org/presentationml/2006/ole">
            <p:oleObj spid="_x0000_s28676" name="Equation" r:id="rId5" imgW="1244600" imgH="393700" progId="Equation.3">
              <p:embed/>
            </p:oleObj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/>
        </p:nvGraphicFramePr>
        <p:xfrm>
          <a:off x="1804988" y="2511425"/>
          <a:ext cx="6265862" cy="1281113"/>
        </p:xfrm>
        <a:graphic>
          <a:graphicData uri="http://schemas.openxmlformats.org/presentationml/2006/ole">
            <p:oleObj spid="_x0000_s28677" name="Equation" r:id="rId6" imgW="1930400" imgH="393700" progId="Equation.3">
              <p:embed/>
            </p:oleObj>
          </a:graphicData>
        </a:graphic>
      </p:graphicFrame>
      <p:sp>
        <p:nvSpPr>
          <p:cNvPr id="28678" name="Line 11"/>
          <p:cNvSpPr>
            <a:spLocks noChangeShapeType="1"/>
          </p:cNvSpPr>
          <p:nvPr/>
        </p:nvSpPr>
        <p:spPr bwMode="auto">
          <a:xfrm flipV="1">
            <a:off x="68580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5638800" y="4191000"/>
            <a:ext cx="2524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temperature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(K)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 flipV="1">
            <a:off x="1143000" y="3200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28600" y="3581400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400" b="1">
              <a:solidFill>
                <a:srgbClr val="FF0000"/>
              </a:solidFill>
              <a:latin typeface="Times New Roman" pitchFamily="1" charset="0"/>
            </a:endParaRPr>
          </a:p>
        </p:txBody>
      </p:sp>
      <p:graphicFrame>
        <p:nvGraphicFramePr>
          <p:cNvPr id="28682" name="Object 15"/>
          <p:cNvGraphicFramePr>
            <a:graphicFrameLocks noChangeAspect="1"/>
          </p:cNvGraphicFramePr>
          <p:nvPr/>
        </p:nvGraphicFramePr>
        <p:xfrm>
          <a:off x="2779713" y="5106988"/>
          <a:ext cx="3286125" cy="947737"/>
        </p:xfrm>
        <a:graphic>
          <a:graphicData uri="http://schemas.openxmlformats.org/presentationml/2006/ole">
            <p:oleObj spid="_x0000_s28682" name="Equation" r:id="rId7" imgW="8382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93750" y="609600"/>
            <a:ext cx="7556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Partial pressure of butane in flask: _________ torr</a:t>
            </a:r>
          </a:p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				               _________atm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2743200" y="2514600"/>
            <a:ext cx="2438400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Times New Roman" pitchFamily="1" charset="0"/>
              </a:rPr>
              <a:t>P</a:t>
            </a:r>
            <a:r>
              <a:rPr lang="en-US" sz="3200" baseline="-250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3200">
                <a:solidFill>
                  <a:schemeClr val="tx1"/>
                </a:solidFill>
                <a:latin typeface="Times New Roman" pitchFamily="1" charset="0"/>
              </a:rPr>
              <a:t> = P</a:t>
            </a:r>
            <a:r>
              <a:rPr lang="en-US" sz="3200" baseline="-25000">
                <a:solidFill>
                  <a:schemeClr val="tx1"/>
                </a:solidFill>
                <a:latin typeface="Times New Roman" pitchFamily="1" charset="0"/>
              </a:rPr>
              <a:t>total</a:t>
            </a:r>
            <a:r>
              <a:rPr lang="en-US" sz="3200">
                <a:solidFill>
                  <a:schemeClr val="tx1"/>
                </a:solidFill>
                <a:latin typeface="Times New Roman" pitchFamily="1" charset="0"/>
              </a:rPr>
              <a:t> -P</a:t>
            </a:r>
            <a:r>
              <a:rPr lang="en-US" sz="3200" baseline="-25000">
                <a:solidFill>
                  <a:schemeClr val="tx1"/>
                </a:solidFill>
                <a:latin typeface="Times New Roman" pitchFamily="1" charset="0"/>
              </a:rPr>
              <a:t>w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 flipV="1">
            <a:off x="38862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2011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pressure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(torr)</a:t>
            </a:r>
          </a:p>
        </p:txBody>
      </p:sp>
      <p:sp>
        <p:nvSpPr>
          <p:cNvPr id="29702" name="Line 10"/>
          <p:cNvSpPr>
            <a:spLocks noChangeShapeType="1"/>
          </p:cNvSpPr>
          <p:nvPr/>
        </p:nvSpPr>
        <p:spPr bwMode="auto">
          <a:xfrm flipH="1" flipV="1">
            <a:off x="51816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5638800" y="2514600"/>
            <a:ext cx="266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calculated 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in previous step (torr)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>
            <a:off x="1981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457200" y="2438400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590800" y="2971800"/>
          <a:ext cx="3683000" cy="1150938"/>
        </p:xfrm>
        <a:graphic>
          <a:graphicData uri="http://schemas.openxmlformats.org/presentationml/2006/ole">
            <p:oleObj spid="_x0000_s30722" name="Equation" r:id="rId4" imgW="1422400" imgH="444500" progId="Equation.3">
              <p:embed/>
            </p:oleObj>
          </a:graphicData>
        </a:graphic>
      </p:graphicFrame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5800" y="635000"/>
            <a:ext cx="7116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Partial pressure of butane:  P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vdw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________ atm</a:t>
            </a:r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3434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124200" y="1549400"/>
            <a:ext cx="312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0.08206 </a:t>
            </a:r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L.atm/mole. K</a:t>
            </a:r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47244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4419600" y="2159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temp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.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576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1676400" y="2389188"/>
            <a:ext cx="247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Already calculated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 flipV="1">
            <a:off x="3048000" y="3962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2514600" y="44450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0.500 L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4708525" y="4232275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0.1226 L/mole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 flipH="1" flipV="1">
            <a:off x="48768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20"/>
          <p:cNvSpPr>
            <a:spLocks noChangeShapeType="1"/>
          </p:cNvSpPr>
          <p:nvPr/>
        </p:nvSpPr>
        <p:spPr bwMode="auto">
          <a:xfrm flipH="1">
            <a:off x="60960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Text Box 21"/>
          <p:cNvSpPr txBox="1">
            <a:spLocks noChangeArrowheads="1"/>
          </p:cNvSpPr>
          <p:nvPr/>
        </p:nvSpPr>
        <p:spPr bwMode="auto">
          <a:xfrm>
            <a:off x="6689725" y="3495675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0.500 L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0736" name="Line 22"/>
          <p:cNvSpPr>
            <a:spLocks noChangeShapeType="1"/>
          </p:cNvSpPr>
          <p:nvPr/>
        </p:nvSpPr>
        <p:spPr bwMode="auto">
          <a:xfrm flipH="1">
            <a:off x="57150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Text Box 23"/>
          <p:cNvSpPr txBox="1">
            <a:spLocks noChangeArrowheads="1"/>
          </p:cNvSpPr>
          <p:nvPr/>
        </p:nvSpPr>
        <p:spPr bwMode="auto">
          <a:xfrm>
            <a:off x="6232525" y="2352675"/>
            <a:ext cx="276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14.47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atm .L</a:t>
            </a:r>
            <a:r>
              <a:rPr lang="en-US" sz="2400" baseline="30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/mole</a:t>
            </a:r>
            <a:r>
              <a:rPr lang="en-US" sz="2400" baseline="30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  <p:sp>
        <p:nvSpPr>
          <p:cNvPr id="30738" name="Line 25"/>
          <p:cNvSpPr>
            <a:spLocks noChangeShapeType="1"/>
          </p:cNvSpPr>
          <p:nvPr/>
        </p:nvSpPr>
        <p:spPr bwMode="auto">
          <a:xfrm>
            <a:off x="16002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Text Box 26"/>
          <p:cNvSpPr txBox="1">
            <a:spLocks noChangeArrowheads="1"/>
          </p:cNvSpPr>
          <p:nvPr/>
        </p:nvSpPr>
        <p:spPr bwMode="auto">
          <a:xfrm>
            <a:off x="304800" y="32766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400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0"/>
          <p:cNvSpPr txBox="1">
            <a:spLocks noChangeArrowheads="1"/>
          </p:cNvSpPr>
          <p:nvPr/>
        </p:nvSpPr>
        <p:spPr bwMode="auto">
          <a:xfrm>
            <a:off x="4572000" y="1371600"/>
            <a:ext cx="42672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Pressure and volume are inversely related at constant temperature.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PV = K</a:t>
            </a: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As one goes up, the other goes down.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= P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</a:p>
        </p:txBody>
      </p: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5029200" y="304800"/>
            <a:ext cx="33829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Boyle’s Law</a:t>
            </a:r>
          </a:p>
        </p:txBody>
      </p:sp>
      <p:pic>
        <p:nvPicPr>
          <p:cNvPr id="4100" name="Picture 64" descr="boyle_faithorne_h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365125"/>
            <a:ext cx="4216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6"/>
          <p:cNvSpPr txBox="1">
            <a:spLocks noChangeArrowheads="1"/>
          </p:cNvSpPr>
          <p:nvPr/>
        </p:nvSpPr>
        <p:spPr bwMode="auto">
          <a:xfrm>
            <a:off x="300038" y="5029200"/>
            <a:ext cx="42719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“Father of Modern Chemistry”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" charset="0"/>
              </a:rPr>
              <a:t>Robert Boyle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Chemist &amp; Natural Philosopher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Listmore, Ireland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January 25, 1627 – December 30, 1690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1325" y="676275"/>
            <a:ext cx="7458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Compressibility factor for butane : Z</a:t>
            </a:r>
            <a:r>
              <a:rPr lang="en-US" sz="2800" baseline="-250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=  ________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4159250" y="3213100"/>
          <a:ext cx="825500" cy="431800"/>
        </p:xfrm>
        <a:graphic>
          <a:graphicData uri="http://schemas.openxmlformats.org/presentationml/2006/ole">
            <p:oleObj spid="_x0000_s31747" name="Equation" r:id="rId4" imgW="825500" imgH="431800" progId="Equation.3">
              <p:embed/>
            </p:oleObj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3276600" y="3048000"/>
          <a:ext cx="2317750" cy="1212850"/>
        </p:xfrm>
        <a:graphic>
          <a:graphicData uri="http://schemas.openxmlformats.org/presentationml/2006/ole">
            <p:oleObj spid="_x0000_s31748" name="Equation" r:id="rId5" imgW="825500" imgH="431800" progId="Equation.3">
              <p:embed/>
            </p:oleObj>
          </a:graphicData>
        </a:graphic>
      </p:graphicFrame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905000" y="1717675"/>
            <a:ext cx="500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Partial pressure of butane in flask (atm)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earlier</a:t>
            </a: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4572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H="1">
            <a:off x="5334000" y="2819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927725" y="2428875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0.500 L</a:t>
            </a:r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54864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6292850" y="3648075"/>
            <a:ext cx="2524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Lab temperature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(K)</a:t>
            </a:r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 flipV="1">
            <a:off x="5029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4708525" y="5019675"/>
            <a:ext cx="359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0.08206  L.atm/mole. K</a:t>
            </a:r>
            <a:endParaRPr lang="en-US" sz="24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V="1">
            <a:off x="3733800" y="4114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1985963" y="4598988"/>
            <a:ext cx="238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same as “n”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already calculated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23622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>
            <a:off x="838200" y="3429000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34950" y="381000"/>
            <a:ext cx="8550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Estimated second Virial Coefficient for Butane at room temperature: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= ___________L/mole</a:t>
            </a: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4044950" y="3232150"/>
          <a:ext cx="1054100" cy="393700"/>
        </p:xfrm>
        <a:graphic>
          <a:graphicData uri="http://schemas.openxmlformats.org/presentationml/2006/ole">
            <p:oleObj spid="_x0000_s32771" name="Equation" r:id="rId4" imgW="1054100" imgH="393700" progId="Equation.3">
              <p:embed/>
            </p:oleObj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2703513" y="2895600"/>
          <a:ext cx="3425825" cy="1192213"/>
        </p:xfrm>
        <a:graphic>
          <a:graphicData uri="http://schemas.openxmlformats.org/presentationml/2006/ole">
            <p:oleObj spid="_x0000_s32772" name="Equation" r:id="rId5" imgW="1129810" imgH="393529" progId="Equation.3">
              <p:embed/>
            </p:oleObj>
          </a:graphicData>
        </a:graphic>
      </p:graphicFrame>
      <p:sp>
        <p:nvSpPr>
          <p:cNvPr id="32773" name="Line 7"/>
          <p:cNvSpPr>
            <a:spLocks noChangeShapeType="1"/>
          </p:cNvSpPr>
          <p:nvPr/>
        </p:nvSpPr>
        <p:spPr bwMode="auto">
          <a:xfrm flipV="1">
            <a:off x="41148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173288" y="4446588"/>
            <a:ext cx="4233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in previous step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Compressibility factor for butane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6019800" y="2590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477000" y="22352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0.500 L</a:t>
            </a:r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H="1" flipV="1">
            <a:off x="6019800" y="3962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689725" y="3775075"/>
            <a:ext cx="245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already calculated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 flipV="1">
            <a:off x="1676400" y="3429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381000" y="34290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2924175"/>
            <a:ext cx="7391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419100" y="1219200"/>
            <a:ext cx="8305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u="sng">
                <a:solidFill>
                  <a:srgbClr val="FF0000"/>
                </a:solidFill>
                <a:latin typeface="Times New Roman" pitchFamily="1" charset="0"/>
              </a:rPr>
              <a:t>Part 2:  Buoyancy Effect</a:t>
            </a:r>
          </a:p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" charset="0"/>
              </a:rPr>
              <a:t>Filling Ziplok bag with butane gas</a:t>
            </a:r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7075488" y="5156200"/>
            <a:ext cx="1687512" cy="12096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Page 75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in your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Green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1905000" y="2362200"/>
            <a:ext cx="70088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Discrepancy is the difference between these two masses</a:t>
            </a:r>
            <a:endParaRPr lang="en-US" sz="20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74725" y="955675"/>
            <a:ext cx="7331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Initial mass 	cartridge________g	bag _________ g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Final mass		  ________g	     __________g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Change in mass   	  ________g	     __________g</a:t>
            </a:r>
            <a:endParaRPr lang="en-US" sz="20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733800" y="2971800"/>
            <a:ext cx="369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Discrepancy:     _________g</a:t>
            </a: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H="1" flipV="1">
            <a:off x="4648200" y="205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5943600" y="205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990600" y="3836988"/>
            <a:ext cx="532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Moles of Butane in bag:  n = _____ moles</a:t>
            </a:r>
          </a:p>
        </p:txBody>
      </p:sp>
      <p:graphicFrame>
        <p:nvGraphicFramePr>
          <p:cNvPr id="34824" name="Object 11"/>
          <p:cNvGraphicFramePr>
            <a:graphicFrameLocks noChangeAspect="1"/>
          </p:cNvGraphicFramePr>
          <p:nvPr/>
        </p:nvGraphicFramePr>
        <p:xfrm>
          <a:off x="2971800" y="4953000"/>
          <a:ext cx="2133600" cy="827088"/>
        </p:xfrm>
        <a:graphic>
          <a:graphicData uri="http://schemas.openxmlformats.org/presentationml/2006/ole">
            <p:oleObj spid="_x0000_s34824" name="Equation" r:id="rId4" imgW="1016000" imgH="393700" progId="Equation.3">
              <p:embed/>
            </p:oleObj>
          </a:graphicData>
        </a:graphic>
      </p:graphicFrame>
      <p:sp>
        <p:nvSpPr>
          <p:cNvPr id="34825" name="Line 12"/>
          <p:cNvSpPr>
            <a:spLocks noChangeShapeType="1"/>
          </p:cNvSpPr>
          <p:nvPr/>
        </p:nvSpPr>
        <p:spPr bwMode="auto">
          <a:xfrm flipH="1">
            <a:off x="4953000" y="4724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5715000" y="4495800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Change in cartridge mass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5486400" y="586740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58.124 g/mole</a:t>
            </a:r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 flipH="1" flipV="1">
            <a:off x="5105400" y="579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2286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990600" y="5181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203325" y="981075"/>
            <a:ext cx="642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Calculated volume of Butane in bag: ____L</a:t>
            </a:r>
          </a:p>
        </p:txBody>
      </p:sp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4210050" y="3219450"/>
          <a:ext cx="723900" cy="419100"/>
        </p:xfrm>
        <a:graphic>
          <a:graphicData uri="http://schemas.openxmlformats.org/presentationml/2006/ole">
            <p:oleObj spid="_x0000_s35843" name="Equation" r:id="rId4" imgW="723586" imgH="418918" progId="Equation.3">
              <p:embed/>
            </p:oleObj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2667000" y="2971800"/>
          <a:ext cx="2252663" cy="1214438"/>
        </p:xfrm>
        <a:graphic>
          <a:graphicData uri="http://schemas.openxmlformats.org/presentationml/2006/ole">
            <p:oleObj spid="_x0000_s35844" name="Equation" r:id="rId5" imgW="799753" imgH="431613" progId="Equation.3">
              <p:embed/>
            </p:oleObj>
          </a:graphicData>
        </a:graphic>
      </p:graphicFrame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3733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438400" y="2084388"/>
            <a:ext cx="348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in previous step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141913" y="2947988"/>
            <a:ext cx="4086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Estimated second Virial Coefficient </a:t>
            </a:r>
          </a:p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for Butane at room temperature</a:t>
            </a:r>
          </a:p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Calculated in</a:t>
            </a:r>
            <a:r>
              <a:rPr lang="en-US" sz="2000" b="1">
                <a:solidFill>
                  <a:srgbClr val="339933"/>
                </a:solidFill>
                <a:latin typeface="Times New Roman" pitchFamily="1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Part 1 (p 73).</a:t>
            </a:r>
            <a:endParaRPr lang="en-US" sz="18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 flipH="1">
            <a:off x="4648200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2092325" y="4446588"/>
            <a:ext cx="4284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Compressibility factor for Butane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in 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Part 1 (p 73)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.</a:t>
            </a:r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 flipV="1">
            <a:off x="3810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3"/>
          <p:cNvSpPr>
            <a:spLocks noChangeShapeType="1"/>
          </p:cNvSpPr>
          <p:nvPr/>
        </p:nvSpPr>
        <p:spPr bwMode="auto">
          <a:xfrm>
            <a:off x="19812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838200" y="3276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685800"/>
            <a:ext cx="917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Estimated density of air at experimental T and P:  d= ____g / L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4191000" y="3232150"/>
          <a:ext cx="762000" cy="393700"/>
        </p:xfrm>
        <a:graphic>
          <a:graphicData uri="http://schemas.openxmlformats.org/presentationml/2006/ole">
            <p:oleObj spid="_x0000_s36867" name="Equation" r:id="rId4" imgW="761669" imgH="393529" progId="Equation.3">
              <p:embed/>
            </p:oleObj>
          </a:graphicData>
        </a:graphic>
      </p:graphicFrame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3352800" y="2590800"/>
          <a:ext cx="1981200" cy="1023938"/>
        </p:xfrm>
        <a:graphic>
          <a:graphicData uri="http://schemas.openxmlformats.org/presentationml/2006/ole">
            <p:oleObj spid="_x0000_s36868" name="Equation" r:id="rId5" imgW="761669" imgH="393529" progId="Equation.3">
              <p:embed/>
            </p:oleObj>
          </a:graphicData>
        </a:graphic>
      </p:graphicFrame>
      <p:sp>
        <p:nvSpPr>
          <p:cNvPr id="36869" name="Line 7"/>
          <p:cNvSpPr>
            <a:spLocks noChangeShapeType="1"/>
          </p:cNvSpPr>
          <p:nvPr/>
        </p:nvSpPr>
        <p:spPr bwMode="auto">
          <a:xfrm flipV="1">
            <a:off x="4495800" y="3733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452688" y="4370388"/>
            <a:ext cx="4570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Calculated volume of Butane in bag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(calculated in previous step)</a:t>
            </a:r>
            <a:endParaRPr lang="en-US" sz="2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51054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446463" y="1550988"/>
            <a:ext cx="5459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Buoyancy effect of displaced volume of air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(the mass discrepancy</a:t>
            </a:r>
            <a:r>
              <a:rPr lang="en-US" sz="2000">
                <a:solidFill>
                  <a:srgbClr val="FF0000"/>
                </a:solidFill>
                <a:latin typeface="Times New Roman" pitchFamily="1" charset="0"/>
              </a:rPr>
              <a:t>)</a:t>
            </a: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25908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1447800" y="2846388"/>
            <a:ext cx="126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46125" y="600075"/>
            <a:ext cx="627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Estimated Molar mass of air: _____g/mole</a:t>
            </a:r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4216400" y="3232150"/>
          <a:ext cx="711200" cy="393700"/>
        </p:xfrm>
        <a:graphic>
          <a:graphicData uri="http://schemas.openxmlformats.org/presentationml/2006/ole">
            <p:oleObj spid="_x0000_s37891" name="Equation" r:id="rId4" imgW="710891" imgH="393529" progId="Equation.3">
              <p:embed/>
            </p:oleObj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3352800" y="2590800"/>
          <a:ext cx="2184400" cy="1209675"/>
        </p:xfrm>
        <a:graphic>
          <a:graphicData uri="http://schemas.openxmlformats.org/presentationml/2006/ole">
            <p:oleObj spid="_x0000_s37892" name="Equation" r:id="rId5" imgW="710891" imgH="393529" progId="Equation.3">
              <p:embed/>
            </p:oleObj>
          </a:graphicData>
        </a:graphic>
      </p:graphicFrame>
      <p:sp>
        <p:nvSpPr>
          <p:cNvPr id="37893" name="Line 7"/>
          <p:cNvSpPr>
            <a:spLocks noChangeShapeType="1"/>
          </p:cNvSpPr>
          <p:nvPr/>
        </p:nvSpPr>
        <p:spPr bwMode="auto">
          <a:xfrm flipV="1">
            <a:off x="48768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060825" y="4675188"/>
            <a:ext cx="174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Lab pressure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(atm)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>
            <a:off x="54864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6172200" y="2514600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Lab temperature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(K)</a:t>
            </a: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48768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403725" y="1641475"/>
            <a:ext cx="310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0.08206  L.atm/mole. K</a:t>
            </a:r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3810000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306388" y="1600200"/>
            <a:ext cx="3624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Estimated density of air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(calculated in previous step)</a:t>
            </a:r>
            <a:endParaRPr lang="en-US" sz="2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2590800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1295400" y="29718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24175"/>
            <a:ext cx="670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1214438"/>
            <a:ext cx="84391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u="sng">
                <a:solidFill>
                  <a:srgbClr val="FF0000"/>
                </a:solidFill>
                <a:latin typeface="Times New Roman" pitchFamily="1" charset="0"/>
              </a:rPr>
              <a:t>Part 3:  Conservation of Mass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" charset="0"/>
              </a:rPr>
              <a:t>Gas generating reaction in a closed system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075488" y="5156200"/>
            <a:ext cx="1687512" cy="12096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Page 77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in your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Green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494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Molar mass of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: _____g/mole</a:t>
            </a:r>
            <a:endParaRPr lang="en-US" sz="2000" baseline="-250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914400" y="3581400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Moles of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: _______ mole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811213" y="250825"/>
            <a:ext cx="75231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Times New Roman" pitchFamily="1" charset="0"/>
              </a:rPr>
              <a:t>Part 3:  Conservation of Mass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" charset="0"/>
              </a:rPr>
              <a:t>Gas generating reaction in a 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914400" y="1905000"/>
            <a:ext cx="494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Molar mass of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: _____g/mole</a:t>
            </a:r>
            <a:endParaRPr lang="en-US" sz="2000" baseline="-250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0963" name="Text Box 9"/>
          <p:cNvSpPr txBox="1">
            <a:spLocks noChangeArrowheads="1"/>
          </p:cNvSpPr>
          <p:nvPr/>
        </p:nvSpPr>
        <p:spPr bwMode="auto">
          <a:xfrm>
            <a:off x="777875" y="2701925"/>
            <a:ext cx="77231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(22.990) + (1.008) + (12.011) + (3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  <a:sym typeface="Symbol" pitchFamily="1" charset="2"/>
              </a:rPr>
              <a:t> 15.999) = 84.006 g/mole</a:t>
            </a:r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914400" y="3581400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Moles of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: _______ mole</a:t>
            </a:r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2987675" y="4683125"/>
          <a:ext cx="2857500" cy="868363"/>
        </p:xfrm>
        <a:graphic>
          <a:graphicData uri="http://schemas.openxmlformats.org/presentationml/2006/ole">
            <p:oleObj spid="_x0000_s40965" name="Equation" r:id="rId3" imgW="1295400" imgH="393700" progId="Equation.3">
              <p:embed/>
            </p:oleObj>
          </a:graphicData>
        </a:graphic>
      </p:graphicFrame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811213" y="250825"/>
            <a:ext cx="75231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Times New Roman" pitchFamily="1" charset="0"/>
              </a:rPr>
              <a:t>Part 3:  Conservation of Mass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" charset="0"/>
              </a:rPr>
              <a:t>Gas generating reaction in a 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yles_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143000"/>
            <a:ext cx="868362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081088" y="228600"/>
            <a:ext cx="6981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Boyle’s Law:  P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 = P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69925" y="650875"/>
            <a:ext cx="6837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Weight of bag and reaction components: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Before reaction: _____ g	after reaction : ______ g</a:t>
            </a:r>
            <a:endParaRPr lang="en-US" sz="20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048000" y="2438400"/>
            <a:ext cx="278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Discrepancy: _____g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371600" y="1828800"/>
            <a:ext cx="7169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Discrepancy is the difference between these two weights.</a:t>
            </a:r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6324600" y="144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 flipH="1" flipV="1">
            <a:off x="3124200" y="1524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898525" y="3394075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Estimated volume of expansion: _______ L</a:t>
            </a:r>
          </a:p>
        </p:txBody>
      </p:sp>
      <p:graphicFrame>
        <p:nvGraphicFramePr>
          <p:cNvPr id="41992" name="Object 11"/>
          <p:cNvGraphicFramePr>
            <a:graphicFrameLocks noChangeAspect="1"/>
          </p:cNvGraphicFramePr>
          <p:nvPr/>
        </p:nvGraphicFramePr>
        <p:xfrm>
          <a:off x="2971800" y="4495800"/>
          <a:ext cx="3352800" cy="930275"/>
        </p:xfrm>
        <a:graphic>
          <a:graphicData uri="http://schemas.openxmlformats.org/presentationml/2006/ole">
            <p:oleObj spid="_x0000_s41992" name="Equation" r:id="rId4" imgW="1511300" imgH="419100" progId="Equation.3">
              <p:embed/>
            </p:oleObj>
          </a:graphicData>
        </a:graphic>
      </p:graphicFrame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4114800" y="5818188"/>
            <a:ext cx="384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Determined in</a:t>
            </a:r>
            <a:r>
              <a:rPr lang="en-US" sz="2400" b="1">
                <a:solidFill>
                  <a:srgbClr val="339933"/>
                </a:solidFill>
                <a:latin typeface="Times New Roman" pitchFamily="1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Part 2 (p 75).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 flipV="1">
            <a:off x="51816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9"/>
          <p:cNvSpPr>
            <a:spLocks noChangeShapeType="1"/>
          </p:cNvSpPr>
          <p:nvPr/>
        </p:nvSpPr>
        <p:spPr bwMode="auto">
          <a:xfrm>
            <a:off x="2362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1066800" y="45720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1997" name="Line 26"/>
          <p:cNvSpPr>
            <a:spLocks noChangeShapeType="1"/>
          </p:cNvSpPr>
          <p:nvPr/>
        </p:nvSpPr>
        <p:spPr bwMode="auto">
          <a:xfrm flipH="1">
            <a:off x="6477000" y="34290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27"/>
          <p:cNvSpPr>
            <a:spLocks noChangeShapeType="1"/>
          </p:cNvSpPr>
          <p:nvPr/>
        </p:nvSpPr>
        <p:spPr bwMode="auto">
          <a:xfrm flipH="1" flipV="1">
            <a:off x="5943600" y="2819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436563" y="0"/>
            <a:ext cx="82692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3333FF"/>
                </a:solidFill>
                <a:latin typeface="Times New Roman" pitchFamily="1" charset="0"/>
              </a:rPr>
              <a:t>Reaction</a:t>
            </a:r>
            <a:r>
              <a:rPr lang="en-US" sz="3600" b="1">
                <a:solidFill>
                  <a:srgbClr val="3333FF"/>
                </a:solidFill>
                <a:latin typeface="Times New Roman" pitchFamily="1" charset="0"/>
              </a:rPr>
              <a:t>:</a:t>
            </a:r>
          </a:p>
          <a:p>
            <a:endParaRPr lang="en-US" sz="1200" b="1">
              <a:solidFill>
                <a:srgbClr val="CC0000"/>
              </a:solidFill>
              <a:latin typeface="Times New Roman" pitchFamily="1" charset="0"/>
            </a:endParaRPr>
          </a:p>
          <a:p>
            <a:r>
              <a:rPr lang="en-US" sz="2400" u="sng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NaHCO</a:t>
            </a:r>
            <a:r>
              <a:rPr lang="en-US" sz="2400" baseline="-25000">
                <a:solidFill>
                  <a:srgbClr val="0000FF"/>
                </a:solidFill>
                <a:latin typeface="Times New Roman" pitchFamily="1" charset="0"/>
              </a:rPr>
              <a:t>3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(aq)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+ CH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H(aq) 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  <a:sym typeface="Symbol" pitchFamily="1" charset="2"/>
              </a:rPr>
              <a:t> _____ +   </a:t>
            </a:r>
            <a:r>
              <a:rPr lang="en-US" sz="2400" u="sng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1</a:t>
            </a:r>
            <a:r>
              <a:rPr lang="en-US" sz="2400">
                <a:solidFill>
                  <a:srgbClr val="FF5050"/>
                </a:solidFill>
                <a:latin typeface="Times New Roman" pitchFamily="1" charset="0"/>
                <a:sym typeface="Symbol" pitchFamily="1" charset="2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CO</a:t>
            </a:r>
            <a:r>
              <a:rPr lang="en-US" sz="2400" baseline="-25000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2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(g)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  <a:sym typeface="Symbol" pitchFamily="1" charset="2"/>
              </a:rPr>
              <a:t> + ______</a:t>
            </a:r>
            <a:r>
              <a:rPr lang="en-US" sz="2000">
                <a:solidFill>
                  <a:schemeClr val="tx1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645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Expected moles of 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(gas) : ___________ moles 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666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Expected volume of gas at laboratory T &amp; P: _____L</a:t>
            </a:r>
            <a:endParaRPr lang="en-US" sz="2000">
              <a:solidFill>
                <a:schemeClr val="tx1"/>
              </a:solidFill>
              <a:latin typeface="Times New Roman" pitchFamily="1" charset="0"/>
            </a:endParaRPr>
          </a:p>
        </p:txBody>
      </p:sp>
      <p:graphicFrame>
        <p:nvGraphicFramePr>
          <p:cNvPr id="43013" name="Object 8"/>
          <p:cNvGraphicFramePr>
            <a:graphicFrameLocks noChangeAspect="1"/>
          </p:cNvGraphicFramePr>
          <p:nvPr/>
        </p:nvGraphicFramePr>
        <p:xfrm>
          <a:off x="2979738" y="3933825"/>
          <a:ext cx="2651125" cy="1719263"/>
        </p:xfrm>
        <a:graphic>
          <a:graphicData uri="http://schemas.openxmlformats.org/presentationml/2006/ole">
            <p:oleObj spid="_x0000_s43013" name="Equation" r:id="rId4" imgW="1193800" imgH="774700" progId="Equation.3">
              <p:embed/>
            </p:oleObj>
          </a:graphicData>
        </a:graphic>
      </p:graphicFrame>
      <p:sp>
        <p:nvSpPr>
          <p:cNvPr id="43014" name="Line 9"/>
          <p:cNvSpPr>
            <a:spLocks noChangeShapeType="1"/>
          </p:cNvSpPr>
          <p:nvPr/>
        </p:nvSpPr>
        <p:spPr bwMode="auto">
          <a:xfrm flipH="1">
            <a:off x="50292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5334000" y="3151188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Lab temp. (K)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2133600" y="2743200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0.08206 L.atm/mole.K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43017" name="Line 12"/>
          <p:cNvSpPr>
            <a:spLocks noChangeShapeType="1"/>
          </p:cNvSpPr>
          <p:nvPr/>
        </p:nvSpPr>
        <p:spPr bwMode="auto">
          <a:xfrm>
            <a:off x="4343400" y="3200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5867400" y="5056188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Lab pressure (atm)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 flipH="1">
            <a:off x="53340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358775" y="5867400"/>
            <a:ext cx="8426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Partial pressure of water vapor. </a:t>
            </a:r>
            <a:r>
              <a:rPr lang="en-US" sz="2400">
                <a:solidFill>
                  <a:srgbClr val="FF3300"/>
                </a:solidFill>
                <a:latin typeface="Times New Roman" pitchFamily="1" charset="0"/>
              </a:rPr>
              <a:t>(</a:t>
            </a:r>
            <a:r>
              <a:rPr lang="en-US" sz="2400" b="1">
                <a:solidFill>
                  <a:srgbClr val="FF3300"/>
                </a:solidFill>
                <a:latin typeface="Times New Roman" pitchFamily="1" charset="0"/>
              </a:rPr>
              <a:t>Note</a:t>
            </a:r>
            <a:r>
              <a:rPr lang="en-US" sz="2400">
                <a:solidFill>
                  <a:srgbClr val="FF3300"/>
                </a:solidFill>
                <a:latin typeface="Times New Roman" pitchFamily="1" charset="0"/>
              </a:rPr>
              <a:t>: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  </a:t>
            </a:r>
            <a:r>
              <a:rPr lang="en-US" sz="2400" b="1">
                <a:solidFill>
                  <a:srgbClr val="FF3300"/>
                </a:solidFill>
                <a:latin typeface="Times New Roman" pitchFamily="1" charset="0"/>
              </a:rPr>
              <a:t>Convert your Pw to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atm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.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) 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(You calculated Pw in torr in Part 1 – p 73.)</a:t>
            </a:r>
          </a:p>
        </p:txBody>
      </p:sp>
      <p:sp>
        <p:nvSpPr>
          <p:cNvPr id="43021" name="Line 16"/>
          <p:cNvSpPr>
            <a:spLocks noChangeShapeType="1"/>
          </p:cNvSpPr>
          <p:nvPr/>
        </p:nvSpPr>
        <p:spPr bwMode="auto">
          <a:xfrm flipV="1">
            <a:off x="3886200" y="5334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>
            <a:off x="21336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Text Box 18"/>
          <p:cNvSpPr txBox="1">
            <a:spLocks noChangeArrowheads="1"/>
          </p:cNvSpPr>
          <p:nvPr/>
        </p:nvSpPr>
        <p:spPr bwMode="auto">
          <a:xfrm>
            <a:off x="914400" y="45720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calculate</a:t>
            </a:r>
            <a:endParaRPr lang="en-US" sz="20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3024" name="Text Box 19"/>
          <p:cNvSpPr txBox="1">
            <a:spLocks noChangeArrowheads="1"/>
          </p:cNvSpPr>
          <p:nvPr/>
        </p:nvSpPr>
        <p:spPr bwMode="auto">
          <a:xfrm>
            <a:off x="6019800" y="42672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Lab pressure (atm)</a:t>
            </a:r>
            <a:endParaRPr lang="en-US" sz="2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 flipH="1">
            <a:off x="5486400" y="45450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Text Box 21"/>
          <p:cNvSpPr txBox="1">
            <a:spLocks noChangeArrowheads="1"/>
          </p:cNvSpPr>
          <p:nvPr/>
        </p:nvSpPr>
        <p:spPr bwMode="auto">
          <a:xfrm>
            <a:off x="550863" y="3200400"/>
            <a:ext cx="312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Expected moles of CO</a:t>
            </a:r>
            <a:r>
              <a:rPr lang="en-US" sz="2400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 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(from previous step)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43027" name="Line 22"/>
          <p:cNvSpPr>
            <a:spLocks noChangeShapeType="1"/>
          </p:cNvSpPr>
          <p:nvPr/>
        </p:nvSpPr>
        <p:spPr bwMode="auto">
          <a:xfrm>
            <a:off x="3505200" y="3657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762000"/>
            <a:ext cx="4648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1000 ml beaker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500 ml volumetric flask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Tygon tubing with Hook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Butane cylinder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1 piece of plastic wrap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1 quart Ziploc Bag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5 dram vial with lid</a:t>
            </a:r>
            <a:r>
              <a:rPr lang="en-US" sz="2400">
                <a:solidFill>
                  <a:srgbClr val="FF3300"/>
                </a:solidFill>
                <a:latin typeface="Times New Roman" pitchFamily="1" charset="0"/>
              </a:rPr>
              <a:t>*</a:t>
            </a:r>
            <a:endParaRPr lang="en-US" sz="800" b="1">
              <a:solidFill>
                <a:srgbClr val="FF3300"/>
              </a:solidFill>
              <a:latin typeface="Times New Roman" pitchFamily="1" charset="0"/>
            </a:endParaRPr>
          </a:p>
          <a:p>
            <a:endParaRPr lang="en-US" sz="800" b="1" u="sng">
              <a:solidFill>
                <a:srgbClr val="FF3300"/>
              </a:solidFill>
              <a:latin typeface="Times New Roman" pitchFamily="1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0" y="8382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In The Hood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: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50% Acetic Acid in a 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  500 ml plastic dispenser</a:t>
            </a:r>
          </a:p>
          <a:p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By Balances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: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    Sodium bicarbonate,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  <a:endParaRPr lang="en-US" sz="80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5125" y="0"/>
            <a:ext cx="841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FF3300"/>
                </a:solidFill>
                <a:latin typeface="Times New Roman" pitchFamily="1" charset="0"/>
              </a:rPr>
              <a:t>Check Out from the Stockroom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Clean Up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:</a:t>
            </a:r>
          </a:p>
          <a:p>
            <a:r>
              <a:rPr lang="en-US" sz="2400" b="1">
                <a:solidFill>
                  <a:srgbClr val="FF3300"/>
                </a:solidFill>
                <a:latin typeface="Times New Roman" pitchFamily="1" charset="0"/>
              </a:rPr>
              <a:t>*</a:t>
            </a:r>
            <a:r>
              <a:rPr lang="en-US" sz="1800" b="1">
                <a:solidFill>
                  <a:srgbClr val="FF3300"/>
                </a:solidFill>
                <a:latin typeface="Times New Roman" pitchFamily="1" charset="0"/>
              </a:rPr>
              <a:t>Dispose of liquid waste in appropriate container.  Rinse vial and lid with water</a:t>
            </a:r>
          </a:p>
          <a:p>
            <a:r>
              <a:rPr lang="en-US" sz="1800" b="1">
                <a:solidFill>
                  <a:srgbClr val="FF3300"/>
                </a:solidFill>
                <a:latin typeface="Times New Roman" pitchFamily="1" charset="0"/>
              </a:rPr>
              <a:t>	</a:t>
            </a:r>
            <a:r>
              <a:rPr lang="en-US" sz="1800" b="1" u="sng">
                <a:solidFill>
                  <a:srgbClr val="FF3300"/>
                </a:solidFill>
                <a:latin typeface="Times New Roman" pitchFamily="1" charset="0"/>
              </a:rPr>
              <a:t>and</a:t>
            </a:r>
            <a:r>
              <a:rPr lang="en-US" sz="1800" b="1">
                <a:solidFill>
                  <a:srgbClr val="FF3300"/>
                </a:solidFill>
                <a:latin typeface="Times New Roman" pitchFamily="1" charset="0"/>
              </a:rPr>
              <a:t> return them to the stockroom.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9263" y="4648200"/>
            <a:ext cx="8245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Hazards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: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50% Acetic acid (corrosive, sharp, irritating odor)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Butane (flammable)</a:t>
            </a:r>
          </a:p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Waste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: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5 gallon liquid waste for NaHCO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and acetic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00025" y="1143000"/>
            <a:ext cx="8743950" cy="230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Read:</a:t>
            </a:r>
            <a:r>
              <a:rPr lang="en-US" sz="2400" b="1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Thermochemistry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 (Heat of Neutralization &amp; Heat of Fusion)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		pp 1-17 – Chapter 1 in the Green Book</a:t>
            </a:r>
          </a:p>
          <a:p>
            <a:endParaRPr lang="en-US" sz="2400">
              <a:solidFill>
                <a:schemeClr val="tx1"/>
              </a:solidFill>
              <a:latin typeface="Times New Roman" pitchFamily="1" charset="0"/>
            </a:endParaRPr>
          </a:p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Turn In: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  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	Gas Laws Experiment </a:t>
            </a:r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pp. 73-77 + calculations page.</a:t>
            </a:r>
            <a:r>
              <a:rPr lang="en-US" sz="2400" baseline="30000">
                <a:solidFill>
                  <a:srgbClr val="0000FF"/>
                </a:solidFill>
                <a:latin typeface="Times New Roman" pitchFamily="1" charset="0"/>
                <a:sym typeface="Wingdings" pitchFamily="1" charset="2"/>
              </a:rPr>
              <a:t></a:t>
            </a:r>
            <a:endParaRPr lang="en-US" sz="2400" baseline="30000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371600" y="301625"/>
            <a:ext cx="64008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Times New Roman" pitchFamily="1" charset="0"/>
              </a:rPr>
              <a:t>For Next Week – March 5-8</a:t>
            </a:r>
            <a:endParaRPr lang="en-US" sz="4000" b="1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95388" y="3581400"/>
            <a:ext cx="67532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Calculations must be shown on a separate piece of paper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>
              <a:buClr>
                <a:srgbClr val="3333FF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with units to the correct number of significant figures.  </a:t>
            </a:r>
          </a:p>
          <a:p>
            <a:pPr>
              <a:buClr>
                <a:srgbClr val="3333FF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Datasheets need to be in ink, but calculations may </a:t>
            </a:r>
          </a:p>
          <a:p>
            <a:pPr>
              <a:buClr>
                <a:srgbClr val="3333FF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be done with pen or pencil.</a:t>
            </a:r>
          </a:p>
          <a:p>
            <a:pPr>
              <a:buClr>
                <a:srgbClr val="3333FF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Clr>
                <a:srgbClr val="3333FF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</a:rPr>
              <a:t>Calculations scribbled in the margins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of the lab pages </a:t>
            </a:r>
          </a:p>
          <a:p>
            <a:pPr>
              <a:buClr>
                <a:srgbClr val="3333FF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are </a:t>
            </a:r>
            <a:r>
              <a:rPr lang="en-US" sz="2000" b="1" u="dbl" dirty="0">
                <a:solidFill>
                  <a:srgbClr val="FF0000"/>
                </a:solidFill>
                <a:latin typeface="Times New Roman" pitchFamily="18" charset="0"/>
              </a:rPr>
              <a:t>NOT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ACCEPTABLE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603250" y="301625"/>
            <a:ext cx="768350" cy="730250"/>
          </a:xfrm>
          <a:custGeom>
            <a:avLst/>
            <a:gdLst>
              <a:gd name="T0" fmla="*/ 1 w 768350"/>
              <a:gd name="T1" fmla="*/ 278930 h 730250"/>
              <a:gd name="T2" fmla="*/ 293485 w 768350"/>
              <a:gd name="T3" fmla="*/ 278932 h 730250"/>
              <a:gd name="T4" fmla="*/ 384175 w 768350"/>
              <a:gd name="T5" fmla="*/ 0 h 730250"/>
              <a:gd name="T6" fmla="*/ 474865 w 768350"/>
              <a:gd name="T7" fmla="*/ 278932 h 730250"/>
              <a:gd name="T8" fmla="*/ 768349 w 768350"/>
              <a:gd name="T9" fmla="*/ 278930 h 730250"/>
              <a:gd name="T10" fmla="*/ 530914 w 768350"/>
              <a:gd name="T11" fmla="*/ 451317 h 730250"/>
              <a:gd name="T12" fmla="*/ 621608 w 768350"/>
              <a:gd name="T13" fmla="*/ 730248 h 730250"/>
              <a:gd name="T14" fmla="*/ 384175 w 768350"/>
              <a:gd name="T15" fmla="*/ 557858 h 730250"/>
              <a:gd name="T16" fmla="*/ 146742 w 768350"/>
              <a:gd name="T17" fmla="*/ 730248 h 730250"/>
              <a:gd name="T18" fmla="*/ 237436 w 768350"/>
              <a:gd name="T19" fmla="*/ 451317 h 730250"/>
              <a:gd name="T20" fmla="*/ 1 w 768350"/>
              <a:gd name="T21" fmla="*/ 278930 h 7302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8350" h="730250">
                <a:moveTo>
                  <a:pt x="1" y="278930"/>
                </a:moveTo>
                <a:lnTo>
                  <a:pt x="293485" y="278932"/>
                </a:lnTo>
                <a:lnTo>
                  <a:pt x="384175" y="0"/>
                </a:lnTo>
                <a:lnTo>
                  <a:pt x="474865" y="278932"/>
                </a:lnTo>
                <a:lnTo>
                  <a:pt x="768349" y="278930"/>
                </a:lnTo>
                <a:lnTo>
                  <a:pt x="530914" y="451317"/>
                </a:lnTo>
                <a:lnTo>
                  <a:pt x="621608" y="730248"/>
                </a:lnTo>
                <a:lnTo>
                  <a:pt x="384175" y="557858"/>
                </a:lnTo>
                <a:lnTo>
                  <a:pt x="146742" y="730248"/>
                </a:lnTo>
                <a:lnTo>
                  <a:pt x="237436" y="451317"/>
                </a:lnTo>
                <a:lnTo>
                  <a:pt x="1" y="27893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/>
          <p:cNvSpPr>
            <a:spLocks noChangeAspect="1" noChangeArrowheads="1"/>
          </p:cNvSpPr>
          <p:nvPr/>
        </p:nvSpPr>
        <p:spPr bwMode="auto">
          <a:xfrm>
            <a:off x="7593013" y="301625"/>
            <a:ext cx="768350" cy="730250"/>
          </a:xfrm>
          <a:custGeom>
            <a:avLst/>
            <a:gdLst>
              <a:gd name="T0" fmla="*/ 1 w 768350"/>
              <a:gd name="T1" fmla="*/ 278930 h 730250"/>
              <a:gd name="T2" fmla="*/ 293485 w 768350"/>
              <a:gd name="T3" fmla="*/ 278932 h 730250"/>
              <a:gd name="T4" fmla="*/ 384175 w 768350"/>
              <a:gd name="T5" fmla="*/ 0 h 730250"/>
              <a:gd name="T6" fmla="*/ 474865 w 768350"/>
              <a:gd name="T7" fmla="*/ 278932 h 730250"/>
              <a:gd name="T8" fmla="*/ 768349 w 768350"/>
              <a:gd name="T9" fmla="*/ 278930 h 730250"/>
              <a:gd name="T10" fmla="*/ 530914 w 768350"/>
              <a:gd name="T11" fmla="*/ 451317 h 730250"/>
              <a:gd name="T12" fmla="*/ 621608 w 768350"/>
              <a:gd name="T13" fmla="*/ 730248 h 730250"/>
              <a:gd name="T14" fmla="*/ 384175 w 768350"/>
              <a:gd name="T15" fmla="*/ 557858 h 730250"/>
              <a:gd name="T16" fmla="*/ 146742 w 768350"/>
              <a:gd name="T17" fmla="*/ 730248 h 730250"/>
              <a:gd name="T18" fmla="*/ 237436 w 768350"/>
              <a:gd name="T19" fmla="*/ 451317 h 730250"/>
              <a:gd name="T20" fmla="*/ 1 w 768350"/>
              <a:gd name="T21" fmla="*/ 278930 h 7302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8350" h="730250">
                <a:moveTo>
                  <a:pt x="1" y="278930"/>
                </a:moveTo>
                <a:lnTo>
                  <a:pt x="293485" y="278932"/>
                </a:lnTo>
                <a:lnTo>
                  <a:pt x="384175" y="0"/>
                </a:lnTo>
                <a:lnTo>
                  <a:pt x="474865" y="278932"/>
                </a:lnTo>
                <a:lnTo>
                  <a:pt x="768349" y="278930"/>
                </a:lnTo>
                <a:lnTo>
                  <a:pt x="530914" y="451317"/>
                </a:lnTo>
                <a:lnTo>
                  <a:pt x="621608" y="730248"/>
                </a:lnTo>
                <a:lnTo>
                  <a:pt x="384175" y="557858"/>
                </a:lnTo>
                <a:lnTo>
                  <a:pt x="146742" y="730248"/>
                </a:lnTo>
                <a:lnTo>
                  <a:pt x="237436" y="451317"/>
                </a:lnTo>
                <a:lnTo>
                  <a:pt x="1" y="27893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G05_06_boy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004888" y="228600"/>
            <a:ext cx="7134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Boyle’s Law:   P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 = P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114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Volume of a gas varies directly with the absolute temperature at constant pressure.</a:t>
            </a: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V = KT 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T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= 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T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endParaRPr lang="en-US" sz="2400" b="1" baseline="-25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3721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Charles’ Law</a:t>
            </a:r>
          </a:p>
        </p:txBody>
      </p:sp>
      <p:pic>
        <p:nvPicPr>
          <p:cNvPr id="7172" name="Picture 8" descr="Charle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3639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848225" y="4648200"/>
            <a:ext cx="37655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Jacques-Alexandre Charles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Mathematician, Physicist, Inventor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Beaugency, France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November 12, 1746 – April 7, 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harles_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219200"/>
            <a:ext cx="86836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31825" y="381000"/>
            <a:ext cx="7878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Charles’ Law:   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/T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 = 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/T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G05_08_char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143000"/>
            <a:ext cx="5876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31825" y="304800"/>
            <a:ext cx="7878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Charles’ Law:   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/T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1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 = V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  <a:r>
              <a:rPr lang="en-US" sz="4800" b="1">
                <a:solidFill>
                  <a:srgbClr val="0000FF"/>
                </a:solidFill>
                <a:latin typeface="Times New Roman" pitchFamily="1" charset="0"/>
              </a:rPr>
              <a:t>/T</a:t>
            </a:r>
            <a:r>
              <a:rPr lang="en-US" sz="4800" b="1" baseline="-25000">
                <a:solidFill>
                  <a:srgbClr val="0000FF"/>
                </a:solidFill>
                <a:latin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0" y="1949450"/>
            <a:ext cx="4191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At constant temperature and pressure, the volume of a gas is directly related to the number of moles.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V = K n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000">
              <a:solidFill>
                <a:schemeClr val="tx1"/>
              </a:solidFill>
              <a:latin typeface="Times New Roman" pitchFamily="1" charset="0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n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= V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/ n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endParaRPr lang="en-US" sz="2400" b="1" baseline="-25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320925" y="304800"/>
            <a:ext cx="4500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Avogadro’s Law</a:t>
            </a:r>
          </a:p>
        </p:txBody>
      </p:sp>
      <p:pic>
        <p:nvPicPr>
          <p:cNvPr id="10244" name="Picture 7" descr="avogad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307181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838200" y="4953000"/>
            <a:ext cx="29146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Amedeo Avogadro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Times New Roman" pitchFamily="1" charset="0"/>
              </a:rPr>
              <a:t>Physicist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Times New Roman" pitchFamily="1" charset="0"/>
              </a:rPr>
              <a:t>Turin, Italy</a:t>
            </a:r>
          </a:p>
          <a:p>
            <a:pPr algn="ctr"/>
            <a:r>
              <a:rPr lang="en-US" sz="1800" i="1">
                <a:solidFill>
                  <a:schemeClr val="tx1"/>
                </a:solidFill>
                <a:latin typeface="Times New Roman" pitchFamily="1" charset="0"/>
              </a:rPr>
              <a:t>August 9, 1776 – July 9, 1856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1874</Words>
  <Application>Microsoft Macintosh PowerPoint</Application>
  <PresentationFormat>On-screen Show (4:3)</PresentationFormat>
  <Paragraphs>363</Paragraphs>
  <Slides>43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Geneva</vt:lpstr>
      <vt:lpstr>Arial</vt:lpstr>
      <vt:lpstr>Times New Roman</vt:lpstr>
      <vt:lpstr>Wingdings</vt:lpstr>
      <vt:lpstr>Comic Sans MS</vt:lpstr>
      <vt:lpstr>Symbol</vt:lpstr>
      <vt:lpstr>Default Design</vt:lpstr>
      <vt:lpstr>Microsoft Equation 3.0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Missouri</dc:creator>
  <cp:keywords/>
  <cp:lastModifiedBy>Terry Bone</cp:lastModifiedBy>
  <cp:revision>87</cp:revision>
  <cp:lastPrinted>2012-02-24T19:27:57Z</cp:lastPrinted>
  <dcterms:created xsi:type="dcterms:W3CDTF">2012-02-24T22:46:55Z</dcterms:created>
  <dcterms:modified xsi:type="dcterms:W3CDTF">2012-02-24T22:47:20Z</dcterms:modified>
</cp:coreProperties>
</file>