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4" r:id="rId2"/>
    <p:sldId id="266" r:id="rId3"/>
    <p:sldId id="269" r:id="rId4"/>
    <p:sldId id="287" r:id="rId5"/>
    <p:sldId id="275" r:id="rId6"/>
    <p:sldId id="278" r:id="rId7"/>
    <p:sldId id="268" r:id="rId8"/>
    <p:sldId id="277" r:id="rId9"/>
    <p:sldId id="270" r:id="rId10"/>
    <p:sldId id="265" r:id="rId11"/>
    <p:sldId id="279" r:id="rId12"/>
    <p:sldId id="280" r:id="rId13"/>
    <p:sldId id="281" r:id="rId14"/>
    <p:sldId id="282" r:id="rId15"/>
    <p:sldId id="273" r:id="rId16"/>
    <p:sldId id="289" r:id="rId17"/>
    <p:sldId id="288" r:id="rId18"/>
    <p:sldId id="290" r:id="rId19"/>
    <p:sldId id="291" r:id="rId20"/>
    <p:sldId id="272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83" r:id="rId29"/>
    <p:sldId id="284" r:id="rId30"/>
    <p:sldId id="276" r:id="rId3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organizeInFolders="0" useLongFilenames="0" imgSz="1024x768" encoding="macintosh"/>
  <p:clrMru>
    <a:srgbClr val="3333FF"/>
    <a:srgbClr val="000099"/>
    <a:srgbClr val="00CC00"/>
    <a:srgbClr val="0000FF"/>
    <a:srgbClr val="FF0000"/>
    <a:srgbClr val="FFFF66"/>
    <a:srgbClr val="3366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40" autoAdjust="0"/>
    <p:restoredTop sz="94728" autoAdjust="0"/>
  </p:normalViewPr>
  <p:slideViewPr>
    <p:cSldViewPr>
      <p:cViewPr varScale="1">
        <p:scale>
          <a:sx n="116" d="100"/>
          <a:sy n="116" d="100"/>
        </p:scale>
        <p:origin x="-6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ableStyles" Target="tableStyle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651F0BED-6A4F-854A-9412-A415D9263A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6A6B7F0B-3F3B-B44B-B3C6-A7D506CD30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5FE3C-92A1-284E-B391-05CCDB0F4653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 Dr. Zahra Afrasiabi Navan</a:t>
            </a:r>
          </a:p>
          <a:p>
            <a:r>
              <a:rPr lang="en-US"/>
              <a:t>updated 060129 bolonc</a:t>
            </a:r>
          </a:p>
          <a:p>
            <a:r>
              <a:rPr lang="en-US"/>
              <a:t>updated 080208 cbolon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60B53-751D-DF48-BC48-36E85B903BB3}" type="slidenum">
              <a:rPr lang="en-US"/>
              <a:pPr/>
              <a:t>22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52195-1F56-1643-AE08-1EE940CFBCCF}" type="slidenum">
              <a:rPr lang="en-US"/>
              <a:pPr/>
              <a:t>23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sure the paper covers the holes!!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E8764-A902-F449-8535-B3509500D0A0}" type="slidenum">
              <a:rPr lang="en-US"/>
              <a:pPr/>
              <a:t>24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sure the paper covers the holes!!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DEFDD-3212-F744-854B-E4AE228F0D97}" type="slidenum">
              <a:rPr lang="en-US"/>
              <a:pPr/>
              <a:t>25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04DD4-DDA3-FB43-A2F6-2D4370AEA722}" type="slidenum">
              <a:rPr lang="en-US"/>
              <a:pPr/>
              <a:t>26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1A2FD-F414-6948-817C-A15B9068E38E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CA3B2-33CC-A64F-95D7-A532FD73F0AC}" type="slidenum">
              <a:rPr lang="en-US"/>
              <a:pPr/>
              <a:t>2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38760-801E-F547-9AF4-240D869164D2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ECB1B-E191-534F-881F-B489F4EC0F54}" type="slidenum">
              <a:rPr lang="en-US"/>
              <a:pPr/>
              <a:t>7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Carotene</a:t>
            </a:r>
          </a:p>
          <a:p>
            <a:r>
              <a:rPr lang="en-US"/>
              <a:t>Xanthophyll</a:t>
            </a:r>
          </a:p>
          <a:p>
            <a:r>
              <a:rPr lang="en-US"/>
              <a:t>Chlorophyll B</a:t>
            </a:r>
          </a:p>
          <a:p>
            <a:r>
              <a:rPr lang="en-US"/>
              <a:t>Chlorophyll A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1BC26-A11E-0C45-82D9-464CA4700D57}" type="slidenum">
              <a:rPr lang="en-US"/>
              <a:pPr/>
              <a:t>9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D8E9F-77D3-7940-89BD-AEC388BA5ACF}" type="slidenum">
              <a:rPr lang="en-US"/>
              <a:pPr/>
              <a:t>10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F7C4CA-3B46-C547-A1D5-DB37C42F3F14}" type="slidenum">
              <a:rPr lang="en-US"/>
              <a:pPr/>
              <a:t>15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3760F-C477-5443-B37B-7831721BA99E}" type="slidenum">
              <a:rPr lang="en-US"/>
              <a:pPr/>
              <a:t>20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CB7A0F-508A-2D43-98C5-3D22FA732D6B}" type="slidenum">
              <a:rPr lang="en-US"/>
              <a:pPr/>
              <a:t>21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B867F3-085F-C14B-A93D-C84BB36ED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9A4A970-8F75-2B47-962B-AD8B32452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CEF6DF-68F8-7D42-AC2A-945E4C1055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E5A1F0-BB39-A94E-9953-988827823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ABF5B2-14D0-B043-9826-C8B71CDEC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73619D4-6E23-004A-A43B-02F9491E1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12C13D-942F-7447-B0DB-4771D9F8FF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6CC0F2-5951-A242-A1A2-3A740C215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70C02B-41A6-594E-9AA8-C9498F13D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EC0823-2CA1-1649-85D4-EF51073F8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8A766D-C5C1-EA45-999C-699CBFA39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B6BBFD-C689-BF41-9D72-17EDB35FE8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jpeg"/><Relationship Id="rId5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1.jpeg"/><Relationship Id="rId5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5.jpe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7.jpe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3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4" Type="http://schemas.openxmlformats.org/officeDocument/2006/relationships/image" Target="../media/image4.jpeg"/><Relationship Id="rId5" Type="http://schemas.openxmlformats.org/officeDocument/2006/relationships/hyperlink" Target="http://www.rpi.edu/dept/chem-eng/Biotech-Environ/DOWNSTREAM/aqua.gif" TargetMode="External"/><Relationship Id="rId7" Type="http://schemas.openxmlformats.org/officeDocument/2006/relationships/hyperlink" Target="http://science.nasa.gov/newhome/headlines/images/judge/9901879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://www.relbio.com/graphicsnew/plant/plantpics/extraction.jpg" TargetMode="External"/><Relationship Id="rId6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physique.ens-cachan.fr/files/dataphysique/sublimation_iode.jpg" TargetMode="External"/><Relationship Id="rId6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hyperlink" Target="http://orgchem.colorado.edu/hndbksupport/drying/images/decant.jpg" TargetMode="External"/><Relationship Id="rId5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image" Target="../media/image15.jpeg"/><Relationship Id="rId4" Type="http://schemas.openxmlformats.org/officeDocument/2006/relationships/hyperlink" Target="http://www.youtube.com/watch?v=Ftw7a5ccubs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jpeg"/><Relationship Id="rId5" Type="http://schemas.openxmlformats.org/officeDocument/2006/relationships/hyperlink" Target="http://www.youtube.com/watch?v=Mx5JJWI2aa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77875" y="609600"/>
            <a:ext cx="75866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b="1">
                <a:solidFill>
                  <a:srgbClr val="0000FF"/>
                </a:solidFill>
              </a:rPr>
              <a:t>Separating the Components </a:t>
            </a:r>
          </a:p>
          <a:p>
            <a:pPr algn="ctr"/>
            <a:r>
              <a:rPr lang="en-US" sz="4800" b="1">
                <a:solidFill>
                  <a:srgbClr val="0000FF"/>
                </a:solidFill>
              </a:rPr>
              <a:t>of a Ternary Mixture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92125" y="2620963"/>
            <a:ext cx="8094663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Purpose of the Experiment</a:t>
            </a:r>
          </a:p>
          <a:p>
            <a:pPr algn="ctr"/>
            <a:endParaRPr lang="en-US" sz="2000" b="1">
              <a:solidFill>
                <a:srgbClr val="FF0000"/>
              </a:solidFill>
            </a:endParaRPr>
          </a:p>
          <a:p>
            <a:pPr algn="ctr"/>
            <a:r>
              <a:rPr lang="en-US" sz="3200" b="1"/>
              <a:t>To separate the components of a mixture </a:t>
            </a:r>
          </a:p>
          <a:p>
            <a:pPr algn="ctr"/>
            <a:r>
              <a:rPr lang="en-US" sz="3200" b="1"/>
              <a:t>of sand, sodium chloride, and calcium </a:t>
            </a:r>
          </a:p>
          <a:p>
            <a:pPr algn="ctr"/>
            <a:r>
              <a:rPr lang="en-US" sz="3200" b="1"/>
              <a:t>carbonate and to calculate both the</a:t>
            </a:r>
          </a:p>
          <a:p>
            <a:pPr algn="ctr"/>
            <a:r>
              <a:rPr lang="en-US" sz="3200" b="1"/>
              <a:t>percentage of each component in the mixture </a:t>
            </a:r>
          </a:p>
          <a:p>
            <a:pPr algn="ctr"/>
            <a:r>
              <a:rPr lang="en-US" sz="3200" b="1"/>
              <a:t>and the percent recovery of each component.</a:t>
            </a:r>
            <a:endParaRPr lang="en-US" sz="3600" b="1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228600" y="2438400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228600" y="3406775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54" name="Group 50"/>
          <p:cNvGraphicFramePr>
            <a:graphicFrameLocks noGrp="1"/>
          </p:cNvGraphicFramePr>
          <p:nvPr/>
        </p:nvGraphicFramePr>
        <p:xfrm>
          <a:off x="841375" y="1447800"/>
          <a:ext cx="7467600" cy="4267201"/>
        </p:xfrm>
        <a:graphic>
          <a:graphicData uri="http://schemas.openxmlformats.org/drawingml/2006/table">
            <a:tbl>
              <a:tblPr/>
              <a:tblGrid>
                <a:gridCol w="1973263"/>
                <a:gridCol w="1373187"/>
                <a:gridCol w="1374775"/>
                <a:gridCol w="1373188"/>
                <a:gridCol w="1373187"/>
              </a:tblGrid>
              <a:tr h="1293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Cold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water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Hot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water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3M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HCl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3M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NaOH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Benzoic acid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Mg(OH)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Na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SO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Zn(OH)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1257300" y="5715000"/>
            <a:ext cx="662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The differing solubility of a compound in various solvents can be used to separate the compounds.</a:t>
            </a:r>
            <a:endParaRPr lang="en-US" sz="2400"/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1252538" y="228600"/>
            <a:ext cx="6638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Solubility Charts Are Useful for </a:t>
            </a:r>
          </a:p>
          <a:p>
            <a:pPr algn="ctr"/>
            <a:r>
              <a:rPr lang="en-US" sz="3200" b="1">
                <a:solidFill>
                  <a:srgbClr val="FF0000"/>
                </a:solidFill>
              </a:rPr>
              <a:t>Separating Components of a Mixture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79" name="Group 43"/>
          <p:cNvGraphicFramePr>
            <a:graphicFrameLocks noGrp="1"/>
          </p:cNvGraphicFramePr>
          <p:nvPr/>
        </p:nvGraphicFramePr>
        <p:xfrm>
          <a:off x="838200" y="1447800"/>
          <a:ext cx="7467600" cy="4267201"/>
        </p:xfrm>
        <a:graphic>
          <a:graphicData uri="http://schemas.openxmlformats.org/drawingml/2006/table">
            <a:tbl>
              <a:tblPr/>
              <a:tblGrid>
                <a:gridCol w="1973263"/>
                <a:gridCol w="1373187"/>
                <a:gridCol w="1374775"/>
                <a:gridCol w="1373188"/>
                <a:gridCol w="1373187"/>
              </a:tblGrid>
              <a:tr h="1293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Cold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water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Hot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water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3M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HCl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3M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NaOH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Benzoic acid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Mg(OH)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Na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SO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Zn(OH)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990600" y="838200"/>
            <a:ext cx="561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The differing solubility of a compound in: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604" name="Group 44"/>
          <p:cNvGraphicFramePr>
            <a:graphicFrameLocks noGrp="1"/>
          </p:cNvGraphicFramePr>
          <p:nvPr/>
        </p:nvGraphicFramePr>
        <p:xfrm>
          <a:off x="838200" y="1447800"/>
          <a:ext cx="7467600" cy="4267201"/>
        </p:xfrm>
        <a:graphic>
          <a:graphicData uri="http://schemas.openxmlformats.org/drawingml/2006/table">
            <a:tbl>
              <a:tblPr/>
              <a:tblGrid>
                <a:gridCol w="1973263"/>
                <a:gridCol w="1373187"/>
                <a:gridCol w="1374775"/>
                <a:gridCol w="1373188"/>
                <a:gridCol w="1373187"/>
              </a:tblGrid>
              <a:tr h="1293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Cold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water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Hot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water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3M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HCl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3M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NaOH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Benzoic acid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Mg(OH)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Na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SO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Zn(OH)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05" name="Text Box 45"/>
          <p:cNvSpPr txBox="1">
            <a:spLocks noChangeArrowheads="1"/>
          </p:cNvSpPr>
          <p:nvPr/>
        </p:nvSpPr>
        <p:spPr bwMode="auto">
          <a:xfrm>
            <a:off x="990600" y="838200"/>
            <a:ext cx="561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The differing solubility of a compound in: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29" name="Group 45"/>
          <p:cNvGraphicFramePr>
            <a:graphicFrameLocks noGrp="1"/>
          </p:cNvGraphicFramePr>
          <p:nvPr/>
        </p:nvGraphicFramePr>
        <p:xfrm>
          <a:off x="838200" y="1447800"/>
          <a:ext cx="7467600" cy="4267201"/>
        </p:xfrm>
        <a:graphic>
          <a:graphicData uri="http://schemas.openxmlformats.org/drawingml/2006/table">
            <a:tbl>
              <a:tblPr/>
              <a:tblGrid>
                <a:gridCol w="1973263"/>
                <a:gridCol w="1373187"/>
                <a:gridCol w="1374775"/>
                <a:gridCol w="1373188"/>
                <a:gridCol w="1373187"/>
              </a:tblGrid>
              <a:tr h="1293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Cold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water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Hot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water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3M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HCl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3M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NaOH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Benzoic acid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Mg(OH)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Na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SO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Zn(OH)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67630" name="Text Box 46"/>
          <p:cNvSpPr txBox="1">
            <a:spLocks noChangeArrowheads="1"/>
          </p:cNvSpPr>
          <p:nvPr/>
        </p:nvSpPr>
        <p:spPr bwMode="auto">
          <a:xfrm>
            <a:off x="990600" y="838200"/>
            <a:ext cx="561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The differing solubility of a compound in: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51" name="Group 43"/>
          <p:cNvGraphicFramePr>
            <a:graphicFrameLocks noGrp="1"/>
          </p:cNvGraphicFramePr>
          <p:nvPr/>
        </p:nvGraphicFramePr>
        <p:xfrm>
          <a:off x="838200" y="1447800"/>
          <a:ext cx="7467600" cy="4267201"/>
        </p:xfrm>
        <a:graphic>
          <a:graphicData uri="http://schemas.openxmlformats.org/drawingml/2006/table">
            <a:tbl>
              <a:tblPr/>
              <a:tblGrid>
                <a:gridCol w="1973263"/>
                <a:gridCol w="1373187"/>
                <a:gridCol w="1374775"/>
                <a:gridCol w="1373188"/>
                <a:gridCol w="1373187"/>
              </a:tblGrid>
              <a:tr h="1293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Cold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water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Hot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water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3M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HCl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3M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NaOH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Benzoic acid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Mg(OH)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Na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SO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4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Zn(OH)</a:t>
                      </a:r>
                      <a:r>
                        <a:rPr kumimoji="0" lang="en-US" sz="20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</a:rPr>
                        <a:t>2</a:t>
                      </a:r>
                      <a:endParaRPr kumimoji="0" lang="en-US" sz="2000" b="1" i="0" u="none" strike="noStrike" cap="none" normalizeH="0" baseline="-2500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68652" name="Text Box 44"/>
          <p:cNvSpPr txBox="1">
            <a:spLocks noChangeArrowheads="1"/>
          </p:cNvSpPr>
          <p:nvPr/>
        </p:nvSpPr>
        <p:spPr bwMode="auto">
          <a:xfrm>
            <a:off x="990600" y="838200"/>
            <a:ext cx="561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The differing solubility of a compound in: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200400" y="2362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SiO</a:t>
            </a:r>
            <a:r>
              <a:rPr lang="en-US" b="1" baseline="-25000"/>
              <a:t>2 </a:t>
            </a:r>
            <a:r>
              <a:rPr lang="en-US" b="1"/>
              <a:t>+ NaCl + CaCO</a:t>
            </a:r>
            <a:r>
              <a:rPr lang="en-US" b="1" baseline="-25000"/>
              <a:t>3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419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800600" y="2819400"/>
            <a:ext cx="101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Step 1?</a:t>
            </a:r>
            <a:r>
              <a:rPr lang="en-US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1981200" y="32004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419600" y="3200400"/>
            <a:ext cx="2133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4770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6477000" y="4191000"/>
            <a:ext cx="46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2.  </a:t>
            </a:r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876800" y="548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H="1">
            <a:off x="3657600" y="59436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3124200" y="2362200"/>
            <a:ext cx="2438400" cy="381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336600"/>
              </a:solidFill>
            </a:endParaRPr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6096000" y="3657600"/>
            <a:ext cx="2209800" cy="381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3810000" y="1981200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10.00 g</a:t>
            </a: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 b="1"/>
              <a:t> of</a:t>
            </a:r>
          </a:p>
        </p:txBody>
      </p:sp>
      <p:graphicFrame>
        <p:nvGraphicFramePr>
          <p:cNvPr id="37978" name="Group 90"/>
          <p:cNvGraphicFramePr>
            <a:graphicFrameLocks noGrp="1"/>
          </p:cNvGraphicFramePr>
          <p:nvPr/>
        </p:nvGraphicFramePr>
        <p:xfrm>
          <a:off x="381000" y="228600"/>
          <a:ext cx="49530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1752600"/>
                <a:gridCol w="22098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Soluble in H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Reacts with 3M HCl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CaCO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79" name="Text Box 91"/>
          <p:cNvSpPr txBox="1">
            <a:spLocks noChangeArrowheads="1"/>
          </p:cNvSpPr>
          <p:nvPr/>
        </p:nvSpPr>
        <p:spPr bwMode="auto">
          <a:xfrm>
            <a:off x="5715000" y="228600"/>
            <a:ext cx="31242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 b="1" u="sng"/>
              <a:t>TODAY’S EXPERIMENT: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2.5 to 3.0 grams unknown only.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7980" name="Text Box 92"/>
          <p:cNvSpPr txBox="1">
            <a:spLocks noChangeArrowheads="1"/>
          </p:cNvSpPr>
          <p:nvPr/>
        </p:nvSpPr>
        <p:spPr bwMode="auto">
          <a:xfrm>
            <a:off x="1447800" y="306228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Filtrate?</a:t>
            </a:r>
          </a:p>
        </p:txBody>
      </p:sp>
      <p:sp>
        <p:nvSpPr>
          <p:cNvPr id="37981" name="Text Box 93"/>
          <p:cNvSpPr txBox="1">
            <a:spLocks noChangeArrowheads="1"/>
          </p:cNvSpPr>
          <p:nvPr/>
        </p:nvSpPr>
        <p:spPr bwMode="auto">
          <a:xfrm>
            <a:off x="6858000" y="324485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Residue?</a:t>
            </a:r>
          </a:p>
        </p:txBody>
      </p:sp>
      <p:sp>
        <p:nvSpPr>
          <p:cNvPr id="37982" name="Line 94"/>
          <p:cNvSpPr>
            <a:spLocks noChangeShapeType="1"/>
          </p:cNvSpPr>
          <p:nvPr/>
        </p:nvSpPr>
        <p:spPr bwMode="auto">
          <a:xfrm>
            <a:off x="4876800" y="59436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83" name="Line 95"/>
          <p:cNvSpPr>
            <a:spLocks noChangeShapeType="1"/>
          </p:cNvSpPr>
          <p:nvPr/>
        </p:nvSpPr>
        <p:spPr bwMode="auto">
          <a:xfrm flipH="1">
            <a:off x="4876800" y="46482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84" name="Line 96"/>
          <p:cNvSpPr>
            <a:spLocks noChangeShapeType="1"/>
          </p:cNvSpPr>
          <p:nvPr/>
        </p:nvSpPr>
        <p:spPr bwMode="auto">
          <a:xfrm>
            <a:off x="6477000" y="46482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200400" y="2362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SiO</a:t>
            </a:r>
            <a:r>
              <a:rPr lang="en-US" b="1" baseline="-25000"/>
              <a:t>2 </a:t>
            </a:r>
            <a:r>
              <a:rPr lang="en-US" b="1"/>
              <a:t>+ NaCl + CaCO</a:t>
            </a:r>
            <a:r>
              <a:rPr lang="en-US" b="1" baseline="-25000"/>
              <a:t>3</a:t>
            </a: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4419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4800600" y="28194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1.  Add Water</a:t>
            </a: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 flipH="1">
            <a:off x="1981200" y="32004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4419600" y="3200400"/>
            <a:ext cx="2133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447800" y="3062288"/>
            <a:ext cx="92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1660525" y="36957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NaCl (aq)</a:t>
            </a:r>
          </a:p>
          <a:p>
            <a:pPr algn="ctr"/>
            <a:r>
              <a:rPr lang="en-US" b="1"/>
              <a:t>1.80 g</a:t>
            </a:r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6096000" y="3657600"/>
            <a:ext cx="213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SiO</a:t>
            </a:r>
            <a:r>
              <a:rPr lang="en-US" b="1" baseline="-25000"/>
              <a:t>2 </a:t>
            </a:r>
            <a:r>
              <a:rPr lang="en-US" b="1"/>
              <a:t>(s) + CaCO</a:t>
            </a:r>
            <a:r>
              <a:rPr lang="en-US" b="1" baseline="-25000"/>
              <a:t>3 </a:t>
            </a:r>
            <a:r>
              <a:rPr lang="en-US" b="1"/>
              <a:t>(s)</a:t>
            </a:r>
            <a:endParaRPr lang="en-US" b="1" baseline="-25000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64770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6477000" y="41910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Step 2?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6858000" y="324485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</a:t>
            </a:r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>
            <a:off x="4876800" y="548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 flipH="1">
            <a:off x="3657600" y="59436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4" name="Rectangle 24"/>
          <p:cNvSpPr>
            <a:spLocks noChangeArrowheads="1"/>
          </p:cNvSpPr>
          <p:nvPr/>
        </p:nvSpPr>
        <p:spPr bwMode="auto">
          <a:xfrm>
            <a:off x="3124200" y="2362200"/>
            <a:ext cx="2438400" cy="381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336600"/>
              </a:solidFill>
            </a:endParaRPr>
          </a:p>
        </p:txBody>
      </p:sp>
      <p:sp>
        <p:nvSpPr>
          <p:cNvPr id="76825" name="Rectangle 25"/>
          <p:cNvSpPr>
            <a:spLocks noChangeArrowheads="1"/>
          </p:cNvSpPr>
          <p:nvPr/>
        </p:nvSpPr>
        <p:spPr bwMode="auto">
          <a:xfrm>
            <a:off x="6096000" y="3657600"/>
            <a:ext cx="2209800" cy="381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3810000" y="1981200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10.00 g</a:t>
            </a: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 b="1"/>
              <a:t> of</a:t>
            </a:r>
          </a:p>
        </p:txBody>
      </p:sp>
      <p:graphicFrame>
        <p:nvGraphicFramePr>
          <p:cNvPr id="76827" name="Group 27"/>
          <p:cNvGraphicFramePr>
            <a:graphicFrameLocks noGrp="1"/>
          </p:cNvGraphicFramePr>
          <p:nvPr/>
        </p:nvGraphicFramePr>
        <p:xfrm>
          <a:off x="381000" y="228600"/>
          <a:ext cx="49530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1752600"/>
                <a:gridCol w="22098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Soluble in H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Reacts with 3M HCl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CaCO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49" name="Text Box 49"/>
          <p:cNvSpPr txBox="1">
            <a:spLocks noChangeArrowheads="1"/>
          </p:cNvSpPr>
          <p:nvPr/>
        </p:nvSpPr>
        <p:spPr bwMode="auto">
          <a:xfrm>
            <a:off x="5715000" y="228600"/>
            <a:ext cx="31242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 b="1" u="sng"/>
              <a:t>TODAY’S EXPERIMENT: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2.5 to 3.0 grams unknown only.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76851" name="Line 51"/>
          <p:cNvSpPr>
            <a:spLocks noChangeShapeType="1"/>
          </p:cNvSpPr>
          <p:nvPr/>
        </p:nvSpPr>
        <p:spPr bwMode="auto">
          <a:xfrm>
            <a:off x="4876800" y="59436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52" name="Line 52"/>
          <p:cNvSpPr>
            <a:spLocks noChangeShapeType="1"/>
          </p:cNvSpPr>
          <p:nvPr/>
        </p:nvSpPr>
        <p:spPr bwMode="auto">
          <a:xfrm flipH="1">
            <a:off x="4876800" y="46482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53" name="Line 53"/>
          <p:cNvSpPr>
            <a:spLocks noChangeShapeType="1"/>
          </p:cNvSpPr>
          <p:nvPr/>
        </p:nvSpPr>
        <p:spPr bwMode="auto">
          <a:xfrm>
            <a:off x="6477000" y="46482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56" name="Rectangle 56"/>
          <p:cNvSpPr>
            <a:spLocks noChangeArrowheads="1"/>
          </p:cNvSpPr>
          <p:nvPr/>
        </p:nvSpPr>
        <p:spPr bwMode="auto">
          <a:xfrm>
            <a:off x="7772400" y="46482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Residue?</a:t>
            </a:r>
          </a:p>
        </p:txBody>
      </p:sp>
      <p:sp>
        <p:nvSpPr>
          <p:cNvPr id="76857" name="Text Box 57"/>
          <p:cNvSpPr txBox="1">
            <a:spLocks noChangeArrowheads="1"/>
          </p:cNvSpPr>
          <p:nvPr/>
        </p:nvSpPr>
        <p:spPr bwMode="auto">
          <a:xfrm>
            <a:off x="4267200" y="45720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200400" y="2362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SiO</a:t>
            </a:r>
            <a:r>
              <a:rPr lang="en-US" b="1" baseline="-25000"/>
              <a:t>2 </a:t>
            </a:r>
            <a:r>
              <a:rPr lang="en-US" b="1"/>
              <a:t>+ NaCl + CaCO</a:t>
            </a:r>
            <a:r>
              <a:rPr lang="en-US" b="1" baseline="-25000"/>
              <a:t>3</a:t>
            </a: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4419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4800600" y="28194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1.  Add Water</a:t>
            </a: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H="1">
            <a:off x="1981200" y="32004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4419600" y="3200400"/>
            <a:ext cx="2133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1660525" y="36957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NaCl (aq)</a:t>
            </a:r>
          </a:p>
          <a:p>
            <a:pPr algn="ctr"/>
            <a:r>
              <a:rPr lang="en-US" b="1"/>
              <a:t>1.80 g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6096000" y="3657600"/>
            <a:ext cx="213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SiO</a:t>
            </a:r>
            <a:r>
              <a:rPr lang="en-US" b="1" baseline="-25000"/>
              <a:t>2 </a:t>
            </a:r>
            <a:r>
              <a:rPr lang="en-US" b="1"/>
              <a:t>(s) + CaCO</a:t>
            </a:r>
            <a:r>
              <a:rPr lang="en-US" b="1" baseline="-25000"/>
              <a:t>3 </a:t>
            </a:r>
            <a:r>
              <a:rPr lang="en-US" b="1"/>
              <a:t>(s)</a:t>
            </a:r>
            <a:endParaRPr lang="en-US" b="1" baseline="-25000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64770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6477000" y="4191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2.  React with HCl</a:t>
            </a:r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>
            <a:off x="4876800" y="548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4953000" y="55626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u="sng">
                <a:solidFill>
                  <a:srgbClr val="FF0000"/>
                </a:solidFill>
              </a:rPr>
              <a:t>Step 3?</a:t>
            </a:r>
            <a:endParaRPr lang="en-US" b="1" u="sng" baseline="-25000">
              <a:solidFill>
                <a:srgbClr val="FF0000"/>
              </a:solidFill>
            </a:endParaRPr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3657600" y="59436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1" name="Rectangle 25"/>
          <p:cNvSpPr>
            <a:spLocks noChangeArrowheads="1"/>
          </p:cNvSpPr>
          <p:nvPr/>
        </p:nvSpPr>
        <p:spPr bwMode="auto">
          <a:xfrm>
            <a:off x="3124200" y="2362200"/>
            <a:ext cx="2438400" cy="381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336600"/>
              </a:solidFill>
            </a:endParaRPr>
          </a:p>
        </p:txBody>
      </p:sp>
      <p:sp>
        <p:nvSpPr>
          <p:cNvPr id="75802" name="Rectangle 26"/>
          <p:cNvSpPr>
            <a:spLocks noChangeArrowheads="1"/>
          </p:cNvSpPr>
          <p:nvPr/>
        </p:nvSpPr>
        <p:spPr bwMode="auto">
          <a:xfrm>
            <a:off x="6096000" y="3657600"/>
            <a:ext cx="2209800" cy="381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3810000" y="1981200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10.00 g</a:t>
            </a: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 b="1"/>
              <a:t> of</a:t>
            </a:r>
          </a:p>
        </p:txBody>
      </p:sp>
      <p:graphicFrame>
        <p:nvGraphicFramePr>
          <p:cNvPr id="75804" name="Group 28"/>
          <p:cNvGraphicFramePr>
            <a:graphicFrameLocks noGrp="1"/>
          </p:cNvGraphicFramePr>
          <p:nvPr/>
        </p:nvGraphicFramePr>
        <p:xfrm>
          <a:off x="381000" y="228600"/>
          <a:ext cx="49530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1752600"/>
                <a:gridCol w="22098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Soluble in H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Reacts with 3M HCl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CaCO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26" name="Text Box 50"/>
          <p:cNvSpPr txBox="1">
            <a:spLocks noChangeArrowheads="1"/>
          </p:cNvSpPr>
          <p:nvPr/>
        </p:nvSpPr>
        <p:spPr bwMode="auto">
          <a:xfrm>
            <a:off x="5715000" y="228600"/>
            <a:ext cx="31242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 b="1" u="sng"/>
              <a:t>TODAY’S EXPERIMENT: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2.5 to 3.0 grams unknown only.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75827" name="Text Box 51"/>
          <p:cNvSpPr txBox="1">
            <a:spLocks noChangeArrowheads="1"/>
          </p:cNvSpPr>
          <p:nvPr/>
        </p:nvSpPr>
        <p:spPr bwMode="auto">
          <a:xfrm>
            <a:off x="1447800" y="3062288"/>
            <a:ext cx="92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</a:t>
            </a:r>
          </a:p>
        </p:txBody>
      </p:sp>
      <p:sp>
        <p:nvSpPr>
          <p:cNvPr id="75828" name="Text Box 52"/>
          <p:cNvSpPr txBox="1">
            <a:spLocks noChangeArrowheads="1"/>
          </p:cNvSpPr>
          <p:nvPr/>
        </p:nvSpPr>
        <p:spPr bwMode="auto">
          <a:xfrm>
            <a:off x="6858000" y="324485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</a:t>
            </a:r>
          </a:p>
        </p:txBody>
      </p:sp>
      <p:sp>
        <p:nvSpPr>
          <p:cNvPr id="75831" name="Line 55"/>
          <p:cNvSpPr>
            <a:spLocks noChangeShapeType="1"/>
          </p:cNvSpPr>
          <p:nvPr/>
        </p:nvSpPr>
        <p:spPr bwMode="auto">
          <a:xfrm>
            <a:off x="4876800" y="59436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Text Box 56"/>
          <p:cNvSpPr txBox="1">
            <a:spLocks noChangeArrowheads="1"/>
          </p:cNvSpPr>
          <p:nvPr/>
        </p:nvSpPr>
        <p:spPr bwMode="auto">
          <a:xfrm>
            <a:off x="2743200" y="58674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Filtrate?</a:t>
            </a:r>
          </a:p>
        </p:txBody>
      </p:sp>
      <p:sp>
        <p:nvSpPr>
          <p:cNvPr id="75834" name="Rectangle 58"/>
          <p:cNvSpPr>
            <a:spLocks noChangeArrowheads="1"/>
          </p:cNvSpPr>
          <p:nvPr/>
        </p:nvSpPr>
        <p:spPr bwMode="auto">
          <a:xfrm>
            <a:off x="6172200" y="5867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Residue?</a:t>
            </a:r>
          </a:p>
        </p:txBody>
      </p:sp>
      <p:sp>
        <p:nvSpPr>
          <p:cNvPr id="75835" name="Line 59"/>
          <p:cNvSpPr>
            <a:spLocks noChangeShapeType="1"/>
          </p:cNvSpPr>
          <p:nvPr/>
        </p:nvSpPr>
        <p:spPr bwMode="auto">
          <a:xfrm flipH="1">
            <a:off x="4876800" y="46482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6" name="Line 60"/>
          <p:cNvSpPr>
            <a:spLocks noChangeShapeType="1"/>
          </p:cNvSpPr>
          <p:nvPr/>
        </p:nvSpPr>
        <p:spPr bwMode="auto">
          <a:xfrm>
            <a:off x="6477000" y="46482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7" name="Rectangle 61"/>
          <p:cNvSpPr>
            <a:spLocks noChangeArrowheads="1"/>
          </p:cNvSpPr>
          <p:nvPr/>
        </p:nvSpPr>
        <p:spPr bwMode="auto">
          <a:xfrm>
            <a:off x="7772400" y="5105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SiO</a:t>
            </a:r>
            <a:r>
              <a:rPr lang="en-US" b="1" baseline="-25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(s)</a:t>
            </a:r>
          </a:p>
          <a:p>
            <a:pPr algn="ctr"/>
            <a:r>
              <a:rPr lang="en-US" b="1"/>
              <a:t>3.20 g</a:t>
            </a:r>
          </a:p>
        </p:txBody>
      </p:sp>
      <p:sp>
        <p:nvSpPr>
          <p:cNvPr id="75838" name="Text Box 62"/>
          <p:cNvSpPr txBox="1">
            <a:spLocks noChangeArrowheads="1"/>
          </p:cNvSpPr>
          <p:nvPr/>
        </p:nvSpPr>
        <p:spPr bwMode="auto">
          <a:xfrm>
            <a:off x="4343400" y="5105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CaCl</a:t>
            </a:r>
            <a:r>
              <a:rPr lang="en-US" b="1" baseline="-25000"/>
              <a:t>2</a:t>
            </a:r>
            <a:r>
              <a:rPr lang="en-US" b="1"/>
              <a:t> (aq)</a:t>
            </a:r>
            <a:endParaRPr lang="en-US" b="1" baseline="-25000"/>
          </a:p>
        </p:txBody>
      </p:sp>
      <p:sp>
        <p:nvSpPr>
          <p:cNvPr id="75839" name="Rectangle 63"/>
          <p:cNvSpPr>
            <a:spLocks noChangeArrowheads="1"/>
          </p:cNvSpPr>
          <p:nvPr/>
        </p:nvSpPr>
        <p:spPr bwMode="auto">
          <a:xfrm>
            <a:off x="7772400" y="46482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</a:t>
            </a:r>
          </a:p>
        </p:txBody>
      </p:sp>
      <p:sp>
        <p:nvSpPr>
          <p:cNvPr id="75840" name="Text Box 64"/>
          <p:cNvSpPr txBox="1">
            <a:spLocks noChangeArrowheads="1"/>
          </p:cNvSpPr>
          <p:nvPr/>
        </p:nvSpPr>
        <p:spPr bwMode="auto">
          <a:xfrm>
            <a:off x="4267200" y="45720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200400" y="2362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SiO</a:t>
            </a:r>
            <a:r>
              <a:rPr lang="en-US" b="1" baseline="-25000"/>
              <a:t>2 </a:t>
            </a:r>
            <a:r>
              <a:rPr lang="en-US" b="1"/>
              <a:t>+ NaCl + CaCO</a:t>
            </a:r>
            <a:r>
              <a:rPr lang="en-US" b="1" baseline="-25000"/>
              <a:t>3</a:t>
            </a: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4419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4800600" y="28194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1.  Add Water</a:t>
            </a: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H="1">
            <a:off x="1981200" y="32004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419600" y="3200400"/>
            <a:ext cx="2133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660525" y="36957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NaCl (aq)</a:t>
            </a:r>
          </a:p>
          <a:p>
            <a:pPr algn="ctr"/>
            <a:r>
              <a:rPr lang="en-US" b="1"/>
              <a:t>1.80 g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6096000" y="3657600"/>
            <a:ext cx="213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SiO</a:t>
            </a:r>
            <a:r>
              <a:rPr lang="en-US" b="1" baseline="-25000"/>
              <a:t>2 </a:t>
            </a:r>
            <a:r>
              <a:rPr lang="en-US" b="1"/>
              <a:t>(s) + CaCO</a:t>
            </a:r>
            <a:r>
              <a:rPr lang="en-US" b="1" baseline="-25000"/>
              <a:t>3 </a:t>
            </a:r>
            <a:r>
              <a:rPr lang="en-US" b="1"/>
              <a:t>(s)</a:t>
            </a:r>
            <a:endParaRPr lang="en-US" b="1" baseline="-25000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64770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477000" y="4191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2.  React with HCl</a:t>
            </a:r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H="1">
            <a:off x="4876800" y="46482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6477000" y="46482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auto">
          <a:xfrm>
            <a:off x="7772400" y="5105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SiO</a:t>
            </a:r>
            <a:r>
              <a:rPr lang="en-US" b="1" baseline="-25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(s)</a:t>
            </a:r>
          </a:p>
          <a:p>
            <a:pPr algn="ctr"/>
            <a:r>
              <a:rPr lang="en-US" b="1"/>
              <a:t>3.20 g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4343400" y="5105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CaCl</a:t>
            </a:r>
            <a:r>
              <a:rPr lang="en-US" b="1" baseline="-25000"/>
              <a:t>2</a:t>
            </a:r>
            <a:r>
              <a:rPr lang="en-US" b="1"/>
              <a:t> (aq)</a:t>
            </a:r>
            <a:endParaRPr lang="en-US" b="1" baseline="-25000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>
            <a:off x="4876800" y="548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5029200" y="5486400"/>
            <a:ext cx="225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3.  React with K</a:t>
            </a:r>
            <a:r>
              <a:rPr lang="en-US" b="1" baseline="-25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CO</a:t>
            </a:r>
            <a:r>
              <a:rPr lang="en-US" b="1" baseline="-25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 flipH="1">
            <a:off x="3657600" y="59436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7" name="Rectangle 23"/>
          <p:cNvSpPr>
            <a:spLocks noChangeArrowheads="1"/>
          </p:cNvSpPr>
          <p:nvPr/>
        </p:nvSpPr>
        <p:spPr bwMode="auto">
          <a:xfrm>
            <a:off x="6248400" y="6216650"/>
            <a:ext cx="1181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CaCO</a:t>
            </a:r>
            <a:r>
              <a:rPr lang="en-US" b="1" baseline="-25000">
                <a:solidFill>
                  <a:srgbClr val="FF0000"/>
                </a:solidFill>
              </a:rPr>
              <a:t>3</a:t>
            </a:r>
            <a:r>
              <a:rPr lang="en-US" b="1">
                <a:solidFill>
                  <a:srgbClr val="FF0000"/>
                </a:solidFill>
              </a:rPr>
              <a:t> (s)</a:t>
            </a:r>
          </a:p>
          <a:p>
            <a:pPr algn="ctr"/>
            <a:r>
              <a:rPr lang="en-US" b="1"/>
              <a:t>4.10 g</a:t>
            </a:r>
            <a:endParaRPr lang="en-US" b="1" baseline="-25000"/>
          </a:p>
        </p:txBody>
      </p:sp>
      <p:sp>
        <p:nvSpPr>
          <p:cNvPr id="77848" name="Rectangle 24"/>
          <p:cNvSpPr>
            <a:spLocks noChangeArrowheads="1"/>
          </p:cNvSpPr>
          <p:nvPr/>
        </p:nvSpPr>
        <p:spPr bwMode="auto">
          <a:xfrm>
            <a:off x="3124200" y="2362200"/>
            <a:ext cx="2438400" cy="381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336600"/>
              </a:solidFill>
            </a:endParaRPr>
          </a:p>
        </p:txBody>
      </p:sp>
      <p:sp>
        <p:nvSpPr>
          <p:cNvPr id="77849" name="Rectangle 25"/>
          <p:cNvSpPr>
            <a:spLocks noChangeArrowheads="1"/>
          </p:cNvSpPr>
          <p:nvPr/>
        </p:nvSpPr>
        <p:spPr bwMode="auto">
          <a:xfrm>
            <a:off x="6096000" y="3657600"/>
            <a:ext cx="2209800" cy="381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3810000" y="1981200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10.00 g</a:t>
            </a: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 b="1"/>
              <a:t> of</a:t>
            </a:r>
          </a:p>
        </p:txBody>
      </p:sp>
      <p:graphicFrame>
        <p:nvGraphicFramePr>
          <p:cNvPr id="77851" name="Group 27"/>
          <p:cNvGraphicFramePr>
            <a:graphicFrameLocks noGrp="1"/>
          </p:cNvGraphicFramePr>
          <p:nvPr/>
        </p:nvGraphicFramePr>
        <p:xfrm>
          <a:off x="381000" y="228600"/>
          <a:ext cx="49530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1752600"/>
                <a:gridCol w="22098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Soluble in H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Reacts with 3M HCl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CaCO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73" name="Text Box 49"/>
          <p:cNvSpPr txBox="1">
            <a:spLocks noChangeArrowheads="1"/>
          </p:cNvSpPr>
          <p:nvPr/>
        </p:nvSpPr>
        <p:spPr bwMode="auto">
          <a:xfrm>
            <a:off x="5715000" y="228600"/>
            <a:ext cx="31242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 b="1" u="sng"/>
              <a:t>TODAY’S EXPERIMENT: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2.5 to 3.0 grams unknown only.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77874" name="Line 50"/>
          <p:cNvSpPr>
            <a:spLocks noChangeShapeType="1"/>
          </p:cNvSpPr>
          <p:nvPr/>
        </p:nvSpPr>
        <p:spPr bwMode="auto">
          <a:xfrm>
            <a:off x="4876800" y="59436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75" name="Text Box 51"/>
          <p:cNvSpPr txBox="1">
            <a:spLocks noChangeArrowheads="1"/>
          </p:cNvSpPr>
          <p:nvPr/>
        </p:nvSpPr>
        <p:spPr bwMode="auto">
          <a:xfrm>
            <a:off x="1447800" y="3062288"/>
            <a:ext cx="92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</a:t>
            </a:r>
          </a:p>
        </p:txBody>
      </p:sp>
      <p:sp>
        <p:nvSpPr>
          <p:cNvPr id="77876" name="Text Box 52"/>
          <p:cNvSpPr txBox="1">
            <a:spLocks noChangeArrowheads="1"/>
          </p:cNvSpPr>
          <p:nvPr/>
        </p:nvSpPr>
        <p:spPr bwMode="auto">
          <a:xfrm>
            <a:off x="6858000" y="324485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</a:t>
            </a:r>
          </a:p>
        </p:txBody>
      </p:sp>
      <p:sp>
        <p:nvSpPr>
          <p:cNvPr id="77877" name="Rectangle 53"/>
          <p:cNvSpPr>
            <a:spLocks noChangeArrowheads="1"/>
          </p:cNvSpPr>
          <p:nvPr/>
        </p:nvSpPr>
        <p:spPr bwMode="auto">
          <a:xfrm>
            <a:off x="7772400" y="46482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</a:t>
            </a:r>
          </a:p>
        </p:txBody>
      </p:sp>
      <p:sp>
        <p:nvSpPr>
          <p:cNvPr id="77878" name="Text Box 54"/>
          <p:cNvSpPr txBox="1">
            <a:spLocks noChangeArrowheads="1"/>
          </p:cNvSpPr>
          <p:nvPr/>
        </p:nvSpPr>
        <p:spPr bwMode="auto">
          <a:xfrm>
            <a:off x="4267200" y="45720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</a:t>
            </a:r>
          </a:p>
        </p:txBody>
      </p:sp>
      <p:sp>
        <p:nvSpPr>
          <p:cNvPr id="77879" name="Text Box 55"/>
          <p:cNvSpPr txBox="1">
            <a:spLocks noChangeArrowheads="1"/>
          </p:cNvSpPr>
          <p:nvPr/>
        </p:nvSpPr>
        <p:spPr bwMode="auto">
          <a:xfrm>
            <a:off x="2743200" y="58674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</a:t>
            </a:r>
          </a:p>
        </p:txBody>
      </p:sp>
      <p:sp>
        <p:nvSpPr>
          <p:cNvPr id="77880" name="Rectangle 56"/>
          <p:cNvSpPr>
            <a:spLocks noChangeArrowheads="1"/>
          </p:cNvSpPr>
          <p:nvPr/>
        </p:nvSpPr>
        <p:spPr bwMode="auto">
          <a:xfrm>
            <a:off x="6172200" y="5867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</a:t>
            </a:r>
          </a:p>
        </p:txBody>
      </p:sp>
      <p:sp>
        <p:nvSpPr>
          <p:cNvPr id="77881" name="Text Box 57"/>
          <p:cNvSpPr txBox="1">
            <a:spLocks noChangeArrowheads="1"/>
          </p:cNvSpPr>
          <p:nvPr/>
        </p:nvSpPr>
        <p:spPr bwMode="auto">
          <a:xfrm>
            <a:off x="3124200" y="6248400"/>
            <a:ext cx="104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KCl (aq)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3200400" y="2362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SiO</a:t>
            </a:r>
            <a:r>
              <a:rPr lang="en-US" b="1" baseline="-25000"/>
              <a:t>2 </a:t>
            </a:r>
            <a:r>
              <a:rPr lang="en-US" b="1"/>
              <a:t>+ NaCl + CaCO</a:t>
            </a:r>
            <a:r>
              <a:rPr lang="en-US" b="1" baseline="-25000"/>
              <a:t>3</a:t>
            </a: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4419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800600" y="28194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1.  Add Water</a:t>
            </a:r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H="1">
            <a:off x="1981200" y="32004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4419600" y="3200400"/>
            <a:ext cx="2133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660525" y="36957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NaCl (aq)</a:t>
            </a:r>
          </a:p>
          <a:p>
            <a:pPr algn="ctr"/>
            <a:r>
              <a:rPr lang="en-US" b="1"/>
              <a:t>1.80 g</a:t>
            </a: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6096000" y="3657600"/>
            <a:ext cx="213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SiO</a:t>
            </a:r>
            <a:r>
              <a:rPr lang="en-US" b="1" baseline="-25000"/>
              <a:t>2 </a:t>
            </a:r>
            <a:r>
              <a:rPr lang="en-US" b="1"/>
              <a:t>(s) + CaCO</a:t>
            </a:r>
            <a:r>
              <a:rPr lang="en-US" b="1" baseline="-25000"/>
              <a:t>3 </a:t>
            </a:r>
            <a:r>
              <a:rPr lang="en-US" b="1"/>
              <a:t>(s)</a:t>
            </a:r>
            <a:endParaRPr lang="en-US" b="1" baseline="-25000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64770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6477000" y="4191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2.  React with HCl</a:t>
            </a: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flipH="1">
            <a:off x="4876800" y="46482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6477000" y="46482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7772400" y="5105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SiO</a:t>
            </a:r>
            <a:r>
              <a:rPr lang="en-US" b="1" baseline="-25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(s)</a:t>
            </a:r>
          </a:p>
          <a:p>
            <a:pPr algn="ctr"/>
            <a:r>
              <a:rPr lang="en-US" b="1"/>
              <a:t>3.20 g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4343400" y="5105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CaCl</a:t>
            </a:r>
            <a:r>
              <a:rPr lang="en-US" b="1" baseline="-25000"/>
              <a:t>2</a:t>
            </a:r>
            <a:r>
              <a:rPr lang="en-US" b="1"/>
              <a:t> (aq)</a:t>
            </a:r>
            <a:endParaRPr lang="en-US" b="1" baseline="-25000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4876800" y="548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5029200" y="5486400"/>
            <a:ext cx="225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3.  React with K</a:t>
            </a:r>
            <a:r>
              <a:rPr lang="en-US" b="1" baseline="-25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CO</a:t>
            </a:r>
            <a:r>
              <a:rPr lang="en-US" b="1" baseline="-25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 flipH="1">
            <a:off x="3657600" y="59436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6" name="Rectangle 20"/>
          <p:cNvSpPr>
            <a:spLocks noChangeArrowheads="1"/>
          </p:cNvSpPr>
          <p:nvPr/>
        </p:nvSpPr>
        <p:spPr bwMode="auto">
          <a:xfrm>
            <a:off x="6248400" y="6216650"/>
            <a:ext cx="1181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CaCO</a:t>
            </a:r>
            <a:r>
              <a:rPr lang="en-US" b="1" baseline="-25000">
                <a:solidFill>
                  <a:srgbClr val="FF0000"/>
                </a:solidFill>
              </a:rPr>
              <a:t>3</a:t>
            </a:r>
            <a:r>
              <a:rPr lang="en-US" b="1">
                <a:solidFill>
                  <a:srgbClr val="FF0000"/>
                </a:solidFill>
              </a:rPr>
              <a:t> (s)</a:t>
            </a:r>
          </a:p>
          <a:p>
            <a:pPr algn="ctr"/>
            <a:r>
              <a:rPr lang="en-US" b="1"/>
              <a:t>4.10 g</a:t>
            </a:r>
            <a:endParaRPr lang="en-US" b="1" baseline="-25000"/>
          </a:p>
        </p:txBody>
      </p:sp>
      <p:sp>
        <p:nvSpPr>
          <p:cNvPr id="80917" name="Rectangle 21"/>
          <p:cNvSpPr>
            <a:spLocks noChangeArrowheads="1"/>
          </p:cNvSpPr>
          <p:nvPr/>
        </p:nvSpPr>
        <p:spPr bwMode="auto">
          <a:xfrm>
            <a:off x="3124200" y="2362200"/>
            <a:ext cx="2438400" cy="381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336600"/>
              </a:solidFill>
            </a:endParaRPr>
          </a:p>
        </p:txBody>
      </p:sp>
      <p:sp>
        <p:nvSpPr>
          <p:cNvPr id="80918" name="Rectangle 22"/>
          <p:cNvSpPr>
            <a:spLocks noChangeArrowheads="1"/>
          </p:cNvSpPr>
          <p:nvPr/>
        </p:nvSpPr>
        <p:spPr bwMode="auto">
          <a:xfrm>
            <a:off x="6096000" y="3657600"/>
            <a:ext cx="2209800" cy="3810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3810000" y="1981200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10.00 g</a:t>
            </a: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 b="1"/>
              <a:t> of</a:t>
            </a:r>
          </a:p>
        </p:txBody>
      </p:sp>
      <p:graphicFrame>
        <p:nvGraphicFramePr>
          <p:cNvPr id="80920" name="Group 24"/>
          <p:cNvGraphicFramePr>
            <a:graphicFrameLocks noGrp="1"/>
          </p:cNvGraphicFramePr>
          <p:nvPr/>
        </p:nvGraphicFramePr>
        <p:xfrm>
          <a:off x="381000" y="228600"/>
          <a:ext cx="49530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1752600"/>
                <a:gridCol w="22098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Soluble in H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Reacts with 3M HCl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CaCO</a:t>
                      </a:r>
                      <a:r>
                        <a:rPr kumimoji="0" lang="en-US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42" name="Text Box 46"/>
          <p:cNvSpPr txBox="1">
            <a:spLocks noChangeArrowheads="1"/>
          </p:cNvSpPr>
          <p:nvPr/>
        </p:nvSpPr>
        <p:spPr bwMode="auto">
          <a:xfrm>
            <a:off x="5715000" y="228600"/>
            <a:ext cx="31242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 b="1" u="sng"/>
              <a:t>TODAY’S EXPERIMENT: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2.5 to 3.0 grams unknown only.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80943" name="Line 47"/>
          <p:cNvSpPr>
            <a:spLocks noChangeShapeType="1"/>
          </p:cNvSpPr>
          <p:nvPr/>
        </p:nvSpPr>
        <p:spPr bwMode="auto">
          <a:xfrm>
            <a:off x="4876800" y="59436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44" name="Text Box 48"/>
          <p:cNvSpPr txBox="1">
            <a:spLocks noChangeArrowheads="1"/>
          </p:cNvSpPr>
          <p:nvPr/>
        </p:nvSpPr>
        <p:spPr bwMode="auto">
          <a:xfrm>
            <a:off x="1447800" y="3062288"/>
            <a:ext cx="92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</a:t>
            </a:r>
          </a:p>
        </p:txBody>
      </p:sp>
      <p:sp>
        <p:nvSpPr>
          <p:cNvPr id="80945" name="Text Box 49"/>
          <p:cNvSpPr txBox="1">
            <a:spLocks noChangeArrowheads="1"/>
          </p:cNvSpPr>
          <p:nvPr/>
        </p:nvSpPr>
        <p:spPr bwMode="auto">
          <a:xfrm>
            <a:off x="6858000" y="324485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</a:t>
            </a:r>
          </a:p>
        </p:txBody>
      </p:sp>
      <p:sp>
        <p:nvSpPr>
          <p:cNvPr id="80946" name="Rectangle 50"/>
          <p:cNvSpPr>
            <a:spLocks noChangeArrowheads="1"/>
          </p:cNvSpPr>
          <p:nvPr/>
        </p:nvSpPr>
        <p:spPr bwMode="auto">
          <a:xfrm>
            <a:off x="7772400" y="46482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</a:t>
            </a:r>
          </a:p>
        </p:txBody>
      </p:sp>
      <p:sp>
        <p:nvSpPr>
          <p:cNvPr id="80947" name="Text Box 51"/>
          <p:cNvSpPr txBox="1">
            <a:spLocks noChangeArrowheads="1"/>
          </p:cNvSpPr>
          <p:nvPr/>
        </p:nvSpPr>
        <p:spPr bwMode="auto">
          <a:xfrm>
            <a:off x="4267200" y="45720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</a:t>
            </a:r>
          </a:p>
        </p:txBody>
      </p:sp>
      <p:sp>
        <p:nvSpPr>
          <p:cNvPr id="80948" name="Text Box 52"/>
          <p:cNvSpPr txBox="1">
            <a:spLocks noChangeArrowheads="1"/>
          </p:cNvSpPr>
          <p:nvPr/>
        </p:nvSpPr>
        <p:spPr bwMode="auto">
          <a:xfrm>
            <a:off x="2743200" y="58674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Filtrate</a:t>
            </a:r>
          </a:p>
        </p:txBody>
      </p:sp>
      <p:sp>
        <p:nvSpPr>
          <p:cNvPr id="80949" name="Rectangle 53"/>
          <p:cNvSpPr>
            <a:spLocks noChangeArrowheads="1"/>
          </p:cNvSpPr>
          <p:nvPr/>
        </p:nvSpPr>
        <p:spPr bwMode="auto">
          <a:xfrm>
            <a:off x="6172200" y="5867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Residue</a:t>
            </a:r>
          </a:p>
        </p:txBody>
      </p:sp>
      <p:sp>
        <p:nvSpPr>
          <p:cNvPr id="80950" name="Text Box 54"/>
          <p:cNvSpPr txBox="1">
            <a:spLocks noChangeArrowheads="1"/>
          </p:cNvSpPr>
          <p:nvPr/>
        </p:nvSpPr>
        <p:spPr bwMode="auto">
          <a:xfrm>
            <a:off x="3124200" y="6248400"/>
            <a:ext cx="104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KCl (aq)</a:t>
            </a:r>
          </a:p>
        </p:txBody>
      </p:sp>
      <p:sp>
        <p:nvSpPr>
          <p:cNvPr id="80951" name="Text Box 55"/>
          <p:cNvSpPr txBox="1">
            <a:spLocks noChangeArrowheads="1"/>
          </p:cNvSpPr>
          <p:nvPr/>
        </p:nvSpPr>
        <p:spPr bwMode="auto">
          <a:xfrm>
            <a:off x="228600" y="4800600"/>
            <a:ext cx="2149475" cy="1349375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How many grams were recovered?</a:t>
            </a:r>
          </a:p>
          <a:p>
            <a:pPr algn="ctr"/>
            <a:endParaRPr lang="en-US" sz="900" b="1">
              <a:solidFill>
                <a:srgbClr val="0000FF"/>
              </a:solidFill>
            </a:endParaRPr>
          </a:p>
          <a:p>
            <a:pPr algn="ctr"/>
            <a:r>
              <a:rPr lang="en-US" b="1">
                <a:solidFill>
                  <a:srgbClr val="0000FF"/>
                </a:solidFill>
              </a:rPr>
              <a:t>What is the Percent Recovery?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0" y="655638"/>
            <a:ext cx="185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/>
              <a:t>Matter</a:t>
            </a:r>
            <a:endParaRPr lang="en-US" sz="2800" b="1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752600" y="2058988"/>
            <a:ext cx="635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/>
              <a:t>Mixtures           Pure substances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3810000"/>
            <a:ext cx="5299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Homogeneous</a:t>
            </a:r>
            <a:r>
              <a:rPr lang="en-US" sz="3200" b="1">
                <a:solidFill>
                  <a:srgbClr val="CC0000"/>
                </a:solidFill>
              </a:rPr>
              <a:t> </a:t>
            </a:r>
            <a:r>
              <a:rPr lang="en-US" sz="3200" b="1">
                <a:solidFill>
                  <a:srgbClr val="0000FF"/>
                </a:solidFill>
              </a:rPr>
              <a:t>Heterogeneous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267200" y="3125788"/>
            <a:ext cx="429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Compounds    Elements</a:t>
            </a:r>
            <a:endParaRPr lang="en-US" b="1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14600" y="2667000"/>
            <a:ext cx="914400" cy="1066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1447800" y="2667000"/>
            <a:ext cx="914400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3048000" y="13716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5410200" y="14478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5791200" y="2667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6934200" y="2743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7331075" y="2093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vacf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557338"/>
            <a:ext cx="4368800" cy="3743325"/>
          </a:xfrm>
          <a:prstGeom prst="rect">
            <a:avLst/>
          </a:prstGeom>
          <a:noFill/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82700" y="228600"/>
            <a:ext cx="657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>
                <a:solidFill>
                  <a:srgbClr val="0000FF"/>
                </a:solidFill>
              </a:rPr>
              <a:t>Side arm or filtration flask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334000" y="1143000"/>
            <a:ext cx="3200400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A filtration flask looks like an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Erlenmeyer flask with a short side arm</a:t>
            </a:r>
            <a:r>
              <a:rPr lang="en-US" sz="2400" b="1"/>
              <a:t>. </a:t>
            </a:r>
          </a:p>
          <a:p>
            <a:endParaRPr lang="en-US" sz="1200" b="1"/>
          </a:p>
          <a:p>
            <a:r>
              <a:rPr lang="en-US" sz="2400" b="1"/>
              <a:t>The "</a:t>
            </a:r>
            <a:r>
              <a:rPr lang="en-US" sz="2400" b="1">
                <a:solidFill>
                  <a:srgbClr val="FF0000"/>
                </a:solidFill>
              </a:rPr>
              <a:t>arm</a:t>
            </a:r>
            <a:r>
              <a:rPr lang="en-US" sz="2400" b="1"/>
              <a:t>" is designed to </a:t>
            </a:r>
            <a:r>
              <a:rPr lang="en-US" sz="2400" b="1">
                <a:solidFill>
                  <a:srgbClr val="0000FF"/>
                </a:solidFill>
              </a:rPr>
              <a:t>connect </a:t>
            </a:r>
            <a:r>
              <a:rPr lang="en-US" sz="2400" b="1"/>
              <a:t>the flask </a:t>
            </a:r>
            <a:r>
              <a:rPr lang="en-US" sz="2400" b="1">
                <a:solidFill>
                  <a:srgbClr val="0000FF"/>
                </a:solidFill>
              </a:rPr>
              <a:t>to a vacuum source</a:t>
            </a:r>
            <a:r>
              <a:rPr lang="en-US" sz="2400" b="1"/>
              <a:t>.</a:t>
            </a:r>
          </a:p>
          <a:p>
            <a:pPr>
              <a:lnSpc>
                <a:spcPct val="60000"/>
              </a:lnSpc>
            </a:pPr>
            <a:endParaRPr lang="en-US" sz="1200" b="1"/>
          </a:p>
          <a:p>
            <a:r>
              <a:rPr lang="en-US" sz="2400" b="1"/>
              <a:t>When sealed on the top with a stopper or a Büchner funnel, the vacuum flask will </a:t>
            </a:r>
            <a:r>
              <a:rPr lang="en-US" sz="2400" b="1">
                <a:solidFill>
                  <a:srgbClr val="FF0000"/>
                </a:solidFill>
              </a:rPr>
              <a:t>maintain a reduced pressure</a:t>
            </a:r>
            <a:r>
              <a:rPr lang="en-US" sz="2400" b="1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funne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0288" y="990600"/>
            <a:ext cx="4543425" cy="3408363"/>
          </a:xfrm>
          <a:prstGeom prst="rect">
            <a:avLst/>
          </a:prstGeom>
          <a:noFill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" y="533400"/>
            <a:ext cx="229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B</a:t>
            </a:r>
            <a:r>
              <a:rPr lang="en-US" sz="2400" b="1">
                <a:ea typeface="Times New Roman" charset="0"/>
                <a:cs typeface="Times New Roman" charset="0"/>
              </a:rPr>
              <a:t>ü</a:t>
            </a:r>
            <a:r>
              <a:rPr lang="en-US" sz="2400" b="1"/>
              <a:t>chner Funnel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752600" y="1066800"/>
            <a:ext cx="12954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572000" y="228600"/>
            <a:ext cx="239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Stemmed Funnel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851650" y="914400"/>
            <a:ext cx="229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Stemless Funnel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5334000" y="609600"/>
            <a:ext cx="5334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6248400" y="1371600"/>
            <a:ext cx="10668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04800" y="4572000"/>
            <a:ext cx="85344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    A </a:t>
            </a:r>
            <a:r>
              <a:rPr lang="en-US" sz="2400">
                <a:solidFill>
                  <a:srgbClr val="FF0000"/>
                </a:solidFill>
              </a:rPr>
              <a:t>Büchner funnel</a:t>
            </a:r>
            <a:r>
              <a:rPr lang="en-US" sz="2400"/>
              <a:t> is the white porcelain funnel. It requires a gray or black adaptor or </a:t>
            </a:r>
            <a:r>
              <a:rPr lang="en-US" sz="2400">
                <a:solidFill>
                  <a:srgbClr val="0000FF"/>
                </a:solidFill>
              </a:rPr>
              <a:t>rubber stopper</a:t>
            </a:r>
            <a:r>
              <a:rPr lang="en-US" sz="2400"/>
              <a:t> with a hole in it to connect it to the top of a filtration flask. </a:t>
            </a:r>
          </a:p>
          <a:p>
            <a:endParaRPr lang="en-US" sz="1400"/>
          </a:p>
          <a:p>
            <a:r>
              <a:rPr lang="en-US" sz="2400"/>
              <a:t>    A Büchner funnel is </a:t>
            </a:r>
            <a:r>
              <a:rPr lang="en-US" sz="2400">
                <a:solidFill>
                  <a:srgbClr val="FF0000"/>
                </a:solidFill>
              </a:rPr>
              <a:t>used exclusively for vacuum filtrations</a:t>
            </a:r>
            <a:r>
              <a:rPr lang="en-US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-690563" y="20986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-690563" y="2098675"/>
            <a:ext cx="10526713" cy="2660650"/>
            <a:chOff x="0" y="0"/>
            <a:chExt cx="6631" cy="1676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4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4" y="0"/>
              <a:ext cx="115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119" y="0"/>
              <a:ext cx="1508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1627" y="0"/>
              <a:ext cx="346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1973" y="0"/>
              <a:ext cx="157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2130" y="0"/>
              <a:ext cx="1902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4032" y="0"/>
              <a:ext cx="157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4189" y="0"/>
              <a:ext cx="157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4346" y="0"/>
              <a:ext cx="316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4662" y="0"/>
              <a:ext cx="1654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6316" y="0"/>
              <a:ext cx="117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6433" y="0"/>
              <a:ext cx="198" cy="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0" y="6"/>
              <a:ext cx="4" cy="1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4" y="6"/>
              <a:ext cx="1969" cy="1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2400"/>
                <a:t>  </a:t>
              </a:r>
              <a:r>
                <a:rPr lang="en-US" sz="14400"/>
                <a:t> </a:t>
              </a:r>
              <a:r>
                <a:rPr lang="en-US" sz="2400"/>
                <a:t>                                    </a:t>
              </a: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1973" y="6"/>
              <a:ext cx="2689" cy="1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2400"/>
                <a:t>  </a:t>
              </a:r>
              <a:r>
                <a:rPr lang="en-US" sz="14400"/>
                <a:t> </a:t>
              </a:r>
              <a:r>
                <a:rPr lang="en-US" sz="2400"/>
                <a:t>                                    </a:t>
              </a: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4662" y="6"/>
              <a:ext cx="1969" cy="1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2400"/>
                <a:t>  </a:t>
              </a:r>
              <a:r>
                <a:rPr lang="en-US" sz="14400"/>
                <a:t> </a:t>
              </a:r>
              <a:r>
                <a:rPr lang="en-US" sz="2400"/>
                <a:t>                                    </a:t>
              </a:r>
            </a:p>
          </p:txBody>
        </p:sp>
      </p:grpSp>
      <p:pic>
        <p:nvPicPr>
          <p:cNvPr id="9235" name="Picture 19" descr="vacfil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057400"/>
            <a:ext cx="2590800" cy="2073275"/>
          </a:xfrm>
          <a:prstGeom prst="rect">
            <a:avLst/>
          </a:prstGeom>
          <a:noFill/>
        </p:spPr>
      </p:pic>
      <p:pic>
        <p:nvPicPr>
          <p:cNvPr id="9237" name="Picture 21" descr="vacfil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2057400"/>
            <a:ext cx="2552700" cy="2041525"/>
          </a:xfrm>
          <a:prstGeom prst="rect">
            <a:avLst/>
          </a:prstGeom>
          <a:noFill/>
        </p:spPr>
      </p:pic>
      <p:pic>
        <p:nvPicPr>
          <p:cNvPr id="9239" name="Picture 23" descr="vacfilt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2057400"/>
            <a:ext cx="2552700" cy="2041525"/>
          </a:xfrm>
          <a:prstGeom prst="rect">
            <a:avLst/>
          </a:prstGeom>
          <a:noFill/>
        </p:spPr>
      </p:pic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935038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81000" y="4343400"/>
            <a:ext cx="2682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1. Clamp a filtration</a:t>
            </a:r>
          </a:p>
          <a:p>
            <a:pPr algn="ctr"/>
            <a:r>
              <a:rPr lang="en-US" sz="2400"/>
              <a:t>flask securely to a ring stand.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9382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230563" y="4343400"/>
            <a:ext cx="26812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2. Place rubber</a:t>
            </a:r>
            <a:r>
              <a:rPr lang="en-US" sz="2400">
                <a:solidFill>
                  <a:srgbClr val="FF0000"/>
                </a:solidFill>
              </a:rPr>
              <a:t>*</a:t>
            </a:r>
          </a:p>
          <a:p>
            <a:pPr algn="ctr"/>
            <a:r>
              <a:rPr lang="en-US" sz="2400"/>
              <a:t>stopper in the top of the filtration flask.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8580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248400" y="4343400"/>
            <a:ext cx="26638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3. Place the Büchner funnel</a:t>
            </a:r>
          </a:p>
          <a:p>
            <a:pPr algn="ctr"/>
            <a:r>
              <a:rPr lang="en-US" sz="2400"/>
              <a:t>on the adaptor.</a:t>
            </a:r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762000" y="685800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 u="sng">
                <a:solidFill>
                  <a:srgbClr val="0000FF"/>
                </a:solidFill>
              </a:rPr>
              <a:t>Procedure for Vacuum Filtration</a:t>
            </a:r>
            <a:endParaRPr lang="en-US" sz="4000" u="sng">
              <a:solidFill>
                <a:srgbClr val="0000FF"/>
              </a:solidFill>
            </a:endParaRP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49225" y="5891213"/>
            <a:ext cx="87693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/>
              <a:t>*Note:</a:t>
            </a:r>
            <a:r>
              <a:rPr lang="en-US" sz="2200" b="1">
                <a:solidFill>
                  <a:srgbClr val="FF0000"/>
                </a:solidFill>
              </a:rPr>
              <a:t> Our Buchner funnels already have the rubber stoppers attached.</a:t>
            </a:r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228600" y="5791200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974975" y="2239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-4254500" y="2263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-4254500" y="2263775"/>
            <a:ext cx="17654588" cy="2286000"/>
            <a:chOff x="0" y="0"/>
            <a:chExt cx="11121" cy="1440"/>
          </a:xfrm>
        </p:grpSpPr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4578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2400"/>
                <a:t>  </a:t>
              </a:r>
              <a:r>
                <a:rPr lang="en-US" sz="14400"/>
                <a:t> </a:t>
              </a:r>
              <a:r>
                <a:rPr lang="en-US" sz="2400"/>
                <a:t>                                    </a:t>
              </a: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4578" y="0"/>
              <a:ext cx="423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2400"/>
                <a:t>  </a:t>
              </a:r>
              <a:r>
                <a:rPr lang="en-US" sz="14400"/>
                <a:t> </a:t>
              </a:r>
              <a:r>
                <a:rPr lang="en-US" sz="2400"/>
                <a:t>                                    </a:t>
              </a: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8808" y="0"/>
              <a:ext cx="2313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2400"/>
                <a:t>  </a:t>
              </a:r>
              <a:r>
                <a:rPr lang="en-US" sz="14400"/>
                <a:t> </a:t>
              </a:r>
              <a:r>
                <a:rPr lang="en-US" sz="2400"/>
                <a:t>                                    </a:t>
              </a:r>
            </a:p>
          </p:txBody>
        </p:sp>
      </p:grp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-690563" y="20367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94" name="Picture 30" descr="vacfilt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2362200" cy="1889125"/>
          </a:xfrm>
          <a:prstGeom prst="rect">
            <a:avLst/>
          </a:prstGeom>
          <a:noFill/>
        </p:spPr>
      </p:pic>
      <p:pic>
        <p:nvPicPr>
          <p:cNvPr id="11296" name="Picture 32" descr="vacfilt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1752600"/>
            <a:ext cx="2362200" cy="1889125"/>
          </a:xfrm>
          <a:prstGeom prst="rect">
            <a:avLst/>
          </a:prstGeom>
          <a:noFill/>
        </p:spPr>
      </p:pic>
      <p:pic>
        <p:nvPicPr>
          <p:cNvPr id="11298" name="Picture 34" descr="vacfilt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1752600"/>
            <a:ext cx="2362200" cy="1889125"/>
          </a:xfrm>
          <a:prstGeom prst="rect">
            <a:avLst/>
          </a:prstGeom>
          <a:noFill/>
        </p:spPr>
      </p:pic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152400" y="3886200"/>
            <a:ext cx="28194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4. Obtain a piece of filter paper.  </a:t>
            </a:r>
          </a:p>
          <a:p>
            <a:pPr algn="ctr"/>
            <a:endParaRPr lang="en-US" sz="1200"/>
          </a:p>
          <a:p>
            <a:pPr algn="ctr"/>
            <a:r>
              <a:rPr lang="en-US" sz="2400"/>
              <a:t>5. If required weigh the filter paper.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2971800" y="3886200"/>
            <a:ext cx="3124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6. Place the filter paper in the Büchner funnel.  </a:t>
            </a:r>
          </a:p>
          <a:p>
            <a:pPr algn="ctr"/>
            <a:endParaRPr lang="en-US" sz="1200"/>
          </a:p>
          <a:p>
            <a:pPr algn="ctr"/>
            <a:r>
              <a:rPr lang="en-US" sz="2400"/>
              <a:t>7. Make sure all of the holes in the funnel are covered.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6400800" y="3886200"/>
            <a:ext cx="25908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8. Connect the side arm to a vacuum source.</a:t>
            </a:r>
          </a:p>
          <a:p>
            <a:pPr algn="ctr"/>
            <a:endParaRPr lang="en-US" sz="1200"/>
          </a:p>
          <a:p>
            <a:pPr algn="ctr"/>
            <a:r>
              <a:rPr lang="en-US" sz="2400"/>
              <a:t>9. Make sure both ends are firmly connected.</a:t>
            </a: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762000" y="685800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000" b="1" u="sng">
                <a:solidFill>
                  <a:srgbClr val="0000FF"/>
                </a:solidFill>
              </a:rPr>
              <a:t>Procedure for Vacuum Filtration</a:t>
            </a:r>
            <a:endParaRPr lang="en-US" sz="4000" u="sng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974975" y="2239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8" name="Picture 6" descr="vacfilt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4100" y="228600"/>
            <a:ext cx="4495800" cy="3597275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42900" y="3810000"/>
            <a:ext cx="84582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just">
              <a:buFont typeface="Wingdings" charset="2"/>
              <a:buNone/>
            </a:pPr>
            <a:r>
              <a:rPr lang="en-US" sz="2400"/>
              <a:t>	10. Wet the paper with a small amount of the solvent to be used in the filtration.  We will using </a:t>
            </a:r>
            <a:r>
              <a:rPr lang="en-US" sz="2400" b="1">
                <a:solidFill>
                  <a:srgbClr val="FF0000"/>
                </a:solidFill>
              </a:rPr>
              <a:t>distilled water</a:t>
            </a:r>
            <a:r>
              <a:rPr lang="en-US" sz="2400"/>
              <a:t> as our solvent.  The distilled water may be sprayed directly from the bottle – i.e., it is not necessary to use a beaker to pour the distilled water.</a:t>
            </a:r>
          </a:p>
          <a:p>
            <a:pPr algn="just">
              <a:buFont typeface="Wingdings" charset="2"/>
              <a:buNone/>
            </a:pPr>
            <a:endParaRPr lang="en-US" sz="1200"/>
          </a:p>
          <a:p>
            <a:pPr algn="just">
              <a:buFont typeface="Wingdings" charset="2"/>
              <a:buNone/>
            </a:pPr>
            <a:r>
              <a:rPr lang="en-US" sz="2400"/>
              <a:t>	11. </a:t>
            </a:r>
            <a:r>
              <a:rPr lang="en-US" sz="2400" b="1">
                <a:solidFill>
                  <a:srgbClr val="FF0000"/>
                </a:solidFill>
              </a:rPr>
              <a:t>Turn on the water aspirator</a:t>
            </a:r>
            <a:r>
              <a:rPr lang="en-US" sz="2400"/>
              <a:t> or vacuum pump.  Check to make sure the distilled water you placed on the filter paper is being sucked through the funnel.  (</a:t>
            </a:r>
            <a:r>
              <a:rPr lang="en-US" sz="2400" i="1">
                <a:solidFill>
                  <a:srgbClr val="FF0000"/>
                </a:solidFill>
              </a:rPr>
              <a:t>Is it dripping into the flask?</a:t>
            </a:r>
            <a:r>
              <a:rPr 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974975" y="2239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-830263" y="22637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-830263" y="2263775"/>
            <a:ext cx="10806113" cy="2286000"/>
            <a:chOff x="0" y="0"/>
            <a:chExt cx="6807" cy="1440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4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" y="0"/>
              <a:ext cx="3874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2400"/>
                <a:t>  </a:t>
              </a:r>
              <a:r>
                <a:rPr lang="en-US" sz="14400"/>
                <a:t> </a:t>
              </a:r>
              <a:r>
                <a:rPr lang="en-US" sz="2400"/>
                <a:t>                                    </a:t>
              </a: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3888" y="0"/>
              <a:ext cx="2919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2400"/>
                <a:t>  </a:t>
              </a:r>
              <a:r>
                <a:rPr lang="en-US" sz="14400"/>
                <a:t> </a:t>
              </a:r>
              <a:r>
                <a:rPr lang="en-US" sz="2400"/>
                <a:t>                                    </a:t>
              </a:r>
            </a:p>
          </p:txBody>
        </p:sp>
      </p:grpSp>
      <p:pic>
        <p:nvPicPr>
          <p:cNvPr id="15370" name="Picture 10" descr="vacfiltpou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295400"/>
            <a:ext cx="3509963" cy="2806700"/>
          </a:xfrm>
          <a:prstGeom prst="rect">
            <a:avLst/>
          </a:prstGeom>
          <a:noFill/>
        </p:spPr>
      </p:pic>
      <p:pic>
        <p:nvPicPr>
          <p:cNvPr id="15372" name="Picture 12" descr="vacfilt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295400"/>
            <a:ext cx="3509963" cy="2809875"/>
          </a:xfrm>
          <a:prstGeom prst="rect">
            <a:avLst/>
          </a:prstGeom>
          <a:noFill/>
        </p:spPr>
      </p:pic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003425" y="3017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98120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09600" y="4343400"/>
            <a:ext cx="35814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12.  Carefully pour portions of the solution onto the center of the filter paper.</a:t>
            </a:r>
          </a:p>
          <a:p>
            <a:endParaRPr lang="en-US" sz="1200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181600" y="4419600"/>
            <a:ext cx="2987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13.  Notice that the vacuum will pull the solvent through the filter and into </a:t>
            </a:r>
          </a:p>
          <a:p>
            <a:r>
              <a:rPr lang="en-US" sz="2400"/>
              <a:t>the filtration flask.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-844550" y="2263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5" name="Picture 7" descr="vacfiltrin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92138"/>
            <a:ext cx="3546475" cy="2836862"/>
          </a:xfrm>
          <a:prstGeom prst="rect">
            <a:avLst/>
          </a:prstGeom>
          <a:noFill/>
        </p:spPr>
      </p:pic>
      <p:pic>
        <p:nvPicPr>
          <p:cNvPr id="17417" name="Picture 9" descr="vacfilt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592138"/>
            <a:ext cx="3546475" cy="2836862"/>
          </a:xfrm>
          <a:prstGeom prst="rect">
            <a:avLst/>
          </a:prstGeom>
          <a:noFill/>
        </p:spPr>
      </p:pic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898525" y="3695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85800" y="3581400"/>
            <a:ext cx="3581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14.  Make sure the entire contents is transferred to the funnel.  If necessary use distilled water to wash contents into funnel.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5105400" y="3429000"/>
            <a:ext cx="3673475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15.</a:t>
            </a:r>
            <a:r>
              <a:rPr lang="en-US" sz="2400" b="1">
                <a:solidFill>
                  <a:srgbClr val="FF0000"/>
                </a:solidFill>
              </a:rPr>
              <a:t> Disconnect the vacuum </a:t>
            </a:r>
          </a:p>
          <a:p>
            <a:pPr algn="ctr"/>
            <a:r>
              <a:rPr lang="en-US" sz="2400" b="1" i="1">
                <a:solidFill>
                  <a:srgbClr val="FF0000"/>
                </a:solidFill>
              </a:rPr>
              <a:t>at the flask</a:t>
            </a:r>
            <a:r>
              <a:rPr lang="en-US" sz="24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400" b="1" u="sng"/>
              <a:t>and</a:t>
            </a:r>
            <a:r>
              <a:rPr lang="en-US" sz="2400" b="1"/>
              <a:t> </a:t>
            </a:r>
          </a:p>
          <a:p>
            <a:pPr algn="ctr"/>
            <a:r>
              <a:rPr lang="en-US" sz="2400" b="1">
                <a:solidFill>
                  <a:srgbClr val="FF0000"/>
                </a:solidFill>
              </a:rPr>
              <a:t>before turning off the water aspirator</a:t>
            </a:r>
            <a:r>
              <a:rPr lang="en-US" sz="2400" b="1"/>
              <a:t>. </a:t>
            </a:r>
          </a:p>
          <a:p>
            <a:endParaRPr lang="en-US" sz="1200" b="1">
              <a:solidFill>
                <a:srgbClr val="0000FF"/>
              </a:solidFill>
            </a:endParaRPr>
          </a:p>
          <a:p>
            <a:pPr algn="ctr"/>
            <a:r>
              <a:rPr lang="en-US" sz="2400">
                <a:solidFill>
                  <a:srgbClr val="0000FF"/>
                </a:solidFill>
              </a:rPr>
              <a:t>This prevents water from being sucked back into </a:t>
            </a:r>
          </a:p>
          <a:p>
            <a:pPr algn="ctr"/>
            <a:r>
              <a:rPr lang="en-US" sz="2400">
                <a:solidFill>
                  <a:srgbClr val="0000FF"/>
                </a:solidFill>
              </a:rPr>
              <a:t>the vacuum flask.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-844550" y="2263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 descr="vacfilt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92138"/>
            <a:ext cx="3546475" cy="2836862"/>
          </a:xfrm>
          <a:prstGeom prst="rect">
            <a:avLst/>
          </a:prstGeom>
          <a:noFill/>
        </p:spPr>
      </p:pic>
      <p:pic>
        <p:nvPicPr>
          <p:cNvPr id="19465" name="Picture 9" descr="vacfilt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592138"/>
            <a:ext cx="3546475" cy="2836862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76530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33400" y="3429000"/>
            <a:ext cx="4038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16. Using the forceps, carefully remove the filter paper and solid from the Büchner funnel.</a:t>
            </a:r>
          </a:p>
          <a:p>
            <a:endParaRPr lang="en-US" sz="1200"/>
          </a:p>
          <a:p>
            <a:r>
              <a:rPr lang="en-US" sz="2400"/>
              <a:t>Note:  You may have to use your microspatula to pry up the corners before you use the forceps.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5105400" y="3429000"/>
            <a:ext cx="3581400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17. Place the filter paper and solid in a casserole or evaporating dish </a:t>
            </a:r>
            <a:r>
              <a:rPr lang="en-US">
                <a:solidFill>
                  <a:srgbClr val="FF0000"/>
                </a:solidFill>
              </a:rPr>
              <a:t>*</a:t>
            </a:r>
            <a:r>
              <a:rPr lang="en-US" sz="2400"/>
              <a:t>.  </a:t>
            </a:r>
          </a:p>
          <a:p>
            <a:pPr algn="ctr"/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*A watch glass is shown here – 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Do </a:t>
            </a:r>
            <a:r>
              <a:rPr lang="en-US" u="sng">
                <a:solidFill>
                  <a:srgbClr val="FF0000"/>
                </a:solidFill>
              </a:rPr>
              <a:t>not</a:t>
            </a:r>
            <a:r>
              <a:rPr lang="en-US">
                <a:solidFill>
                  <a:srgbClr val="FF0000"/>
                </a:solidFill>
              </a:rPr>
              <a:t> use a watch glass</a:t>
            </a:r>
            <a:r>
              <a:rPr lang="en-US"/>
              <a:t>.)</a:t>
            </a:r>
          </a:p>
          <a:p>
            <a:endParaRPr lang="en-US" sz="2400"/>
          </a:p>
          <a:p>
            <a:r>
              <a:rPr lang="en-US" sz="2400"/>
              <a:t>18. Transfer casserole to a hotplate using beaker tongs.  Dry the product.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81000" y="152400"/>
            <a:ext cx="8382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u="sng">
                <a:solidFill>
                  <a:srgbClr val="0000FF"/>
                </a:solidFill>
              </a:rPr>
              <a:t>Checkout from Stockroom</a:t>
            </a:r>
          </a:p>
          <a:p>
            <a:r>
              <a:rPr lang="en-US" sz="2400"/>
              <a:t>	Buchner funnel</a:t>
            </a:r>
          </a:p>
          <a:p>
            <a:r>
              <a:rPr lang="en-US" sz="2400"/>
              <a:t>	Forceps</a:t>
            </a:r>
          </a:p>
          <a:p>
            <a:r>
              <a:rPr lang="en-US" sz="2400"/>
              <a:t>	Beaker Tongs</a:t>
            </a:r>
          </a:p>
          <a:p>
            <a:r>
              <a:rPr lang="en-US" sz="2400"/>
              <a:t>	Filter paper</a:t>
            </a:r>
          </a:p>
          <a:p>
            <a:r>
              <a:rPr lang="en-US" sz="2400"/>
              <a:t>	</a:t>
            </a:r>
            <a:r>
              <a:rPr lang="en-US" sz="2400" b="1">
                <a:solidFill>
                  <a:srgbClr val="FF0000"/>
                </a:solidFill>
              </a:rPr>
              <a:t>Unknown Sample</a:t>
            </a:r>
            <a:r>
              <a:rPr lang="en-US" sz="2400" b="1"/>
              <a:t> – it is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 u="sng">
                <a:solidFill>
                  <a:srgbClr val="FF0000"/>
                </a:solidFill>
              </a:rPr>
              <a:t>very important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/>
              <a:t>that the 	</a:t>
            </a:r>
            <a:r>
              <a:rPr lang="en-US" sz="2400" b="1">
                <a:solidFill>
                  <a:srgbClr val="FF0000"/>
                </a:solidFill>
              </a:rPr>
              <a:t>		unknown number be recorded </a:t>
            </a:r>
            <a:r>
              <a:rPr lang="en-US" sz="2400" b="1"/>
              <a:t>on the data sheet.</a:t>
            </a:r>
          </a:p>
          <a:p>
            <a:r>
              <a:rPr lang="en-US" sz="2400" b="1"/>
              <a:t>	</a:t>
            </a:r>
            <a:r>
              <a:rPr lang="en-US" b="1"/>
              <a:t>(Note:  The unknown number is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 u="sng">
                <a:solidFill>
                  <a:srgbClr val="FF0000"/>
                </a:solidFill>
              </a:rPr>
              <a:t>not 375</a:t>
            </a:r>
            <a:r>
              <a:rPr lang="en-US" b="1">
                <a:solidFill>
                  <a:srgbClr val="FF0000"/>
                </a:solidFill>
              </a:rPr>
              <a:t> – </a:t>
            </a:r>
            <a:r>
              <a:rPr lang="en-US" b="1"/>
              <a:t>that is the experiment number!)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28600" y="3200400"/>
            <a:ext cx="891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u="sng">
                <a:solidFill>
                  <a:srgbClr val="0000FF"/>
                </a:solidFill>
              </a:rPr>
              <a:t>Reminders:</a:t>
            </a:r>
          </a:p>
          <a:p>
            <a:r>
              <a:rPr lang="en-US" sz="2400"/>
              <a:t>	1.  Check </a:t>
            </a:r>
            <a:r>
              <a:rPr lang="en-US" sz="2400">
                <a:solidFill>
                  <a:srgbClr val="0000FF"/>
                </a:solidFill>
              </a:rPr>
              <a:t>Bunsen burner tubing</a:t>
            </a:r>
            <a:r>
              <a:rPr lang="en-US" sz="2400"/>
              <a:t> for cracks.  Do </a:t>
            </a:r>
            <a:r>
              <a:rPr lang="en-US" sz="2400" u="sng"/>
              <a:t>not</a:t>
            </a:r>
            <a:r>
              <a:rPr lang="en-US" sz="2400"/>
              <a:t> use if </a:t>
            </a:r>
          </a:p>
          <a:p>
            <a:r>
              <a:rPr lang="en-US" sz="2400"/>
              <a:t>		cracked.  Exchange in stockroom for new tubing.</a:t>
            </a:r>
          </a:p>
          <a:p>
            <a:r>
              <a:rPr lang="en-US" sz="2400"/>
              <a:t>	2.  </a:t>
            </a:r>
            <a:r>
              <a:rPr lang="en-US" sz="2400">
                <a:solidFill>
                  <a:srgbClr val="0000FF"/>
                </a:solidFill>
              </a:rPr>
              <a:t>Vacuum Filtration System</a:t>
            </a:r>
            <a:r>
              <a:rPr lang="en-US" sz="2400"/>
              <a:t>:</a:t>
            </a:r>
          </a:p>
          <a:p>
            <a:r>
              <a:rPr lang="en-US" sz="2400"/>
              <a:t>		a.  Disconnect tubing before shutting off water.</a:t>
            </a:r>
          </a:p>
          <a:p>
            <a:r>
              <a:rPr lang="en-US" sz="2400"/>
              <a:t>		b.  The stopper on the funnel should fit about halfway.</a:t>
            </a:r>
          </a:p>
          <a:p>
            <a:r>
              <a:rPr lang="en-US" sz="2400"/>
              <a:t>		b.  Pour contents of beaker while swirling beaker to</a:t>
            </a:r>
          </a:p>
          <a:p>
            <a:r>
              <a:rPr lang="en-US" sz="2400"/>
              <a:t>			 keep solids suspended.  Direct flow towards </a:t>
            </a:r>
          </a:p>
          <a:p>
            <a:r>
              <a:rPr lang="en-US" sz="2400"/>
              <a:t>			center of filter paper.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279525" y="228600"/>
            <a:ext cx="6583363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u="sng">
                <a:solidFill>
                  <a:srgbClr val="FF0000"/>
                </a:solidFill>
              </a:rPr>
              <a:t>Hazards:</a:t>
            </a:r>
          </a:p>
          <a:p>
            <a:pPr>
              <a:lnSpc>
                <a:spcPct val="130000"/>
              </a:lnSpc>
            </a:pPr>
            <a:r>
              <a:rPr lang="en-US" sz="2800"/>
              <a:t>	</a:t>
            </a:r>
            <a:r>
              <a:rPr lang="en-US" sz="2800" b="1">
                <a:solidFill>
                  <a:srgbClr val="FF0000"/>
                </a:solidFill>
              </a:rPr>
              <a:t>3 M HCl</a:t>
            </a:r>
            <a:r>
              <a:rPr lang="en-US" sz="2800"/>
              <a:t> is a corrosive strong acid </a:t>
            </a:r>
          </a:p>
          <a:p>
            <a:pPr>
              <a:lnSpc>
                <a:spcPct val="130000"/>
              </a:lnSpc>
            </a:pPr>
            <a:r>
              <a:rPr lang="en-US" sz="2800"/>
              <a:t>		(neutralize spills with NaHCO</a:t>
            </a:r>
            <a:r>
              <a:rPr lang="en-US" sz="2800" baseline="-25000"/>
              <a:t>3</a:t>
            </a:r>
            <a:r>
              <a:rPr lang="en-US" sz="2800"/>
              <a:t>)</a:t>
            </a:r>
          </a:p>
          <a:p>
            <a:pPr>
              <a:lnSpc>
                <a:spcPct val="130000"/>
              </a:lnSpc>
            </a:pPr>
            <a:r>
              <a:rPr lang="en-US" sz="2800"/>
              <a:t>	</a:t>
            </a:r>
            <a:r>
              <a:rPr lang="en-US" sz="2800" b="1">
                <a:solidFill>
                  <a:srgbClr val="FF0000"/>
                </a:solidFill>
              </a:rPr>
              <a:t>Hot glass looks like cold glass, </a:t>
            </a:r>
          </a:p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FF0000"/>
                </a:solidFill>
              </a:rPr>
              <a:t>		but HOT glass burns.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533400" y="3124200"/>
            <a:ext cx="80772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u="sng">
                <a:solidFill>
                  <a:srgbClr val="0000FF"/>
                </a:solidFill>
              </a:rPr>
              <a:t>Waste:</a:t>
            </a:r>
          </a:p>
          <a:p>
            <a:pPr>
              <a:lnSpc>
                <a:spcPct val="130000"/>
              </a:lnSpc>
            </a:pPr>
            <a:r>
              <a:rPr lang="en-US" sz="2800"/>
              <a:t>	Liquid Waste should go in the carboy marked </a:t>
            </a:r>
          </a:p>
          <a:p>
            <a:pPr>
              <a:lnSpc>
                <a:spcPct val="130000"/>
              </a:lnSpc>
            </a:pPr>
            <a:r>
              <a:rPr lang="en-US" sz="2800"/>
              <a:t>		</a:t>
            </a:r>
            <a:r>
              <a:rPr lang="en-US" sz="2800" b="1">
                <a:solidFill>
                  <a:srgbClr val="0000FF"/>
                </a:solidFill>
              </a:rPr>
              <a:t>“Ternary Mixture”.</a:t>
            </a:r>
          </a:p>
          <a:p>
            <a:pPr>
              <a:lnSpc>
                <a:spcPct val="130000"/>
              </a:lnSpc>
            </a:pPr>
            <a:r>
              <a:rPr lang="en-US" sz="2800"/>
              <a:t>	Solid Waste should go in the bucket marked </a:t>
            </a:r>
          </a:p>
          <a:p>
            <a:pPr>
              <a:lnSpc>
                <a:spcPct val="130000"/>
              </a:lnSpc>
            </a:pPr>
            <a:r>
              <a:rPr lang="en-US" sz="2800"/>
              <a:t>		</a:t>
            </a:r>
            <a:r>
              <a:rPr lang="en-US" sz="2800" b="1">
                <a:solidFill>
                  <a:srgbClr val="0000FF"/>
                </a:solidFill>
              </a:rPr>
              <a:t>“Used Solids.”</a:t>
            </a:r>
          </a:p>
        </p:txBody>
      </p:sp>
      <p:pic>
        <p:nvPicPr>
          <p:cNvPr id="71686" name="Picture 6" descr="180px-Tox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228600"/>
            <a:ext cx="950913" cy="919163"/>
          </a:xfrm>
          <a:prstGeom prst="rect">
            <a:avLst/>
          </a:prstGeom>
          <a:noFill/>
        </p:spPr>
      </p:pic>
      <p:pic>
        <p:nvPicPr>
          <p:cNvPr id="71687" name="Picture 7" descr="180px-Tox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950913" cy="919163"/>
          </a:xfrm>
          <a:prstGeom prst="rect">
            <a:avLst/>
          </a:prstGeom>
          <a:noFill/>
        </p:spPr>
      </p:pic>
      <p:pic>
        <p:nvPicPr>
          <p:cNvPr id="71688" name="Picture 8" descr="180px-Tox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638800"/>
            <a:ext cx="950913" cy="919163"/>
          </a:xfrm>
          <a:prstGeom prst="rect">
            <a:avLst/>
          </a:prstGeom>
          <a:noFill/>
        </p:spPr>
      </p:pic>
      <p:pic>
        <p:nvPicPr>
          <p:cNvPr id="71689" name="Picture 9" descr="180px-Tox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638800"/>
            <a:ext cx="950913" cy="919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84" name="Group 36"/>
          <p:cNvGrpSpPr>
            <a:grpSpLocks/>
          </p:cNvGrpSpPr>
          <p:nvPr/>
        </p:nvGrpSpPr>
        <p:grpSpPr bwMode="auto">
          <a:xfrm>
            <a:off x="609600" y="609600"/>
            <a:ext cx="7924800" cy="5418138"/>
            <a:chOff x="-3" y="-3"/>
            <a:chExt cx="5766" cy="3178"/>
          </a:xfrm>
        </p:grpSpPr>
        <p:grpSp>
          <p:nvGrpSpPr>
            <p:cNvPr id="27682" name="Group 34"/>
            <p:cNvGrpSpPr>
              <a:grpSpLocks/>
            </p:cNvGrpSpPr>
            <p:nvPr/>
          </p:nvGrpSpPr>
          <p:grpSpPr bwMode="auto">
            <a:xfrm>
              <a:off x="0" y="0"/>
              <a:ext cx="5760" cy="3172"/>
              <a:chOff x="0" y="0"/>
              <a:chExt cx="5760" cy="3172"/>
            </a:xfrm>
          </p:grpSpPr>
          <p:grpSp>
            <p:nvGrpSpPr>
              <p:cNvPr id="27663" name="Group 15"/>
              <p:cNvGrpSpPr>
                <a:grpSpLocks/>
              </p:cNvGrpSpPr>
              <p:nvPr/>
            </p:nvGrpSpPr>
            <p:grpSpPr bwMode="auto">
              <a:xfrm>
                <a:off x="0" y="0"/>
                <a:ext cx="2880" cy="518"/>
                <a:chOff x="0" y="0"/>
                <a:chExt cx="2880" cy="518"/>
              </a:xfrm>
            </p:grpSpPr>
            <p:sp>
              <p:nvSpPr>
                <p:cNvPr id="27652" name="Rectangle 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80" cy="5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3200" b="1">
                      <a:solidFill>
                        <a:srgbClr val="0000FF"/>
                      </a:solidFill>
                      <a:latin typeface="Helvetica" charset="0"/>
                    </a:rPr>
                    <a:t>Physical Change</a:t>
                  </a:r>
                  <a:endParaRPr lang="en-US" sz="2400">
                    <a:solidFill>
                      <a:srgbClr val="0000FF"/>
                    </a:solidFill>
                  </a:endParaRPr>
                </a:p>
                <a:p>
                  <a:pPr algn="ctr" eaLnBrk="0" hangingPunct="0"/>
                  <a:endParaRPr lang="en-US" sz="24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7662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80" cy="518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65" name="Group 17"/>
              <p:cNvGrpSpPr>
                <a:grpSpLocks/>
              </p:cNvGrpSpPr>
              <p:nvPr/>
            </p:nvGrpSpPr>
            <p:grpSpPr bwMode="auto">
              <a:xfrm>
                <a:off x="2880" y="0"/>
                <a:ext cx="2880" cy="518"/>
                <a:chOff x="2880" y="0"/>
                <a:chExt cx="2880" cy="518"/>
              </a:xfrm>
            </p:grpSpPr>
            <p:sp>
              <p:nvSpPr>
                <p:cNvPr id="27653" name="Rectangle 5"/>
                <p:cNvSpPr>
                  <a:spLocks noChangeArrowheads="1"/>
                </p:cNvSpPr>
                <p:nvPr/>
              </p:nvSpPr>
              <p:spPr bwMode="auto">
                <a:xfrm>
                  <a:off x="2880" y="0"/>
                  <a:ext cx="2880" cy="51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3200" b="1">
                      <a:solidFill>
                        <a:srgbClr val="FF0000"/>
                      </a:solidFill>
                      <a:latin typeface="Helvetica" charset="0"/>
                    </a:rPr>
                    <a:t>Chemical Change</a:t>
                  </a:r>
                  <a:endParaRPr lang="en-US" sz="2400">
                    <a:solidFill>
                      <a:srgbClr val="FF0000"/>
                    </a:solidFill>
                  </a:endParaRPr>
                </a:p>
                <a:p>
                  <a:pPr algn="ctr" eaLnBrk="0" hangingPunct="0"/>
                  <a:endParaRPr lang="en-US" sz="2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76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880" y="0"/>
                  <a:ext cx="2880" cy="518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67" name="Group 19"/>
              <p:cNvGrpSpPr>
                <a:grpSpLocks/>
              </p:cNvGrpSpPr>
              <p:nvPr/>
            </p:nvGrpSpPr>
            <p:grpSpPr bwMode="auto">
              <a:xfrm>
                <a:off x="0" y="518"/>
                <a:ext cx="2880" cy="404"/>
                <a:chOff x="0" y="518"/>
                <a:chExt cx="2880" cy="404"/>
              </a:xfrm>
            </p:grpSpPr>
            <p:sp>
              <p:nvSpPr>
                <p:cNvPr id="27654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2880" cy="40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>
                      <a:latin typeface="Helvetica" charset="0"/>
                    </a:rPr>
                    <a:t>Easily reversible</a:t>
                  </a:r>
                  <a:endParaRPr lang="en-US" sz="2000"/>
                </a:p>
                <a:p>
                  <a:pPr algn="ctr" eaLnBrk="0" hangingPunct="0"/>
                  <a:endParaRPr lang="en-US" sz="2000"/>
                </a:p>
              </p:txBody>
            </p:sp>
            <p:sp>
              <p:nvSpPr>
                <p:cNvPr id="27666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2880" cy="404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69" name="Group 21"/>
              <p:cNvGrpSpPr>
                <a:grpSpLocks/>
              </p:cNvGrpSpPr>
              <p:nvPr/>
            </p:nvGrpSpPr>
            <p:grpSpPr bwMode="auto">
              <a:xfrm>
                <a:off x="2880" y="518"/>
                <a:ext cx="2880" cy="404"/>
                <a:chOff x="2880" y="518"/>
                <a:chExt cx="2880" cy="404"/>
              </a:xfrm>
            </p:grpSpPr>
            <p:sp>
              <p:nvSpPr>
                <p:cNvPr id="27655" name="Rectangle 7"/>
                <p:cNvSpPr>
                  <a:spLocks noChangeArrowheads="1"/>
                </p:cNvSpPr>
                <p:nvPr/>
              </p:nvSpPr>
              <p:spPr bwMode="auto">
                <a:xfrm>
                  <a:off x="2880" y="518"/>
                  <a:ext cx="2880" cy="40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u="sng">
                      <a:latin typeface="Helvetica" charset="0"/>
                    </a:rPr>
                    <a:t>Not</a:t>
                  </a:r>
                  <a:r>
                    <a:rPr lang="en-US" sz="2400">
                      <a:latin typeface="Helvetica" charset="0"/>
                    </a:rPr>
                    <a:t> easily reversible</a:t>
                  </a:r>
                  <a:endParaRPr lang="en-US" sz="2000"/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7668" name="Rectangle 20"/>
                <p:cNvSpPr>
                  <a:spLocks noChangeArrowheads="1"/>
                </p:cNvSpPr>
                <p:nvPr/>
              </p:nvSpPr>
              <p:spPr bwMode="auto">
                <a:xfrm>
                  <a:off x="2880" y="518"/>
                  <a:ext cx="2880" cy="404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71" name="Group 23"/>
              <p:cNvGrpSpPr>
                <a:grpSpLocks/>
              </p:cNvGrpSpPr>
              <p:nvPr/>
            </p:nvGrpSpPr>
            <p:grpSpPr bwMode="auto">
              <a:xfrm>
                <a:off x="0" y="922"/>
                <a:ext cx="2880" cy="577"/>
                <a:chOff x="0" y="922"/>
                <a:chExt cx="2880" cy="577"/>
              </a:xfrm>
            </p:grpSpPr>
            <p:sp>
              <p:nvSpPr>
                <p:cNvPr id="27656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922"/>
                  <a:ext cx="2880" cy="5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u="sng">
                      <a:latin typeface="Helvetica" charset="0"/>
                    </a:rPr>
                    <a:t>No</a:t>
                  </a:r>
                  <a:r>
                    <a:rPr lang="en-US" sz="2400">
                      <a:latin typeface="Helvetica" charset="0"/>
                    </a:rPr>
                    <a:t> new substances </a:t>
                  </a:r>
                </a:p>
                <a:p>
                  <a:pPr algn="ctr"/>
                  <a:r>
                    <a:rPr lang="en-US" sz="2400">
                      <a:latin typeface="Helvetica" charset="0"/>
                    </a:rPr>
                    <a:t>are formed</a:t>
                  </a:r>
                  <a:endParaRPr lang="en-US" sz="2000"/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7670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922"/>
                  <a:ext cx="2880" cy="577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73" name="Group 25"/>
              <p:cNvGrpSpPr>
                <a:grpSpLocks/>
              </p:cNvGrpSpPr>
              <p:nvPr/>
            </p:nvGrpSpPr>
            <p:grpSpPr bwMode="auto">
              <a:xfrm>
                <a:off x="2880" y="922"/>
                <a:ext cx="2880" cy="577"/>
                <a:chOff x="2880" y="922"/>
                <a:chExt cx="2880" cy="577"/>
              </a:xfrm>
            </p:grpSpPr>
            <p:sp>
              <p:nvSpPr>
                <p:cNvPr id="27657" name="Rectangle 9"/>
                <p:cNvSpPr>
                  <a:spLocks noChangeArrowheads="1"/>
                </p:cNvSpPr>
                <p:nvPr/>
              </p:nvSpPr>
              <p:spPr bwMode="auto">
                <a:xfrm>
                  <a:off x="2880" y="922"/>
                  <a:ext cx="2880" cy="57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>
                      <a:latin typeface="Helvetica" charset="0"/>
                    </a:rPr>
                    <a:t>New substances are always produced</a:t>
                  </a:r>
                  <a:endParaRPr lang="en-US" sz="2000"/>
                </a:p>
                <a:p>
                  <a:pPr algn="ctr" eaLnBrk="0" hangingPunct="0"/>
                  <a:endParaRPr lang="en-US" sz="2000"/>
                </a:p>
              </p:txBody>
            </p:sp>
            <p:sp>
              <p:nvSpPr>
                <p:cNvPr id="27672" name="Rectangle 24"/>
                <p:cNvSpPr>
                  <a:spLocks noChangeArrowheads="1"/>
                </p:cNvSpPr>
                <p:nvPr/>
              </p:nvSpPr>
              <p:spPr bwMode="auto">
                <a:xfrm>
                  <a:off x="2880" y="922"/>
                  <a:ext cx="2880" cy="577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75" name="Group 27"/>
              <p:cNvGrpSpPr>
                <a:grpSpLocks/>
              </p:cNvGrpSpPr>
              <p:nvPr/>
            </p:nvGrpSpPr>
            <p:grpSpPr bwMode="auto">
              <a:xfrm>
                <a:off x="0" y="1499"/>
                <a:ext cx="2880" cy="750"/>
                <a:chOff x="0" y="1499"/>
                <a:chExt cx="2880" cy="750"/>
              </a:xfrm>
            </p:grpSpPr>
            <p:sp>
              <p:nvSpPr>
                <p:cNvPr id="27658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1499"/>
                  <a:ext cx="2880" cy="7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>
                      <a:latin typeface="Helvetica" charset="0"/>
                    </a:rPr>
                    <a:t>Mass of the individual substances </a:t>
                  </a:r>
                  <a:r>
                    <a:rPr lang="en-US" sz="2400" u="sng">
                      <a:latin typeface="Helvetica" charset="0"/>
                    </a:rPr>
                    <a:t>not</a:t>
                  </a:r>
                  <a:r>
                    <a:rPr lang="en-US" sz="2400">
                      <a:latin typeface="Helvetica" charset="0"/>
                    </a:rPr>
                    <a:t> changed</a:t>
                  </a:r>
                  <a:endParaRPr lang="en-US" sz="2000"/>
                </a:p>
              </p:txBody>
            </p:sp>
            <p:sp>
              <p:nvSpPr>
                <p:cNvPr id="27674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499"/>
                  <a:ext cx="2880" cy="750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77" name="Group 29"/>
              <p:cNvGrpSpPr>
                <a:grpSpLocks/>
              </p:cNvGrpSpPr>
              <p:nvPr/>
            </p:nvGrpSpPr>
            <p:grpSpPr bwMode="auto">
              <a:xfrm>
                <a:off x="2880" y="1499"/>
                <a:ext cx="2880" cy="750"/>
                <a:chOff x="2880" y="1499"/>
                <a:chExt cx="2880" cy="750"/>
              </a:xfrm>
            </p:grpSpPr>
            <p:sp>
              <p:nvSpPr>
                <p:cNvPr id="276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880" y="1499"/>
                  <a:ext cx="2880" cy="7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>
                      <a:latin typeface="Helvetica" charset="0"/>
                    </a:rPr>
                    <a:t>Mass of individual</a:t>
                  </a:r>
                </a:p>
                <a:p>
                  <a:pPr algn="ctr"/>
                  <a:r>
                    <a:rPr lang="en-US" sz="2400">
                      <a:latin typeface="Helvetica" charset="0"/>
                    </a:rPr>
                    <a:t>substances changed</a:t>
                  </a:r>
                  <a:endParaRPr lang="en-US" sz="2000"/>
                </a:p>
                <a:p>
                  <a:pPr algn="ctr" eaLnBrk="0" hangingPunct="0"/>
                  <a:endParaRPr lang="en-US"/>
                </a:p>
              </p:txBody>
            </p:sp>
            <p:sp>
              <p:nvSpPr>
                <p:cNvPr id="27676" name="Rectangle 28"/>
                <p:cNvSpPr>
                  <a:spLocks noChangeArrowheads="1"/>
                </p:cNvSpPr>
                <p:nvPr/>
              </p:nvSpPr>
              <p:spPr bwMode="auto">
                <a:xfrm>
                  <a:off x="2880" y="1499"/>
                  <a:ext cx="2880" cy="750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79" name="Group 31"/>
              <p:cNvGrpSpPr>
                <a:grpSpLocks/>
              </p:cNvGrpSpPr>
              <p:nvPr/>
            </p:nvGrpSpPr>
            <p:grpSpPr bwMode="auto">
              <a:xfrm>
                <a:off x="0" y="2249"/>
                <a:ext cx="2880" cy="923"/>
                <a:chOff x="0" y="2249"/>
                <a:chExt cx="2880" cy="923"/>
              </a:xfrm>
            </p:grpSpPr>
            <p:sp>
              <p:nvSpPr>
                <p:cNvPr id="27660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2249"/>
                  <a:ext cx="2880" cy="92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>
                      <a:latin typeface="Helvetica" charset="0"/>
                    </a:rPr>
                    <a:t>Small changes in thermal energy (</a:t>
                  </a:r>
                  <a:r>
                    <a:rPr lang="en-US" sz="2400" i="1">
                      <a:latin typeface="Helvetica" charset="0"/>
                    </a:rPr>
                    <a:t>i.e.,</a:t>
                  </a:r>
                  <a:r>
                    <a:rPr lang="en-US" sz="2400">
                      <a:latin typeface="Helvetica" charset="0"/>
                    </a:rPr>
                    <a:t> the  latent </a:t>
                  </a:r>
                </a:p>
                <a:p>
                  <a:pPr algn="ctr"/>
                  <a:r>
                    <a:rPr lang="en-US" sz="2400">
                      <a:latin typeface="Helvetica" charset="0"/>
                    </a:rPr>
                    <a:t>heat of fusion and / or vaporization)</a:t>
                  </a:r>
                </a:p>
                <a:p>
                  <a:pPr algn="ctr" eaLnBrk="0" hangingPunct="0"/>
                  <a:endParaRPr lang="en-US" sz="2000"/>
                </a:p>
              </p:txBody>
            </p:sp>
            <p:sp>
              <p:nvSpPr>
                <p:cNvPr id="27678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2249"/>
                  <a:ext cx="2880" cy="92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681" name="Group 33"/>
              <p:cNvGrpSpPr>
                <a:grpSpLocks/>
              </p:cNvGrpSpPr>
              <p:nvPr/>
            </p:nvGrpSpPr>
            <p:grpSpPr bwMode="auto">
              <a:xfrm>
                <a:off x="2880" y="2249"/>
                <a:ext cx="2880" cy="923"/>
                <a:chOff x="2880" y="2249"/>
                <a:chExt cx="2880" cy="923"/>
              </a:xfrm>
            </p:grpSpPr>
            <p:sp>
              <p:nvSpPr>
                <p:cNvPr id="27661" name="Rectangle 13"/>
                <p:cNvSpPr>
                  <a:spLocks noChangeArrowheads="1"/>
                </p:cNvSpPr>
                <p:nvPr/>
              </p:nvSpPr>
              <p:spPr bwMode="auto">
                <a:xfrm>
                  <a:off x="2880" y="2249"/>
                  <a:ext cx="2880" cy="92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u="sng">
                      <a:latin typeface="Helvetica" charset="0"/>
                    </a:rPr>
                    <a:t>Considerable changes</a:t>
                  </a:r>
                  <a:r>
                    <a:rPr lang="en-US" sz="2400">
                      <a:latin typeface="Helvetica" charset="0"/>
                    </a:rPr>
                    <a:t> in thermal energy normally involved</a:t>
                  </a:r>
                  <a:endParaRPr lang="en-US" sz="2000"/>
                </a:p>
                <a:p>
                  <a:pPr algn="ctr" eaLnBrk="0" hangingPunct="0"/>
                  <a:endParaRPr lang="en-US" sz="2000"/>
                </a:p>
              </p:txBody>
            </p:sp>
            <p:sp>
              <p:nvSpPr>
                <p:cNvPr id="276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880" y="2249"/>
                  <a:ext cx="2880" cy="923"/>
                </a:xfrm>
                <a:prstGeom prst="rect">
                  <a:avLst/>
                </a:prstGeom>
                <a:noFill/>
                <a:ln w="7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83" name="Rectangle 35"/>
            <p:cNvSpPr>
              <a:spLocks noChangeArrowheads="1"/>
            </p:cNvSpPr>
            <p:nvPr/>
          </p:nvSpPr>
          <p:spPr bwMode="auto">
            <a:xfrm>
              <a:off x="-3" y="-3"/>
              <a:ext cx="5766" cy="31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6" name="Picture 10" descr="thumb_skyl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029200"/>
            <a:ext cx="2108200" cy="1828800"/>
          </a:xfrm>
          <a:prstGeom prst="rect">
            <a:avLst/>
          </a:prstGeom>
          <a:noFill/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286000" y="3962400"/>
            <a:ext cx="4573588" cy="1404938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Midterm Exam (Oct. 6-9)</a:t>
            </a:r>
          </a:p>
          <a:p>
            <a:pPr algn="ctr"/>
            <a:r>
              <a:rPr lang="en-US" sz="2800" b="1">
                <a:solidFill>
                  <a:srgbClr val="0000FF"/>
                </a:solidFill>
              </a:rPr>
              <a:t>Exam Review – </a:t>
            </a:r>
          </a:p>
          <a:p>
            <a:pPr algn="ctr"/>
            <a:r>
              <a:rPr lang="en-US" sz="2800" b="1">
                <a:solidFill>
                  <a:srgbClr val="FF0000"/>
                </a:solidFill>
              </a:rPr>
              <a:t>Thurs. Oct. 2,  7-9 pm in G3.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14300" y="2362200"/>
            <a:ext cx="8915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u="sng">
                <a:solidFill>
                  <a:srgbClr val="0000FF"/>
                </a:solidFill>
              </a:rPr>
              <a:t>In 3 weeks (Oct. 13-16)</a:t>
            </a:r>
          </a:p>
          <a:p>
            <a:pPr algn="ctr"/>
            <a:r>
              <a:rPr lang="en-US" sz="2000"/>
              <a:t>You will need the</a:t>
            </a:r>
            <a:r>
              <a:rPr lang="en-US" sz="2000">
                <a:solidFill>
                  <a:srgbClr val="0000FF"/>
                </a:solidFill>
              </a:rPr>
              <a:t> </a:t>
            </a:r>
            <a:r>
              <a:rPr lang="en-US" sz="2000" u="sng">
                <a:solidFill>
                  <a:srgbClr val="00CC00"/>
                </a:solidFill>
              </a:rPr>
              <a:t>Green Book</a:t>
            </a:r>
            <a:r>
              <a:rPr lang="en-US" sz="2000">
                <a:solidFill>
                  <a:srgbClr val="00CC00"/>
                </a:solidFill>
              </a:rPr>
              <a:t> </a:t>
            </a:r>
            <a:r>
              <a:rPr lang="en-US" sz="2000"/>
              <a:t>for the Heat of Neutralization Experiment. </a:t>
            </a:r>
          </a:p>
          <a:p>
            <a:pPr algn="ctr"/>
            <a:r>
              <a:rPr lang="en-US" sz="2000"/>
              <a:t>It may be </a:t>
            </a:r>
            <a:r>
              <a:rPr lang="en-US" sz="2000" b="1" u="sng">
                <a:solidFill>
                  <a:schemeClr val="hlink"/>
                </a:solidFill>
              </a:rPr>
              <a:t>purchased for $10.00 in Room 142 Schrenk</a:t>
            </a: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starting in October</a:t>
            </a:r>
            <a:r>
              <a:rPr lang="en-US" sz="2000"/>
              <a:t>.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962150" y="0"/>
            <a:ext cx="5219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Font typeface="Wingdings" charset="2"/>
              <a:buNone/>
            </a:pPr>
            <a:r>
              <a:rPr lang="en-US" sz="2800" b="1" u="sng">
                <a:solidFill>
                  <a:srgbClr val="0000FF"/>
                </a:solidFill>
              </a:rPr>
              <a:t>For Sept. 29-Oct. 2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54013" y="457200"/>
            <a:ext cx="8435975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Read:</a:t>
            </a:r>
            <a:r>
              <a:rPr lang="en-US" sz="2400"/>
              <a:t>  </a:t>
            </a:r>
            <a:r>
              <a:rPr lang="en-US" sz="2400" b="1">
                <a:solidFill>
                  <a:srgbClr val="FF0000"/>
                </a:solidFill>
              </a:rPr>
              <a:t>Mystery of the Thirteen Test Tubes (pp. 103-114).</a:t>
            </a:r>
          </a:p>
          <a:p>
            <a:endParaRPr lang="en-US" sz="800" b="1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buFont typeface="Wingdings" charset="2"/>
              <a:buNone/>
            </a:pPr>
            <a:r>
              <a:rPr lang="en-US" sz="2400" b="1"/>
              <a:t>Turn-In:</a:t>
            </a:r>
            <a:r>
              <a:rPr lang="en-US" sz="2400"/>
              <a:t>  </a:t>
            </a:r>
            <a:r>
              <a:rPr lang="en-US" sz="2400" b="1">
                <a:solidFill>
                  <a:srgbClr val="FF0000"/>
                </a:solidFill>
              </a:rPr>
              <a:t>Ternary Mixture Report</a:t>
            </a:r>
            <a:r>
              <a:rPr lang="en-US" sz="2400"/>
              <a:t> </a:t>
            </a:r>
          </a:p>
          <a:p>
            <a:pPr>
              <a:spcBef>
                <a:spcPct val="20000"/>
              </a:spcBef>
              <a:buFont typeface="Wingdings" charset="2"/>
              <a:buNone/>
            </a:pPr>
            <a:r>
              <a:rPr lang="en-US" sz="2400"/>
              <a:t>	- Datasheet + Post-Lab Questions </a:t>
            </a:r>
            <a:r>
              <a:rPr lang="en-US" sz="2400" b="1">
                <a:solidFill>
                  <a:srgbClr val="0000FF"/>
                </a:solidFill>
              </a:rPr>
              <a:t>pages 95-98</a:t>
            </a:r>
            <a:r>
              <a:rPr lang="en-US" sz="2400"/>
              <a:t>.  	-	- Calculations Page for starred items on p. 95.</a:t>
            </a:r>
          </a:p>
        </p:txBody>
      </p:sp>
      <p:pic>
        <p:nvPicPr>
          <p:cNvPr id="60425" name="Picture 9" descr="char_skyl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876800"/>
            <a:ext cx="9525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26670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>
                <a:solidFill>
                  <a:srgbClr val="FF0000"/>
                </a:solidFill>
              </a:rPr>
              <a:t>CaCO</a:t>
            </a:r>
            <a:r>
              <a:rPr lang="en-US" sz="3600" b="1" baseline="-25000">
                <a:solidFill>
                  <a:srgbClr val="FF0000"/>
                </a:solidFill>
              </a:rPr>
              <a:t>3</a:t>
            </a:r>
            <a:r>
              <a:rPr lang="en-US" sz="3600"/>
              <a:t> + HCl </a:t>
            </a:r>
            <a:r>
              <a:rPr lang="en-US" sz="3600">
                <a:sym typeface="Wingdings" charset="2"/>
              </a:rPr>
              <a:t> </a:t>
            </a:r>
            <a:r>
              <a:rPr lang="en-US" sz="3600" b="1">
                <a:solidFill>
                  <a:srgbClr val="0000FF"/>
                </a:solidFill>
                <a:sym typeface="Wingdings" charset="2"/>
              </a:rPr>
              <a:t>CaCl</a:t>
            </a:r>
            <a:r>
              <a:rPr lang="en-US" sz="3600" b="1" baseline="-25000">
                <a:solidFill>
                  <a:srgbClr val="0000FF"/>
                </a:solidFill>
                <a:sym typeface="Wingdings" charset="2"/>
              </a:rPr>
              <a:t>2</a:t>
            </a:r>
            <a:r>
              <a:rPr lang="en-US" sz="3600">
                <a:solidFill>
                  <a:srgbClr val="0000FF"/>
                </a:solidFill>
                <a:sym typeface="Wingdings" charset="2"/>
              </a:rPr>
              <a:t> </a:t>
            </a:r>
            <a:r>
              <a:rPr lang="en-US" sz="3600">
                <a:sym typeface="Wingdings" charset="2"/>
              </a:rPr>
              <a:t>+ CO</a:t>
            </a:r>
            <a:r>
              <a:rPr lang="en-US" sz="3600" baseline="-25000">
                <a:sym typeface="Wingdings" charset="2"/>
              </a:rPr>
              <a:t>2</a:t>
            </a:r>
            <a:r>
              <a:rPr lang="en-US" sz="3600">
                <a:sym typeface="Wingdings" charset="2"/>
              </a:rPr>
              <a:t> +H</a:t>
            </a:r>
            <a:r>
              <a:rPr lang="en-US" sz="3600" baseline="-25000">
                <a:sym typeface="Wingdings" charset="2"/>
              </a:rPr>
              <a:t>2</a:t>
            </a:r>
            <a:r>
              <a:rPr lang="en-US" sz="3600">
                <a:sym typeface="Wingdings" charset="2"/>
              </a:rPr>
              <a:t>O</a:t>
            </a:r>
            <a:endParaRPr lang="en-US" sz="3600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762000" y="3733800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/>
              <a:t> </a:t>
            </a:r>
            <a:r>
              <a:rPr lang="en-US" sz="3600" b="1">
                <a:solidFill>
                  <a:srgbClr val="0000FF"/>
                </a:solidFill>
              </a:rPr>
              <a:t>CaCl</a:t>
            </a:r>
            <a:r>
              <a:rPr lang="en-US" sz="3600" b="1" baseline="-25000">
                <a:solidFill>
                  <a:srgbClr val="0000FF"/>
                </a:solidFill>
              </a:rPr>
              <a:t>2</a:t>
            </a:r>
            <a:r>
              <a:rPr lang="en-US" sz="3600" b="1">
                <a:solidFill>
                  <a:srgbClr val="0000FF"/>
                </a:solidFill>
              </a:rPr>
              <a:t> </a:t>
            </a:r>
            <a:r>
              <a:rPr lang="en-US" sz="3600"/>
              <a:t>+ </a:t>
            </a:r>
            <a:r>
              <a:rPr lang="en-US" sz="3600" b="1">
                <a:solidFill>
                  <a:srgbClr val="00CC00"/>
                </a:solidFill>
              </a:rPr>
              <a:t>(K</a:t>
            </a:r>
            <a:r>
              <a:rPr lang="en-US" sz="3600" b="1" baseline="-25000">
                <a:solidFill>
                  <a:srgbClr val="00CC00"/>
                </a:solidFill>
              </a:rPr>
              <a:t>2</a:t>
            </a:r>
            <a:r>
              <a:rPr lang="en-US" sz="3600" b="1">
                <a:solidFill>
                  <a:srgbClr val="00CC00"/>
                </a:solidFill>
              </a:rPr>
              <a:t>CO</a:t>
            </a:r>
            <a:r>
              <a:rPr lang="en-US" sz="3600" b="1" baseline="-25000">
                <a:solidFill>
                  <a:srgbClr val="00CC00"/>
                </a:solidFill>
              </a:rPr>
              <a:t>3</a:t>
            </a:r>
            <a:r>
              <a:rPr lang="en-US" sz="3600" b="1">
                <a:solidFill>
                  <a:srgbClr val="00CC00"/>
                </a:solidFill>
              </a:rPr>
              <a:t>) </a:t>
            </a:r>
            <a:r>
              <a:rPr lang="en-US" sz="3600" b="1">
                <a:latin typeface="Arial" charset="0"/>
                <a:ea typeface="Arial" charset="0"/>
                <a:cs typeface="Arial" charset="0"/>
              </a:rPr>
              <a:t>→</a:t>
            </a:r>
            <a:r>
              <a:rPr lang="en-US" sz="3600" b="1">
                <a:solidFill>
                  <a:srgbClr val="00CC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1165225" y="685800"/>
            <a:ext cx="68151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>
                <a:solidFill>
                  <a:srgbClr val="0000FF"/>
                </a:solidFill>
              </a:rPr>
              <a:t>Examples of Chemical Changes </a:t>
            </a:r>
          </a:p>
          <a:p>
            <a:pPr algn="ctr"/>
            <a:r>
              <a:rPr lang="en-US" sz="4000">
                <a:solidFill>
                  <a:srgbClr val="0000FF"/>
                </a:solidFill>
              </a:rPr>
              <a:t>from Today’s Experiment: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66700" y="0"/>
            <a:ext cx="86106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ea typeface="Times New Roman" charset="0"/>
                <a:cs typeface="Times New Roman" charset="0"/>
              </a:rPr>
              <a:t>Various Methods for Separating </a:t>
            </a:r>
          </a:p>
          <a:p>
            <a:pPr algn="ctr"/>
            <a:r>
              <a:rPr lang="en-US" sz="4000" b="1">
                <a:solidFill>
                  <a:srgbClr val="FF0000"/>
                </a:solidFill>
                <a:ea typeface="Times New Roman" charset="0"/>
                <a:cs typeface="Times New Roman" charset="0"/>
              </a:rPr>
              <a:t>the Components of a Mixture</a:t>
            </a:r>
            <a:endParaRPr lang="en-US" sz="4000">
              <a:solidFill>
                <a:srgbClr val="FF0000"/>
              </a:solidFill>
              <a:ea typeface="Times New Roman" charset="0"/>
              <a:cs typeface="Times New Roman" charset="0"/>
            </a:endParaRPr>
          </a:p>
          <a:p>
            <a:pPr eaLnBrk="0" hangingPunct="0">
              <a:lnSpc>
                <a:spcPct val="60000"/>
              </a:lnSpc>
            </a:pPr>
            <a:r>
              <a:rPr lang="en-US" sz="1400">
                <a:solidFill>
                  <a:srgbClr val="0000FF"/>
                </a:solidFill>
                <a:ea typeface="Times New Roman" charset="0"/>
                <a:cs typeface="Times New Roman" charset="0"/>
              </a:rPr>
              <a:t> </a:t>
            </a:r>
          </a:p>
          <a:p>
            <a:pPr eaLnBrk="0" hangingPunct="0"/>
            <a:r>
              <a:rPr lang="en-US" sz="2400" b="1">
                <a:solidFill>
                  <a:srgbClr val="0000FF"/>
                </a:solidFill>
                <a:ea typeface="Times New Roman" charset="0"/>
                <a:cs typeface="Times New Roman" charset="0"/>
              </a:rPr>
              <a:t>Distillation*:</a:t>
            </a:r>
            <a:r>
              <a:rPr lang="en-US" sz="2400">
                <a:ea typeface="Times New Roman" charset="0"/>
                <a:cs typeface="Times New Roman" charset="0"/>
              </a:rPr>
              <a:t>   Separation through vaporization of a liquid from a solid, or another liquid, followed by vapor condensation.</a:t>
            </a:r>
            <a:endParaRPr lang="en-US" sz="2400">
              <a:solidFill>
                <a:srgbClr val="3366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6096000" y="2133600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99"/>
                </a:solidFill>
              </a:rPr>
              <a:t>Hebeler Corporation</a:t>
            </a:r>
            <a:r>
              <a:rPr lang="en-US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867400" y="5562600"/>
            <a:ext cx="2819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600" b="1">
                <a:solidFill>
                  <a:srgbClr val="FF0000"/>
                </a:solidFill>
              </a:rPr>
              <a:t>     Distillation</a:t>
            </a:r>
            <a:r>
              <a:rPr lang="en-US" sz="1600" b="1"/>
              <a:t> is used in many different industries including </a:t>
            </a:r>
            <a:r>
              <a:rPr lang="en-US" sz="1600" b="1">
                <a:solidFill>
                  <a:srgbClr val="0000FF"/>
                </a:solidFill>
              </a:rPr>
              <a:t>chemical, brewery and pharmaceutical</a:t>
            </a:r>
            <a:r>
              <a:rPr lang="en-US" sz="1600" b="1"/>
              <a:t>.</a:t>
            </a:r>
          </a:p>
        </p:txBody>
      </p:sp>
      <p:pic>
        <p:nvPicPr>
          <p:cNvPr id="58383" name="Picture 15" descr="distillation%20fr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1600000">
            <a:off x="228600" y="2209800"/>
            <a:ext cx="4914900" cy="4105275"/>
          </a:xfrm>
          <a:prstGeom prst="rect">
            <a:avLst/>
          </a:prstGeom>
          <a:noFill/>
        </p:spPr>
      </p:pic>
      <p:pic>
        <p:nvPicPr>
          <p:cNvPr id="58385" name="Picture 17" descr="distill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514600"/>
            <a:ext cx="2882900" cy="3081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657600"/>
            <a:ext cx="4419600" cy="2590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olidFill>
                  <a:srgbClr val="0000FF"/>
                </a:solidFill>
              </a:rPr>
              <a:t>Crystallization:</a:t>
            </a:r>
            <a:r>
              <a:rPr lang="en-US" sz="2400"/>
              <a:t> forming a crystalline solid by decreasing its solubility as a result of cooling the solution, evaporating the solvent, or adding a solvent in which the solid is less soluble such that solid crystals form.</a:t>
            </a:r>
          </a:p>
        </p:txBody>
      </p:sp>
      <p:pic>
        <p:nvPicPr>
          <p:cNvPr id="63494" name="Picture 6" descr="extract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95400"/>
            <a:ext cx="2590800" cy="1908175"/>
          </a:xfrm>
          <a:prstGeom prst="rect">
            <a:avLst/>
          </a:prstGeom>
          <a:noFill/>
        </p:spPr>
      </p:pic>
      <p:pic>
        <p:nvPicPr>
          <p:cNvPr id="63498" name="Picture 10" descr="extraction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0"/>
            <a:ext cx="2362200" cy="1614488"/>
          </a:xfrm>
          <a:prstGeom prst="rect">
            <a:avLst/>
          </a:prstGeom>
          <a:noFill/>
        </p:spPr>
      </p:pic>
      <p:pic>
        <p:nvPicPr>
          <p:cNvPr id="63499" name="Picture 11" descr="aqua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9000" y="3810000"/>
            <a:ext cx="1528763" cy="2190750"/>
          </a:xfrm>
          <a:prstGeom prst="rect">
            <a:avLst/>
          </a:prstGeom>
          <a:noFill/>
        </p:spPr>
      </p:pic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7391400" y="6019800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mineral aquamarine </a:t>
            </a:r>
          </a:p>
        </p:txBody>
      </p:sp>
      <p:pic>
        <p:nvPicPr>
          <p:cNvPr id="63505" name="Picture 17" descr="insulin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3810000"/>
            <a:ext cx="1905000" cy="1362075"/>
          </a:xfrm>
          <a:prstGeom prst="rect">
            <a:avLst/>
          </a:prstGeom>
          <a:noFill/>
        </p:spPr>
      </p:pic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4572000" y="5257800"/>
            <a:ext cx="241776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b="1"/>
              <a:t>Crystals of insulin grown in space let scientists determine the vital enzyme's structure and linkages with much higher resolution than Earth-grown crystals.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152400" y="228600"/>
            <a:ext cx="441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/>
            <a:r>
              <a:rPr lang="en-US" sz="2400" b="1">
                <a:solidFill>
                  <a:srgbClr val="0000FF"/>
                </a:solidFill>
              </a:rPr>
              <a:t>Extraction:</a:t>
            </a:r>
            <a:r>
              <a:rPr lang="en-US" sz="2400"/>
              <a:t> removing a substance from a solid or liquid mixture by adding a solvent in which the substance is more soluble.</a:t>
            </a:r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228600" y="3429000"/>
            <a:ext cx="868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8600" y="152400"/>
            <a:ext cx="3962400" cy="634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ea typeface="Times New Roman" charset="0"/>
                <a:cs typeface="Times New Roman" charset="0"/>
              </a:rPr>
              <a:t>Filtration:</a:t>
            </a:r>
            <a:r>
              <a:rPr lang="en-US" sz="2400">
                <a:ea typeface="Times New Roman" charset="0"/>
                <a:cs typeface="Times New Roman" charset="0"/>
              </a:rPr>
              <a:t> removing a solid substance from a liquid by passing the suspension through a filter.</a:t>
            </a:r>
          </a:p>
          <a:p>
            <a:pPr eaLnBrk="0" hangingPunct="0">
              <a:lnSpc>
                <a:spcPct val="11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ea typeface="Times New Roman" charset="0"/>
                <a:cs typeface="Times New Roman" charset="0"/>
              </a:rPr>
              <a:t>Sublimation:</a:t>
            </a:r>
            <a:r>
              <a:rPr lang="en-US" sz="2400">
                <a:ea typeface="Times New Roman" charset="0"/>
                <a:cs typeface="Times New Roman" charset="0"/>
              </a:rPr>
              <a:t> vaporizing a solid and subsequently condensing its vapor.</a:t>
            </a:r>
            <a:endParaRPr lang="en-US" sz="2400">
              <a:solidFill>
                <a:srgbClr val="336600"/>
              </a:solidFill>
              <a:ea typeface="Times New Roman" charset="0"/>
              <a:cs typeface="Times New Roman" charset="0"/>
            </a:endParaRPr>
          </a:p>
          <a:p>
            <a:pPr eaLnBrk="0" hangingPunct="0">
              <a:lnSpc>
                <a:spcPct val="11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ea typeface="Times New Roman" charset="0"/>
                <a:cs typeface="Times New Roman" charset="0"/>
              </a:rPr>
              <a:t>Chromatography:</a:t>
            </a:r>
            <a:r>
              <a:rPr lang="en-US" sz="2400">
                <a:ea typeface="Times New Roman" charset="0"/>
                <a:cs typeface="Times New Roman" charset="0"/>
              </a:rPr>
              <a:t> separating components of a mixture that have differing adsorptive tendencies on a stationary phase as the mixture is passed over or through the stationary phase .</a:t>
            </a:r>
          </a:p>
        </p:txBody>
      </p:sp>
      <p:pic>
        <p:nvPicPr>
          <p:cNvPr id="25607" name="Picture 7" descr="sublimation_iod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048000"/>
            <a:ext cx="2057400" cy="2035175"/>
          </a:xfrm>
          <a:prstGeom prst="rect">
            <a:avLst/>
          </a:prstGeom>
          <a:noFill/>
        </p:spPr>
      </p:pic>
      <p:pic>
        <p:nvPicPr>
          <p:cNvPr id="25611" name="Picture 11" descr="B00004SU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7938" y="609600"/>
            <a:ext cx="1508125" cy="1508125"/>
          </a:xfrm>
          <a:prstGeom prst="rect">
            <a:avLst/>
          </a:prstGeom>
          <a:noFill/>
        </p:spPr>
      </p:pic>
      <p:pic>
        <p:nvPicPr>
          <p:cNvPr id="25613" name="Picture 13" descr="oil-filtratio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152400"/>
            <a:ext cx="3000375" cy="1893888"/>
          </a:xfrm>
          <a:prstGeom prst="rect">
            <a:avLst/>
          </a:prstGeom>
          <a:noFill/>
        </p:spPr>
      </p:pic>
      <p:pic>
        <p:nvPicPr>
          <p:cNvPr id="25615" name="Picture 15" descr="chromatograph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72288" y="3048000"/>
            <a:ext cx="2271712" cy="2895600"/>
          </a:xfrm>
          <a:prstGeom prst="rect">
            <a:avLst/>
          </a:prstGeom>
          <a:noFill/>
        </p:spPr>
      </p:pic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6656388" y="2081213"/>
            <a:ext cx="18430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0000FF"/>
                </a:solidFill>
              </a:rPr>
              <a:t>Crude oil filtration</a:t>
            </a:r>
          </a:p>
          <a:p>
            <a:pPr algn="ctr"/>
            <a:r>
              <a:rPr lang="en-US" sz="1600" b="1">
                <a:solidFill>
                  <a:srgbClr val="0000FF"/>
                </a:solidFill>
              </a:rPr>
              <a:t>(vacuum filtration)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953000" y="5105400"/>
            <a:ext cx="12985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0000FF"/>
                </a:solidFill>
              </a:rPr>
              <a:t>Sublimation </a:t>
            </a:r>
          </a:p>
          <a:p>
            <a:pPr algn="ctr"/>
            <a:r>
              <a:rPr lang="en-US" sz="1600" b="1">
                <a:solidFill>
                  <a:srgbClr val="0000FF"/>
                </a:solidFill>
              </a:rPr>
              <a:t>of </a:t>
            </a:r>
          </a:p>
          <a:p>
            <a:pPr algn="ctr"/>
            <a:r>
              <a:rPr lang="en-US" sz="1600" b="1">
                <a:solidFill>
                  <a:srgbClr val="0000FF"/>
                </a:solidFill>
              </a:rPr>
              <a:t>Iodine 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7010400" y="6019800"/>
            <a:ext cx="1981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0000FF"/>
                </a:solidFill>
              </a:rPr>
              <a:t>Chromatography of plant pigments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4060825" y="2057400"/>
            <a:ext cx="1022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0000FF"/>
                </a:solidFill>
              </a:rPr>
              <a:t>Gravity</a:t>
            </a:r>
          </a:p>
          <a:p>
            <a:pPr algn="ctr"/>
            <a:r>
              <a:rPr lang="en-US" sz="1600" b="1">
                <a:solidFill>
                  <a:srgbClr val="0000FF"/>
                </a:solidFill>
              </a:rPr>
              <a:t>Filtration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0" hangingPunct="0">
              <a:lnSpc>
                <a:spcPct val="115000"/>
              </a:lnSpc>
              <a:spcBef>
                <a:spcPct val="50000"/>
              </a:spcBef>
              <a:buFontTx/>
              <a:buNone/>
            </a:pPr>
            <a:r>
              <a:rPr lang="en-US" sz="2800" b="1">
                <a:solidFill>
                  <a:srgbClr val="0000FF"/>
                </a:solidFill>
              </a:rPr>
              <a:t>Centrifugation:</a:t>
            </a:r>
            <a:r>
              <a:rPr lang="en-US" sz="2800"/>
              <a:t> removing a substance from a solution by means of a centrifuge.</a:t>
            </a:r>
          </a:p>
        </p:txBody>
      </p:sp>
      <p:pic>
        <p:nvPicPr>
          <p:cNvPr id="61445" name="Picture 5" descr="decant_whey_3_P3120306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038600"/>
            <a:ext cx="2590800" cy="2239963"/>
          </a:xfrm>
          <a:prstGeom prst="rect">
            <a:avLst/>
          </a:prstGeom>
          <a:noFill/>
        </p:spPr>
      </p:pic>
      <p:pic>
        <p:nvPicPr>
          <p:cNvPr id="61447" name="Picture 7" descr="decan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962400"/>
            <a:ext cx="1714500" cy="2543175"/>
          </a:xfrm>
          <a:prstGeom prst="rect">
            <a:avLst/>
          </a:prstGeom>
          <a:noFill/>
        </p:spPr>
      </p:pic>
      <p:pic>
        <p:nvPicPr>
          <p:cNvPr id="61449" name="Picture 9" descr="centrifuga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685800"/>
            <a:ext cx="2190750" cy="2047875"/>
          </a:xfrm>
          <a:prstGeom prst="rect">
            <a:avLst/>
          </a:prstGeom>
          <a:noFill/>
        </p:spPr>
      </p:pic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438400" y="4724400"/>
            <a:ext cx="1447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Decanting </a:t>
            </a:r>
          </a:p>
          <a:p>
            <a:pPr algn="ctr"/>
            <a:r>
              <a:rPr lang="en-US" sz="1600" b="1"/>
              <a:t>a solvent </a:t>
            </a:r>
          </a:p>
          <a:p>
            <a:pPr algn="ctr"/>
            <a:r>
              <a:rPr lang="en-US" sz="1600" b="1"/>
              <a:t>from a solute.</a:t>
            </a: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228600" y="2971800"/>
            <a:ext cx="868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190500" y="28956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lnSpc>
                <a:spcPct val="115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Decantation:</a:t>
            </a:r>
            <a:r>
              <a:rPr lang="en-US" sz="2800"/>
              <a:t> a process for separating the liquid component of a solid—liquid mixture from the solid by pouring.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6781800" y="4648200"/>
            <a:ext cx="17684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/>
              <a:t>Decanting whey </a:t>
            </a:r>
          </a:p>
          <a:p>
            <a:pPr algn="ctr"/>
            <a:r>
              <a:rPr lang="en-US" sz="1600" b="1"/>
              <a:t>from the curds </a:t>
            </a:r>
          </a:p>
          <a:p>
            <a:pPr algn="ctr"/>
            <a:r>
              <a:rPr lang="en-US" sz="1600" b="1"/>
              <a:t>in cheese making.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588" y="2582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754063" y="233363"/>
            <a:ext cx="76342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u="sng"/>
              <a:t>CHEMICAL CHANGES = REACTIONS</a:t>
            </a:r>
            <a:r>
              <a:rPr lang="en-US" sz="3200"/>
              <a:t>  </a:t>
            </a:r>
          </a:p>
          <a:p>
            <a:pPr algn="ctr">
              <a:lnSpc>
                <a:spcPct val="120000"/>
              </a:lnSpc>
            </a:pPr>
            <a:r>
              <a:rPr lang="en-US" sz="3200">
                <a:solidFill>
                  <a:srgbClr val="0000FF"/>
                </a:solidFill>
              </a:rPr>
              <a:t>Reactants and Products</a:t>
            </a:r>
            <a:endParaRPr lang="en-US" sz="2000">
              <a:solidFill>
                <a:srgbClr val="0000FF"/>
              </a:solidFill>
            </a:endParaRPr>
          </a:p>
        </p:txBody>
      </p:sp>
      <p:pic>
        <p:nvPicPr>
          <p:cNvPr id="29716" name="Picture 20" descr="FG05_06-02U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524000"/>
            <a:ext cx="2819400" cy="4229100"/>
          </a:xfrm>
          <a:prstGeom prst="rect">
            <a:avLst/>
          </a:prstGeom>
          <a:noFill/>
        </p:spPr>
      </p:pic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191000" y="1600200"/>
            <a:ext cx="4081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Formation of Sodium Chloride Salt.</a:t>
            </a: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38600" y="5029200"/>
            <a:ext cx="4808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4"/>
              </a:rPr>
              <a:t>http://www.youtube.com/watch?v=Ftw7a5ccubs</a:t>
            </a:r>
            <a:endParaRPr lang="en-US"/>
          </a:p>
          <a:p>
            <a:r>
              <a:rPr lang="en-US">
                <a:hlinkClick r:id="rId5"/>
              </a:rPr>
              <a:t>http://www.youtube.com/watch?v=Mx5JJWI2aaw</a:t>
            </a:r>
            <a:endParaRPr lang="en-US"/>
          </a:p>
        </p:txBody>
      </p:sp>
      <p:pic>
        <p:nvPicPr>
          <p:cNvPr id="29722" name="Picture 26" descr="NaCl2-fig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943100"/>
            <a:ext cx="3429000" cy="2971800"/>
          </a:xfrm>
          <a:prstGeom prst="rect">
            <a:avLst/>
          </a:prstGeom>
          <a:noFill/>
        </p:spPr>
      </p:pic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143000" y="5715000"/>
            <a:ext cx="2355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CaCO</a:t>
            </a:r>
            <a:r>
              <a:rPr lang="en-US" sz="2000" b="1" baseline="-25000"/>
              <a:t>3</a:t>
            </a:r>
            <a:r>
              <a:rPr lang="en-US" sz="2000" b="1"/>
              <a:t> Marble </a:t>
            </a:r>
          </a:p>
          <a:p>
            <a:pPr algn="ctr"/>
            <a:r>
              <a:rPr lang="en-US" sz="2000" b="1"/>
              <a:t>eroded by acid rain.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5132</TotalTime>
  <Words>2269</Words>
  <Application>Microsoft PowerPoint</Application>
  <PresentationFormat>On-screen Show (4:3)</PresentationFormat>
  <Paragraphs>477</Paragraphs>
  <Slides>30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Times New Roman</vt:lpstr>
      <vt:lpstr>Helvetica</vt:lpstr>
      <vt:lpstr>Wingdings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University of Missouri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Missouri</dc:creator>
  <cp:keywords/>
  <cp:lastModifiedBy>Terry Bone</cp:lastModifiedBy>
  <cp:revision>57</cp:revision>
  <dcterms:created xsi:type="dcterms:W3CDTF">2008-09-22T17:38:56Z</dcterms:created>
  <dcterms:modified xsi:type="dcterms:W3CDTF">2008-09-22T17:39:25Z</dcterms:modified>
</cp:coreProperties>
</file>