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57" r:id="rId3"/>
    <p:sldId id="264" r:id="rId4"/>
    <p:sldId id="265" r:id="rId5"/>
    <p:sldId id="258" r:id="rId6"/>
    <p:sldId id="259" r:id="rId7"/>
    <p:sldId id="260" r:id="rId8"/>
    <p:sldId id="261" r:id="rId9"/>
    <p:sldId id="262" r:id="rId10"/>
    <p:sldId id="263" r:id="rId11"/>
    <p:sldId id="266" r:id="rId1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1ACF1CE3-E806-41E0-9E9D-F5D8D7F5773E}" type="datetimeFigureOut">
              <a:rPr lang="en-US" smtClean="0"/>
              <a:t>10/12/2020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786E51AE-EB5D-49A4-B2C4-A04118C7F023}" type="slidenum">
              <a:rPr lang="en-US" smtClean="0"/>
              <a:t>‹#›</a:t>
            </a:fld>
            <a:endParaRPr lang="en-US"/>
          </a:p>
        </p:txBody>
      </p:sp>
    </p:spTree>
    <p:extLst>
      <p:ext uri="{BB962C8B-B14F-4D97-AF65-F5344CB8AC3E}">
        <p14:creationId xmlns:p14="http://schemas.microsoft.com/office/powerpoint/2010/main" val="727456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A23898-FFC1-4B05-BF19-545135A82F1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408977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23898-FFC1-4B05-BF19-545135A82F1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121675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23898-FFC1-4B05-BF19-545135A82F1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17845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23898-FFC1-4B05-BF19-545135A82F1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159597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23898-FFC1-4B05-BF19-545135A82F1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382257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A23898-FFC1-4B05-BF19-545135A82F1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359392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A23898-FFC1-4B05-BF19-545135A82F1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59372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A23898-FFC1-4B05-BF19-545135A82F1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207803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23898-FFC1-4B05-BF19-545135A82F1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95670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23898-FFC1-4B05-BF19-545135A82F1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13532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23898-FFC1-4B05-BF19-545135A82F1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3DA0F-23A8-4E7E-B535-3500EED9C18A}" type="slidenum">
              <a:rPr lang="en-US" smtClean="0"/>
              <a:t>‹#›</a:t>
            </a:fld>
            <a:endParaRPr lang="en-US"/>
          </a:p>
        </p:txBody>
      </p:sp>
    </p:spTree>
    <p:extLst>
      <p:ext uri="{BB962C8B-B14F-4D97-AF65-F5344CB8AC3E}">
        <p14:creationId xmlns:p14="http://schemas.microsoft.com/office/powerpoint/2010/main" val="153663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23898-FFC1-4B05-BF19-545135A82F1A}" type="datetimeFigureOut">
              <a:rPr lang="en-US" smtClean="0"/>
              <a:t>10/12/2020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3DA0F-23A8-4E7E-B535-3500EED9C18A}" type="slidenum">
              <a:rPr lang="en-US" smtClean="0"/>
              <a:t>‹#›</a:t>
            </a:fld>
            <a:endParaRPr lang="en-US"/>
          </a:p>
        </p:txBody>
      </p:sp>
    </p:spTree>
    <p:extLst>
      <p:ext uri="{BB962C8B-B14F-4D97-AF65-F5344CB8AC3E}">
        <p14:creationId xmlns:p14="http://schemas.microsoft.com/office/powerpoint/2010/main" val="67122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ligo.caltech.edu/system/video_items/files/4/EinsteinsMessengerLIGO.mp4?14364908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ligo.caltech.edu/page/what-are-gw"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youtu.be/I_88S8DWbcU"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black-holes.org/" TargetMode="External"/><Relationship Id="rId2" Type="http://schemas.openxmlformats.org/officeDocument/2006/relationships/hyperlink" Target="https://youtu.be/owc7ZwVHHg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ligo.caltech.edu/page/what-is-interferometer"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276" y="382955"/>
            <a:ext cx="7707923" cy="1620412"/>
          </a:xfrm>
          <a:solidFill>
            <a:srgbClr val="FFC000"/>
          </a:solidFill>
        </p:spPr>
        <p:txBody>
          <a:bodyPr anchor="ctr">
            <a:normAutofit fontScale="90000"/>
          </a:bodyPr>
          <a:lstStyle/>
          <a:p>
            <a:r>
              <a:rPr lang="en-US" dirty="0" smtClean="0"/>
              <a:t>Gravitational Waves</a:t>
            </a:r>
            <a:br>
              <a:rPr lang="en-US" dirty="0" smtClean="0"/>
            </a:br>
            <a:r>
              <a:rPr lang="en-US" dirty="0" smtClean="0"/>
              <a:t>and LIGO </a:t>
            </a:r>
            <a:endParaRPr lang="en-US" dirty="0"/>
          </a:p>
        </p:txBody>
      </p:sp>
      <p:sp>
        <p:nvSpPr>
          <p:cNvPr id="4" name="Rectangle 3"/>
          <p:cNvSpPr/>
          <p:nvPr/>
        </p:nvSpPr>
        <p:spPr>
          <a:xfrm>
            <a:off x="556718" y="6115986"/>
            <a:ext cx="8255357" cy="307777"/>
          </a:xfrm>
          <a:prstGeom prst="rect">
            <a:avLst/>
          </a:prstGeom>
        </p:spPr>
        <p:txBody>
          <a:bodyPr wrap="square">
            <a:spAutoFit/>
          </a:bodyPr>
          <a:lstStyle/>
          <a:p>
            <a:r>
              <a:rPr lang="en-US" sz="1400" dirty="0" smtClean="0">
                <a:hlinkClick r:id="rId2"/>
              </a:rPr>
              <a:t>https://www.ligo.caltech.edu/system/video_items/files/4/EinsteinsMessengerLIGO.mp4?1436490806</a:t>
            </a:r>
            <a:endParaRPr lang="en-US" sz="1400" dirty="0"/>
          </a:p>
        </p:txBody>
      </p:sp>
      <p:sp>
        <p:nvSpPr>
          <p:cNvPr id="5" name="TextBox 4"/>
          <p:cNvSpPr txBox="1"/>
          <p:nvPr/>
        </p:nvSpPr>
        <p:spPr>
          <a:xfrm>
            <a:off x="665019" y="2734887"/>
            <a:ext cx="8147056"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2017 Nobel Prize in Physics</a:t>
            </a:r>
            <a:r>
              <a:rPr lang="en-US" sz="2000" dirty="0"/>
              <a:t>: Rainer Weiss - Barry C. </a:t>
            </a:r>
            <a:r>
              <a:rPr lang="en-US" sz="2000" dirty="0" err="1"/>
              <a:t>Barish</a:t>
            </a:r>
            <a:r>
              <a:rPr lang="en-US" sz="2000" dirty="0"/>
              <a:t> -Kip S. </a:t>
            </a:r>
            <a:r>
              <a:rPr lang="en-US" sz="2000" dirty="0" smtClean="0"/>
              <a:t>Thorne</a:t>
            </a:r>
            <a:br>
              <a:rPr lang="en-US" sz="2000" dirty="0" smtClean="0"/>
            </a:br>
            <a:r>
              <a:rPr lang="en-US" sz="2000" dirty="0" smtClean="0"/>
              <a:t>"for </a:t>
            </a:r>
            <a:r>
              <a:rPr lang="en-US" sz="2000" dirty="0"/>
              <a:t>decisive contributions to the LIGO detector and the observation of gravitational waves"</a:t>
            </a:r>
          </a:p>
          <a:p>
            <a:pPr marL="285750" indent="-285750">
              <a:buFont typeface="Arial" panose="020B0604020202020204" pitchFamily="34" charset="0"/>
              <a:buChar char="•"/>
            </a:pPr>
            <a:endParaRPr lang="en-US" sz="2000" dirty="0" smtClean="0"/>
          </a:p>
          <a:p>
            <a:endParaRPr lang="en-US" sz="2000" dirty="0"/>
          </a:p>
          <a:p>
            <a:pPr marL="285750" indent="-285750">
              <a:buFont typeface="Arial" panose="020B0604020202020204" pitchFamily="34" charset="0"/>
              <a:buChar char="•"/>
            </a:pPr>
            <a:r>
              <a:rPr lang="en-US" sz="2000" dirty="0" smtClean="0"/>
              <a:t>Since 2019, Missouri S&amp;T has been part of the international LIGO consortium (the only institution in Missouri!)</a:t>
            </a:r>
            <a:endParaRPr lang="en-US" sz="2000" dirty="0"/>
          </a:p>
        </p:txBody>
      </p:sp>
    </p:spTree>
    <p:extLst>
      <p:ext uri="{BB962C8B-B14F-4D97-AF65-F5344CB8AC3E}">
        <p14:creationId xmlns:p14="http://schemas.microsoft.com/office/powerpoint/2010/main" val="15602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atic01.nyt.com/images/2016/02/12/science/12gravity-c/12gravity-c-blog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88" y="485104"/>
            <a:ext cx="4926009" cy="616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61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3" y="0"/>
            <a:ext cx="9052014" cy="6858000"/>
          </a:xfrm>
          <a:prstGeom prst="rect">
            <a:avLst/>
          </a:prstGeom>
        </p:spPr>
      </p:pic>
    </p:spTree>
    <p:extLst>
      <p:ext uri="{BB962C8B-B14F-4D97-AF65-F5344CB8AC3E}">
        <p14:creationId xmlns:p14="http://schemas.microsoft.com/office/powerpoint/2010/main" val="322007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6" y="718783"/>
            <a:ext cx="5255670" cy="2862322"/>
          </a:xfrm>
          <a:prstGeom prst="rect">
            <a:avLst/>
          </a:prstGeom>
          <a:noFill/>
        </p:spPr>
        <p:txBody>
          <a:bodyPr wrap="none" rtlCol="0">
            <a:spAutoFit/>
          </a:bodyPr>
          <a:lstStyle/>
          <a:p>
            <a:r>
              <a:rPr lang="en-US" sz="2000" dirty="0" smtClean="0"/>
              <a:t>General Relativity (Einstein): </a:t>
            </a:r>
          </a:p>
          <a:p>
            <a:r>
              <a:rPr lang="en-US" sz="2000" dirty="0" smtClean="0"/>
              <a:t>Gravity is related to the curvature of </a:t>
            </a:r>
            <a:r>
              <a:rPr lang="en-US" sz="2000" dirty="0" err="1" smtClean="0"/>
              <a:t>spacetime</a:t>
            </a:r>
            <a:r>
              <a:rPr lang="en-US" sz="2000" dirty="0" smtClean="0"/>
              <a:t> </a:t>
            </a:r>
          </a:p>
          <a:p>
            <a:r>
              <a:rPr lang="en-US" sz="2000" dirty="0" smtClean="0"/>
              <a:t>caused by mass.</a:t>
            </a:r>
          </a:p>
          <a:p>
            <a:endParaRPr lang="en-US" sz="2000" dirty="0"/>
          </a:p>
          <a:p>
            <a:r>
              <a:rPr lang="en-US" sz="2000" dirty="0" smtClean="0"/>
              <a:t>When massive objects accelerate, </a:t>
            </a:r>
          </a:p>
          <a:p>
            <a:r>
              <a:rPr lang="en-US" sz="2000" dirty="0" smtClean="0"/>
              <a:t>they cause “ripples” in the fabric of </a:t>
            </a:r>
            <a:r>
              <a:rPr lang="en-US" sz="2000" dirty="0" err="1" smtClean="0"/>
              <a:t>spacetime</a:t>
            </a:r>
            <a:r>
              <a:rPr lang="en-US" sz="2000" dirty="0" smtClean="0"/>
              <a:t>. </a:t>
            </a:r>
          </a:p>
          <a:p>
            <a:r>
              <a:rPr lang="en-US" sz="2000" dirty="0" smtClean="0"/>
              <a:t>These ripples propagate as gravitational waves</a:t>
            </a:r>
          </a:p>
          <a:p>
            <a:r>
              <a:rPr lang="en-US" sz="2000" dirty="0" smtClean="0"/>
              <a:t>with the speed of light</a:t>
            </a:r>
          </a:p>
          <a:p>
            <a:r>
              <a:rPr lang="en-US" sz="2000" dirty="0" smtClean="0">
                <a:hlinkClick r:id="rId2"/>
              </a:rPr>
              <a:t>https://www.ligo.caltech.edu/page/what-are-gw</a:t>
            </a:r>
            <a:endParaRPr lang="en-US" sz="2000" dirty="0"/>
          </a:p>
        </p:txBody>
      </p:sp>
      <p:pic>
        <p:nvPicPr>
          <p:cNvPr id="1026" name="Picture 2" descr="https://upload.wikimedia.org/wikipedia/commons/b/b8/Wav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9373" y="3888882"/>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80338" y="4241217"/>
            <a:ext cx="3389943" cy="1200329"/>
          </a:xfrm>
          <a:prstGeom prst="rect">
            <a:avLst/>
          </a:prstGeom>
          <a:noFill/>
        </p:spPr>
        <p:txBody>
          <a:bodyPr wrap="square" rtlCol="0">
            <a:spAutoFit/>
          </a:bodyPr>
          <a:lstStyle/>
          <a:p>
            <a:r>
              <a:rPr lang="en-US" dirty="0" smtClean="0"/>
              <a:t>Two-dimensional representation of gravitational waves generated by two neutron stars orbiting each other.</a:t>
            </a:r>
          </a:p>
        </p:txBody>
      </p:sp>
      <p:pic>
        <p:nvPicPr>
          <p:cNvPr id="1030" name="Picture 6" descr="Spacetime Curv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969" y="718783"/>
            <a:ext cx="2613312" cy="209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7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go2016021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93" y="944875"/>
            <a:ext cx="5905500" cy="33242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0913" y="4526679"/>
            <a:ext cx="8165205" cy="2308324"/>
          </a:xfrm>
          <a:prstGeom prst="rect">
            <a:avLst/>
          </a:prstGeom>
        </p:spPr>
        <p:txBody>
          <a:bodyPr wrap="square">
            <a:spAutoFit/>
          </a:bodyPr>
          <a:lstStyle/>
          <a:p>
            <a:r>
              <a:rPr lang="en-US" dirty="0" smtClean="0">
                <a:hlinkClick r:id="rId3"/>
              </a:rPr>
              <a:t>https://youtu.be/I_88S8DWbcU</a:t>
            </a:r>
            <a:endParaRPr lang="en-US" dirty="0" smtClean="0"/>
          </a:p>
          <a:p>
            <a:r>
              <a:rPr lang="en-US" b="1" dirty="0" smtClean="0"/>
              <a:t>Two Black Holes Merge into One </a:t>
            </a:r>
          </a:p>
          <a:p>
            <a:r>
              <a:rPr lang="en-US" dirty="0" smtClean="0"/>
              <a:t>Image Credit: SXS, the Simulating </a:t>
            </a:r>
            <a:r>
              <a:rPr lang="en-US" dirty="0" err="1" smtClean="0"/>
              <a:t>eXtreme</a:t>
            </a:r>
            <a:r>
              <a:rPr lang="en-US" dirty="0" smtClean="0"/>
              <a:t> </a:t>
            </a:r>
            <a:r>
              <a:rPr lang="en-US" dirty="0" err="1" smtClean="0"/>
              <a:t>Spacetimes</a:t>
            </a:r>
            <a:r>
              <a:rPr lang="en-US" dirty="0" smtClean="0"/>
              <a:t> (SXS) project (http://www.black-holes.org) </a:t>
            </a:r>
          </a:p>
          <a:p>
            <a:r>
              <a:rPr lang="en-US" dirty="0" smtClean="0"/>
              <a:t>Computer simulation. </a:t>
            </a:r>
          </a:p>
          <a:p>
            <a:r>
              <a:rPr lang="en-US" dirty="0" smtClean="0"/>
              <a:t>Two merging black holes each roughly 30 times the mass of the sun</a:t>
            </a:r>
          </a:p>
          <a:p>
            <a:r>
              <a:rPr lang="en-US" dirty="0" smtClean="0"/>
              <a:t>1.3 billion years ago. </a:t>
            </a:r>
          </a:p>
          <a:p>
            <a:r>
              <a:rPr lang="en-US" dirty="0" smtClean="0"/>
              <a:t> </a:t>
            </a:r>
            <a:endParaRPr lang="en-US" dirty="0"/>
          </a:p>
        </p:txBody>
      </p:sp>
    </p:spTree>
    <p:extLst>
      <p:ext uri="{BB962C8B-B14F-4D97-AF65-F5344CB8AC3E}">
        <p14:creationId xmlns:p14="http://schemas.microsoft.com/office/powerpoint/2010/main" val="1776350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2454" y="3244334"/>
            <a:ext cx="3239092" cy="369332"/>
          </a:xfrm>
          <a:prstGeom prst="rect">
            <a:avLst/>
          </a:prstGeom>
        </p:spPr>
        <p:txBody>
          <a:bodyPr wrap="none">
            <a:spAutoFit/>
          </a:bodyPr>
          <a:lstStyle/>
          <a:p>
            <a:r>
              <a:rPr lang="en-US" dirty="0" smtClean="0">
                <a:hlinkClick r:id="rId2"/>
              </a:rPr>
              <a:t>https://youtu.be/owc7ZwVHHgg</a:t>
            </a:r>
            <a:endParaRPr lang="en-US" dirty="0"/>
          </a:p>
        </p:txBody>
      </p:sp>
      <p:sp>
        <p:nvSpPr>
          <p:cNvPr id="4" name="Rectangle 3"/>
          <p:cNvSpPr/>
          <p:nvPr/>
        </p:nvSpPr>
        <p:spPr>
          <a:xfrm>
            <a:off x="669701" y="3799268"/>
            <a:ext cx="8229600" cy="2585323"/>
          </a:xfrm>
          <a:prstGeom prst="rect">
            <a:avLst/>
          </a:prstGeom>
        </p:spPr>
        <p:txBody>
          <a:bodyPr wrap="square">
            <a:spAutoFit/>
          </a:bodyPr>
          <a:lstStyle/>
          <a:p>
            <a:r>
              <a:rPr lang="en-US" dirty="0" smtClean="0"/>
              <a:t>A computer simulation of gravitational waves from merging black holes, based on data acquired Sept. 14, 2015 by the LIGO detectors. Our universe's three-dimensional space is shown as a two-dimensional surface, with one dimension removed. The black holes’ strong gravity curves the space near them into funnel shapes. As the black holes spiral together and merge into one, gravitational waves ripple outward. The movie is shown in slow motion, about 40 times slower than real time. </a:t>
            </a:r>
            <a:br>
              <a:rPr lang="en-US" dirty="0" smtClean="0"/>
            </a:br>
            <a:r>
              <a:rPr lang="en-US" dirty="0" smtClean="0"/>
              <a:t/>
            </a:r>
            <a:br>
              <a:rPr lang="en-US" dirty="0" smtClean="0"/>
            </a:br>
            <a:r>
              <a:rPr lang="en-US" dirty="0" smtClean="0"/>
              <a:t>This video is based on a computer simulation by the multi-university SXS (Simulating </a:t>
            </a:r>
            <a:r>
              <a:rPr lang="en-US" dirty="0" err="1" smtClean="0"/>
              <a:t>eXtreme</a:t>
            </a:r>
            <a:r>
              <a:rPr lang="en-US" dirty="0" smtClean="0"/>
              <a:t> </a:t>
            </a:r>
            <a:r>
              <a:rPr lang="en-US" dirty="0" err="1" smtClean="0"/>
              <a:t>Spacetimes</a:t>
            </a:r>
            <a:r>
              <a:rPr lang="en-US" dirty="0" smtClean="0"/>
              <a:t>) project. For more information, visit </a:t>
            </a:r>
            <a:r>
              <a:rPr lang="en-US" dirty="0" smtClean="0">
                <a:hlinkClick r:id="rId3"/>
              </a:rPr>
              <a:t>http://www.black-holes.org</a:t>
            </a:r>
            <a:r>
              <a:rPr lang="en-US" dirty="0" smtClean="0"/>
              <a:t>. </a:t>
            </a:r>
            <a:endParaRPr lang="en-US" dirty="0"/>
          </a:p>
        </p:txBody>
      </p:sp>
    </p:spTree>
    <p:extLst>
      <p:ext uri="{BB962C8B-B14F-4D97-AF65-F5344CB8AC3E}">
        <p14:creationId xmlns:p14="http://schemas.microsoft.com/office/powerpoint/2010/main" val="253267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282" y="1661375"/>
            <a:ext cx="7118937" cy="1631216"/>
          </a:xfrm>
          <a:prstGeom prst="rect">
            <a:avLst/>
          </a:prstGeom>
          <a:noFill/>
        </p:spPr>
        <p:txBody>
          <a:bodyPr wrap="none" rtlCol="0">
            <a:spAutoFit/>
          </a:bodyPr>
          <a:lstStyle/>
          <a:p>
            <a:r>
              <a:rPr lang="en-US" sz="2000" dirty="0" smtClean="0"/>
              <a:t>When gravitational waves pass an observer, they distort </a:t>
            </a:r>
            <a:r>
              <a:rPr lang="en-US" sz="2000" dirty="0" err="1" smtClean="0"/>
              <a:t>spacetime</a:t>
            </a:r>
            <a:endParaRPr lang="en-US" sz="2000" dirty="0" smtClean="0"/>
          </a:p>
          <a:p>
            <a:r>
              <a:rPr lang="en-US" sz="2000" dirty="0" smtClean="0"/>
              <a:t>Distances between objects change</a:t>
            </a:r>
          </a:p>
          <a:p>
            <a:endParaRPr lang="en-US" sz="2000" dirty="0"/>
          </a:p>
          <a:p>
            <a:r>
              <a:rPr lang="en-US" sz="2000" dirty="0" smtClean="0">
                <a:latin typeface="Cambria Math" panose="02040503050406030204" pitchFamily="18" charset="0"/>
                <a:ea typeface="Cambria Math" panose="02040503050406030204" pitchFamily="18" charset="0"/>
              </a:rPr>
              <a:t>⟶ </a:t>
            </a:r>
            <a:r>
              <a:rPr lang="en-US" sz="2000" dirty="0" smtClean="0">
                <a:ea typeface="Cambria Math" panose="02040503050406030204" pitchFamily="18" charset="0"/>
              </a:rPr>
              <a:t>Basis for detection</a:t>
            </a:r>
            <a:endParaRPr lang="en-US" sz="2000" dirty="0" smtClean="0"/>
          </a:p>
          <a:p>
            <a:endParaRPr lang="en-US" sz="2000" dirty="0"/>
          </a:p>
        </p:txBody>
      </p:sp>
    </p:spTree>
    <p:extLst>
      <p:ext uri="{BB962C8B-B14F-4D97-AF65-F5344CB8AC3E}">
        <p14:creationId xmlns:p14="http://schemas.microsoft.com/office/powerpoint/2010/main" val="189458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492" y="927279"/>
            <a:ext cx="7599260" cy="461665"/>
          </a:xfrm>
          <a:prstGeom prst="rect">
            <a:avLst/>
          </a:prstGeom>
          <a:solidFill>
            <a:srgbClr val="FFC000"/>
          </a:solidFill>
        </p:spPr>
        <p:txBody>
          <a:bodyPr wrap="none" rtlCol="0">
            <a:spAutoFit/>
          </a:bodyPr>
          <a:lstStyle/>
          <a:p>
            <a:r>
              <a:rPr lang="en-US" sz="2400" dirty="0" smtClean="0"/>
              <a:t>LIGO Laser Interferometer Gravitational Wave Observatory</a:t>
            </a:r>
            <a:endParaRPr lang="en-US" sz="2400" dirty="0"/>
          </a:p>
        </p:txBody>
      </p:sp>
      <p:pic>
        <p:nvPicPr>
          <p:cNvPr id="2050" name="Picture 2" descr="Both_a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467" y="2026700"/>
            <a:ext cx="59055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0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7724" y="5717078"/>
            <a:ext cx="4296112" cy="369332"/>
          </a:xfrm>
          <a:prstGeom prst="rect">
            <a:avLst/>
          </a:prstGeom>
        </p:spPr>
        <p:txBody>
          <a:bodyPr wrap="none">
            <a:spAutoFit/>
          </a:bodyPr>
          <a:lstStyle/>
          <a:p>
            <a:r>
              <a:rPr lang="en-US" dirty="0" smtClean="0"/>
              <a:t>https://www.ligo.caltech.edu/page/ligos-ifo</a:t>
            </a:r>
            <a:endParaRPr lang="en-US" dirty="0"/>
          </a:p>
        </p:txBody>
      </p:sp>
      <p:pic>
        <p:nvPicPr>
          <p:cNvPr id="3074" name="Picture 2" descr="https://www.ligo.caltech.edu/system/media_files/binaries/240/original/Basic_michelson_with_FP_labeled.jpg?14358677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31530"/>
            <a:ext cx="5704312" cy="4278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36771" y="419573"/>
            <a:ext cx="4572000" cy="2585323"/>
          </a:xfrm>
          <a:prstGeom prst="rect">
            <a:avLst/>
          </a:prstGeom>
        </p:spPr>
        <p:txBody>
          <a:bodyPr>
            <a:spAutoFit/>
          </a:bodyPr>
          <a:lstStyle/>
          <a:p>
            <a:pPr algn="just"/>
            <a:r>
              <a:rPr lang="en-US" dirty="0" smtClean="0">
                <a:effectLst/>
              </a:rPr>
              <a:t>Mirrors placed near the beam splitter reflect each laser beam back and forth along this 4 km length </a:t>
            </a:r>
            <a:r>
              <a:rPr lang="en-US" i="1" dirty="0" smtClean="0">
                <a:effectLst/>
              </a:rPr>
              <a:t>about 280 times</a:t>
            </a:r>
            <a:r>
              <a:rPr lang="en-US" dirty="0" smtClean="0">
                <a:effectLst/>
              </a:rPr>
              <a:t> before it merges with the beam from the other arm. </a:t>
            </a:r>
          </a:p>
          <a:p>
            <a:pPr algn="just"/>
            <a:r>
              <a:rPr lang="en-US" dirty="0" smtClean="0">
                <a:effectLst/>
              </a:rPr>
              <a:t>1. It stores the laser light within the interferometer for a longer period of time, which increases LIGO's sensitivity</a:t>
            </a:r>
          </a:p>
          <a:p>
            <a:pPr algn="just"/>
            <a:r>
              <a:rPr lang="en-US" dirty="0" smtClean="0">
                <a:effectLst/>
              </a:rPr>
              <a:t>2. It increases the distance traveled by each laser from 4 km to </a:t>
            </a:r>
            <a:r>
              <a:rPr lang="en-US" i="1" dirty="0" smtClean="0">
                <a:effectLst/>
              </a:rPr>
              <a:t>1120 km</a:t>
            </a:r>
            <a:r>
              <a:rPr lang="en-US" dirty="0" smtClean="0">
                <a:effectLst/>
              </a:rPr>
              <a:t>!</a:t>
            </a:r>
            <a:endParaRPr lang="en-US" dirty="0">
              <a:effectLst/>
            </a:endParaRPr>
          </a:p>
        </p:txBody>
      </p:sp>
    </p:spTree>
    <p:extLst>
      <p:ext uri="{BB962C8B-B14F-4D97-AF65-F5344CB8AC3E}">
        <p14:creationId xmlns:p14="http://schemas.microsoft.com/office/powerpoint/2010/main" val="176872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sic_ifo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584" y="661540"/>
            <a:ext cx="5905500" cy="33242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92782" y="4110388"/>
            <a:ext cx="7020908" cy="369332"/>
          </a:xfrm>
          <a:prstGeom prst="rect">
            <a:avLst/>
          </a:prstGeom>
        </p:spPr>
        <p:txBody>
          <a:bodyPr wrap="square">
            <a:spAutoFit/>
          </a:bodyPr>
          <a:lstStyle/>
          <a:p>
            <a:r>
              <a:rPr lang="en-US" dirty="0" smtClean="0">
                <a:hlinkClick r:id="rId3"/>
              </a:rPr>
              <a:t>https://www.ligo.caltech.edu/page/what-is-interferometer</a:t>
            </a:r>
            <a:endParaRPr lang="en-US" dirty="0"/>
          </a:p>
        </p:txBody>
      </p:sp>
    </p:spTree>
    <p:extLst>
      <p:ext uri="{BB962C8B-B14F-4D97-AF65-F5344CB8AC3E}">
        <p14:creationId xmlns:p14="http://schemas.microsoft.com/office/powerpoint/2010/main" val="313518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688" y="1305960"/>
            <a:ext cx="8133008" cy="3477875"/>
          </a:xfrm>
          <a:prstGeom prst="rect">
            <a:avLst/>
          </a:prstGeom>
        </p:spPr>
        <p:txBody>
          <a:bodyPr wrap="square">
            <a:spAutoFit/>
          </a:bodyPr>
          <a:lstStyle/>
          <a:p>
            <a:r>
              <a:rPr lang="en-US" sz="2000" dirty="0" smtClean="0"/>
              <a:t>Gravitational waves cause space to stretch in one direction and get squeezed in a perpendicular direction. </a:t>
            </a:r>
          </a:p>
          <a:p>
            <a:endParaRPr lang="en-US" sz="2000" dirty="0" smtClean="0"/>
          </a:p>
          <a:p>
            <a:r>
              <a:rPr lang="en-US" sz="2000" dirty="0" smtClean="0"/>
              <a:t>One arm of an interferometer lengthens while the other shrinks, then vice versa. The arms will change lengths in this way for as long as it takes the wave to pass.</a:t>
            </a:r>
          </a:p>
          <a:p>
            <a:endParaRPr lang="en-US" sz="2000" dirty="0" smtClean="0"/>
          </a:p>
          <a:p>
            <a:r>
              <a:rPr lang="en-US" sz="2000" dirty="0" smtClean="0"/>
              <a:t>Distance traveled by each laser beam varies </a:t>
            </a:r>
          </a:p>
          <a:p>
            <a:r>
              <a:rPr lang="en-US" sz="2000" dirty="0" smtClean="0"/>
              <a:t>Beams arrive at different times  </a:t>
            </a:r>
            <a:r>
              <a:rPr lang="en-US" sz="2000" dirty="0" smtClean="0">
                <a:latin typeface="Cambria Math" panose="02040503050406030204" pitchFamily="18" charset="0"/>
                <a:ea typeface="Cambria Math" panose="02040503050406030204" pitchFamily="18" charset="0"/>
              </a:rPr>
              <a:t>⟹ </a:t>
            </a:r>
            <a:r>
              <a:rPr lang="en-US" sz="2000" dirty="0" smtClean="0"/>
              <a:t>destructive </a:t>
            </a:r>
            <a:r>
              <a:rPr lang="en-US" sz="2000" i="1" dirty="0" smtClean="0"/>
              <a:t>and </a:t>
            </a:r>
            <a:r>
              <a:rPr lang="en-US" sz="2000" dirty="0" smtClean="0"/>
              <a:t>constructive interference</a:t>
            </a:r>
          </a:p>
          <a:p>
            <a:endParaRPr lang="en-US" sz="2000" dirty="0"/>
          </a:p>
          <a:p>
            <a:r>
              <a:rPr lang="en-US" sz="2000" dirty="0" smtClean="0"/>
              <a:t>Change in arm length only about 10</a:t>
            </a:r>
            <a:r>
              <a:rPr lang="en-US" sz="2000" baseline="30000" dirty="0" smtClean="0"/>
              <a:t>-19</a:t>
            </a:r>
            <a:r>
              <a:rPr lang="en-US" sz="2000" dirty="0" smtClean="0"/>
              <a:t> m ( 1/10,000</a:t>
            </a:r>
            <a:r>
              <a:rPr lang="en-US" sz="2000" baseline="30000" dirty="0" smtClean="0"/>
              <a:t>th</a:t>
            </a:r>
            <a:r>
              <a:rPr lang="en-US" sz="2000" dirty="0" smtClean="0"/>
              <a:t> the width of a proton)!</a:t>
            </a:r>
            <a:endParaRPr lang="en-US" sz="2000" dirty="0"/>
          </a:p>
        </p:txBody>
      </p:sp>
    </p:spTree>
    <p:extLst>
      <p:ext uri="{BB962C8B-B14F-4D97-AF65-F5344CB8AC3E}">
        <p14:creationId xmlns:p14="http://schemas.microsoft.com/office/powerpoint/2010/main" val="4055208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TotalTime>
  <Words>479</Words>
  <Application>Microsoft Office PowerPoint</Application>
  <PresentationFormat>On-screen Show (4:3)</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Gravitational Waves and LIGO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Waves </dc:title>
  <dc:creator>Agnes</dc:creator>
  <cp:lastModifiedBy>Vojta, Agnes</cp:lastModifiedBy>
  <cp:revision>23</cp:revision>
  <cp:lastPrinted>2016-02-29T18:46:36Z</cp:lastPrinted>
  <dcterms:created xsi:type="dcterms:W3CDTF">2016-02-29T15:48:26Z</dcterms:created>
  <dcterms:modified xsi:type="dcterms:W3CDTF">2020-10-12T20:09:13Z</dcterms:modified>
</cp:coreProperties>
</file>