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7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4389120" rtl="0" eaLnBrk="1" latinLnBrk="0" hangingPunct="1">
      <a:defRPr sz="864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4389120" rtl="0" eaLnBrk="1" latinLnBrk="0" hangingPunct="1">
      <a:defRPr sz="864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4389120" rtl="0" eaLnBrk="1" latinLnBrk="0" hangingPunct="1">
      <a:defRPr sz="864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4389120" rtl="0" eaLnBrk="1" latinLnBrk="0" hangingPunct="1">
      <a:defRPr sz="864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4389120" rtl="0" eaLnBrk="1" latinLnBrk="0" hangingPunct="1">
      <a:defRPr sz="864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4389120" rtl="0" eaLnBrk="1" latinLnBrk="0" hangingPunct="1">
      <a:defRPr sz="864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4389120" rtl="0" eaLnBrk="1" latinLnBrk="0" hangingPunct="1">
      <a:defRPr sz="864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4389120" rtl="0" eaLnBrk="1" latinLnBrk="0" hangingPunct="1">
      <a:defRPr sz="864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4389120" rtl="0" eaLnBrk="1" latinLnBrk="0" hangingPunct="1">
      <a:defRPr sz="864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47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91" autoAdjust="0"/>
    <p:restoredTop sz="96327"/>
  </p:normalViewPr>
  <p:slideViewPr>
    <p:cSldViewPr snapToGrid="0" snapToObjects="1">
      <p:cViewPr varScale="1">
        <p:scale>
          <a:sx n="29" d="100"/>
          <a:sy n="29" d="100"/>
        </p:scale>
        <p:origin x="1254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6" d="100"/>
          <a:sy n="136" d="100"/>
        </p:scale>
        <p:origin x="419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5D804-CED6-0949-BE6C-8D364F597F0B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42CB18-3CDA-9641-86CF-E84D6A984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98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852160" rtl="0" eaLnBrk="1" latinLnBrk="0" hangingPunct="1">
      <a:defRPr sz="7680" kern="1200">
        <a:solidFill>
          <a:schemeClr val="tx1"/>
        </a:solidFill>
        <a:latin typeface="+mn-lt"/>
        <a:ea typeface="+mn-ea"/>
        <a:cs typeface="+mn-cs"/>
      </a:defRPr>
    </a:lvl1pPr>
    <a:lvl2pPr marL="2926080" algn="l" defTabSz="5852160" rtl="0" eaLnBrk="1" latinLnBrk="0" hangingPunct="1">
      <a:defRPr sz="7680" kern="1200">
        <a:solidFill>
          <a:schemeClr val="tx1"/>
        </a:solidFill>
        <a:latin typeface="+mn-lt"/>
        <a:ea typeface="+mn-ea"/>
        <a:cs typeface="+mn-cs"/>
      </a:defRPr>
    </a:lvl2pPr>
    <a:lvl3pPr marL="5852160" algn="l" defTabSz="5852160" rtl="0" eaLnBrk="1" latinLnBrk="0" hangingPunct="1">
      <a:defRPr sz="7680" kern="1200">
        <a:solidFill>
          <a:schemeClr val="tx1"/>
        </a:solidFill>
        <a:latin typeface="+mn-lt"/>
        <a:ea typeface="+mn-ea"/>
        <a:cs typeface="+mn-cs"/>
      </a:defRPr>
    </a:lvl3pPr>
    <a:lvl4pPr marL="8778240" algn="l" defTabSz="5852160" rtl="0" eaLnBrk="1" latinLnBrk="0" hangingPunct="1">
      <a:defRPr sz="7680" kern="1200">
        <a:solidFill>
          <a:schemeClr val="tx1"/>
        </a:solidFill>
        <a:latin typeface="+mn-lt"/>
        <a:ea typeface="+mn-ea"/>
        <a:cs typeface="+mn-cs"/>
      </a:defRPr>
    </a:lvl4pPr>
    <a:lvl5pPr marL="11704320" algn="l" defTabSz="5852160" rtl="0" eaLnBrk="1" latinLnBrk="0" hangingPunct="1">
      <a:defRPr sz="7680" kern="1200">
        <a:solidFill>
          <a:schemeClr val="tx1"/>
        </a:solidFill>
        <a:latin typeface="+mn-lt"/>
        <a:ea typeface="+mn-ea"/>
        <a:cs typeface="+mn-cs"/>
      </a:defRPr>
    </a:lvl5pPr>
    <a:lvl6pPr marL="14630400" algn="l" defTabSz="5852160" rtl="0" eaLnBrk="1" latinLnBrk="0" hangingPunct="1">
      <a:defRPr sz="7680" kern="1200">
        <a:solidFill>
          <a:schemeClr val="tx1"/>
        </a:solidFill>
        <a:latin typeface="+mn-lt"/>
        <a:ea typeface="+mn-ea"/>
        <a:cs typeface="+mn-cs"/>
      </a:defRPr>
    </a:lvl6pPr>
    <a:lvl7pPr marL="17556480" algn="l" defTabSz="5852160" rtl="0" eaLnBrk="1" latinLnBrk="0" hangingPunct="1">
      <a:defRPr sz="7680" kern="1200">
        <a:solidFill>
          <a:schemeClr val="tx1"/>
        </a:solidFill>
        <a:latin typeface="+mn-lt"/>
        <a:ea typeface="+mn-ea"/>
        <a:cs typeface="+mn-cs"/>
      </a:defRPr>
    </a:lvl7pPr>
    <a:lvl8pPr marL="20482560" algn="l" defTabSz="5852160" rtl="0" eaLnBrk="1" latinLnBrk="0" hangingPunct="1">
      <a:defRPr sz="7680" kern="1200">
        <a:solidFill>
          <a:schemeClr val="tx1"/>
        </a:solidFill>
        <a:latin typeface="+mn-lt"/>
        <a:ea typeface="+mn-ea"/>
        <a:cs typeface="+mn-cs"/>
      </a:defRPr>
    </a:lvl8pPr>
    <a:lvl9pPr marL="23408640" algn="l" defTabSz="5852160" rtl="0" eaLnBrk="1" latinLnBrk="0" hangingPunct="1">
      <a:defRPr sz="76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EE9F6D9-EEE9-EBC5-C8E3-B1DAF5B28637}"/>
              </a:ext>
            </a:extLst>
          </p:cNvPr>
          <p:cNvSpPr/>
          <p:nvPr userDrawn="1"/>
        </p:nvSpPr>
        <p:spPr>
          <a:xfrm>
            <a:off x="0" y="0"/>
            <a:ext cx="43891200" cy="5105400"/>
          </a:xfrm>
          <a:prstGeom prst="rect">
            <a:avLst/>
          </a:prstGeom>
          <a:solidFill>
            <a:srgbClr val="BF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54EB57A6-A819-77BE-E063-1C519906D76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93332" y="1223554"/>
            <a:ext cx="38918404" cy="1624431"/>
          </a:xfrm>
        </p:spPr>
        <p:txBody>
          <a:bodyPr>
            <a:noAutofit/>
          </a:bodyPr>
          <a:lstStyle>
            <a:lvl1pPr marL="0" indent="0">
              <a:buNone/>
              <a:defRPr sz="11500" b="1" i="0">
                <a:latin typeface="Franklin Gothic Heavy" panose="020B0603020102020204" pitchFamily="34" charset="0"/>
              </a:defRPr>
            </a:lvl1pPr>
          </a:lstStyle>
          <a:p>
            <a:pPr lvl="0"/>
            <a:r>
              <a:rPr lang="en-US" dirty="0"/>
              <a:t>ACADEMIC RESEARCH POSTER TEMPLATE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02923C4F-3F92-FF97-648E-1CC21D08725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93332" y="2847985"/>
            <a:ext cx="38917562" cy="1050925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Subtitle for Academic Research Poster (48 x 36 inches)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4C0BA6D-418C-DB53-165E-E42BD2D7F75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93332" y="4047893"/>
            <a:ext cx="38917562" cy="55515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80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Your name and the name of the people who contributed to this presentation</a:t>
            </a:r>
          </a:p>
        </p:txBody>
      </p:sp>
      <p:sp>
        <p:nvSpPr>
          <p:cNvPr id="7" name="Content Placeholder 19">
            <a:extLst>
              <a:ext uri="{FF2B5EF4-FFF2-40B4-BE49-F238E27FC236}">
                <a16:creationId xmlns:a16="http://schemas.microsoft.com/office/drawing/2014/main" id="{A3239D02-F0F1-73F0-B085-8324C6ACAF95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1693863" y="5574866"/>
            <a:ext cx="9144000" cy="22085734"/>
          </a:xfrm>
        </p:spPr>
        <p:txBody>
          <a:bodyPr/>
          <a:lstStyle>
            <a:lvl1pPr marL="0" indent="0">
              <a:buNone/>
              <a:defRPr sz="4800">
                <a:latin typeface="Franklin Gothic Medium" panose="020B0603020102020204" pitchFamily="34" charset="0"/>
              </a:defRPr>
            </a:lvl1pPr>
            <a:lvl2pPr marL="0" indent="0">
              <a:spcBef>
                <a:spcPts val="1700"/>
              </a:spcBef>
              <a:buFontTx/>
              <a:buNone/>
              <a:defRPr i="0">
                <a:latin typeface="Tisa Offc Serif Pro" panose="02010504030101020102" pitchFamily="2" charset="0"/>
              </a:defRPr>
            </a:lvl2pPr>
            <a:lvl3pPr marL="0" indent="0">
              <a:spcBef>
                <a:spcPts val="1700"/>
              </a:spcBef>
              <a:buFontTx/>
              <a:buNone/>
              <a:defRPr sz="3600">
                <a:latin typeface="Franklin Gothic Medium" panose="020B0603020102020204" pitchFamily="34" charset="0"/>
              </a:defRPr>
            </a:lvl3pPr>
            <a:lvl4pPr marL="457200">
              <a:spcBef>
                <a:spcPts val="500"/>
              </a:spcBef>
              <a:spcAft>
                <a:spcPts val="500"/>
              </a:spcAft>
              <a:defRPr>
                <a:latin typeface="Tisa Offc Serif Pro" panose="02010504030101020102" pitchFamily="2" charset="0"/>
              </a:defRPr>
            </a:lvl4pPr>
            <a:lvl5pPr marL="0" indent="0">
              <a:spcBef>
                <a:spcPts val="1700"/>
              </a:spcBef>
              <a:spcAft>
                <a:spcPts val="1800"/>
              </a:spcAft>
              <a:buFontTx/>
              <a:buNone/>
              <a:defRPr sz="1800" b="0" i="0">
                <a:latin typeface="Franklin Gothic Medium Cond" panose="020B06060304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26">
            <a:extLst>
              <a:ext uri="{FF2B5EF4-FFF2-40B4-BE49-F238E27FC236}">
                <a16:creationId xmlns:a16="http://schemas.microsoft.com/office/drawing/2014/main" id="{E0B9FE5D-0E59-72B8-DC5A-59FC8B7A4EB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9804405" y="30713363"/>
            <a:ext cx="26517591" cy="1184683"/>
          </a:xfrm>
          <a:prstGeom prst="rect">
            <a:avLst/>
          </a:prstGeom>
        </p:spPr>
        <p:txBody>
          <a:bodyPr/>
          <a:lstStyle>
            <a:lvl1pPr algn="r">
              <a:defRPr sz="6000">
                <a:solidFill>
                  <a:schemeClr val="bg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Please enter your unit name here</a:t>
            </a:r>
          </a:p>
        </p:txBody>
      </p:sp>
      <p:sp>
        <p:nvSpPr>
          <p:cNvPr id="9" name="Content Placeholder 19">
            <a:extLst>
              <a:ext uri="{FF2B5EF4-FFF2-40B4-BE49-F238E27FC236}">
                <a16:creationId xmlns:a16="http://schemas.microsoft.com/office/drawing/2014/main" id="{FB4F9632-F6C2-338F-7B0D-99C16907CA0C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12008113" y="5574866"/>
            <a:ext cx="9144000" cy="22085734"/>
          </a:xfrm>
        </p:spPr>
        <p:txBody>
          <a:bodyPr/>
          <a:lstStyle>
            <a:lvl1pPr marL="0" indent="0">
              <a:buNone/>
              <a:defRPr sz="4800">
                <a:latin typeface="Franklin Gothic Medium" panose="020B0603020102020204" pitchFamily="34" charset="0"/>
              </a:defRPr>
            </a:lvl1pPr>
            <a:lvl2pPr marL="0" indent="0">
              <a:spcBef>
                <a:spcPts val="1700"/>
              </a:spcBef>
              <a:buFontTx/>
              <a:buNone/>
              <a:defRPr i="0">
                <a:latin typeface="Tisa Offc Serif Pro" panose="02010504030101020102" pitchFamily="2" charset="0"/>
              </a:defRPr>
            </a:lvl2pPr>
            <a:lvl3pPr marL="0" indent="0">
              <a:spcBef>
                <a:spcPts val="1700"/>
              </a:spcBef>
              <a:buFontTx/>
              <a:buNone/>
              <a:defRPr sz="3600">
                <a:latin typeface="Franklin Gothic Medium" panose="020B0603020102020204" pitchFamily="34" charset="0"/>
              </a:defRPr>
            </a:lvl3pPr>
            <a:lvl4pPr marL="457200">
              <a:spcBef>
                <a:spcPts val="500"/>
              </a:spcBef>
              <a:spcAft>
                <a:spcPts val="500"/>
              </a:spcAft>
              <a:defRPr>
                <a:latin typeface="Tisa Offc Serif Pro" panose="02010504030101020102" pitchFamily="2" charset="0"/>
              </a:defRPr>
            </a:lvl4pPr>
            <a:lvl5pPr marL="0" indent="0">
              <a:spcBef>
                <a:spcPts val="1700"/>
              </a:spcBef>
              <a:spcAft>
                <a:spcPts val="1800"/>
              </a:spcAft>
              <a:buFontTx/>
              <a:buNone/>
              <a:defRPr sz="1800" b="0" i="0">
                <a:latin typeface="Franklin Gothic Medium Cond" panose="020B06060304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9">
            <a:extLst>
              <a:ext uri="{FF2B5EF4-FFF2-40B4-BE49-F238E27FC236}">
                <a16:creationId xmlns:a16="http://schemas.microsoft.com/office/drawing/2014/main" id="{73B1E6A7-8D3A-78C9-61FC-7C3133E2B100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22322363" y="5574866"/>
            <a:ext cx="9144000" cy="22085734"/>
          </a:xfrm>
        </p:spPr>
        <p:txBody>
          <a:bodyPr/>
          <a:lstStyle>
            <a:lvl1pPr marL="0" indent="0">
              <a:buNone/>
              <a:defRPr sz="4800">
                <a:latin typeface="Franklin Gothic Medium" panose="020B0603020102020204" pitchFamily="34" charset="0"/>
              </a:defRPr>
            </a:lvl1pPr>
            <a:lvl2pPr marL="0" indent="0">
              <a:spcBef>
                <a:spcPts val="1700"/>
              </a:spcBef>
              <a:buFontTx/>
              <a:buNone/>
              <a:defRPr i="0">
                <a:latin typeface="Tisa Offc Serif Pro" panose="02010504030101020102" pitchFamily="2" charset="0"/>
              </a:defRPr>
            </a:lvl2pPr>
            <a:lvl3pPr marL="0" indent="0">
              <a:spcBef>
                <a:spcPts val="1700"/>
              </a:spcBef>
              <a:buFontTx/>
              <a:buNone/>
              <a:defRPr sz="3600">
                <a:latin typeface="Franklin Gothic Medium" panose="020B0603020102020204" pitchFamily="34" charset="0"/>
              </a:defRPr>
            </a:lvl3pPr>
            <a:lvl4pPr marL="457200">
              <a:spcBef>
                <a:spcPts val="500"/>
              </a:spcBef>
              <a:spcAft>
                <a:spcPts val="500"/>
              </a:spcAft>
              <a:defRPr>
                <a:latin typeface="Tisa Offc Serif Pro" panose="02010504030101020102" pitchFamily="2" charset="0"/>
              </a:defRPr>
            </a:lvl4pPr>
            <a:lvl5pPr marL="0" indent="0">
              <a:spcBef>
                <a:spcPts val="1700"/>
              </a:spcBef>
              <a:spcAft>
                <a:spcPts val="1800"/>
              </a:spcAft>
              <a:buFontTx/>
              <a:buNone/>
              <a:defRPr sz="1800" b="0" i="0">
                <a:latin typeface="Franklin Gothic Medium Cond" panose="020B06060304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9">
            <a:extLst>
              <a:ext uri="{FF2B5EF4-FFF2-40B4-BE49-F238E27FC236}">
                <a16:creationId xmlns:a16="http://schemas.microsoft.com/office/drawing/2014/main" id="{A9537211-4A17-DCD9-4848-57C24FB4A35E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32655663" y="5574866"/>
            <a:ext cx="9144000" cy="22085734"/>
          </a:xfrm>
        </p:spPr>
        <p:txBody>
          <a:bodyPr/>
          <a:lstStyle>
            <a:lvl1pPr marL="0" indent="0">
              <a:buNone/>
              <a:defRPr sz="4800">
                <a:latin typeface="Franklin Gothic Medium" panose="020B0603020102020204" pitchFamily="34" charset="0"/>
              </a:defRPr>
            </a:lvl1pPr>
            <a:lvl2pPr marL="0" indent="0">
              <a:spcBef>
                <a:spcPts val="1700"/>
              </a:spcBef>
              <a:buFontTx/>
              <a:buNone/>
              <a:defRPr i="0">
                <a:latin typeface="Tisa Offc Serif Pro" panose="02010504030101020102" pitchFamily="2" charset="0"/>
              </a:defRPr>
            </a:lvl2pPr>
            <a:lvl3pPr marL="0" indent="0">
              <a:spcBef>
                <a:spcPts val="1700"/>
              </a:spcBef>
              <a:buFontTx/>
              <a:buNone/>
              <a:defRPr sz="3600">
                <a:latin typeface="Franklin Gothic Medium" panose="020B0603020102020204" pitchFamily="34" charset="0"/>
              </a:defRPr>
            </a:lvl3pPr>
            <a:lvl4pPr marL="457200">
              <a:spcBef>
                <a:spcPts val="500"/>
              </a:spcBef>
              <a:spcAft>
                <a:spcPts val="500"/>
              </a:spcAft>
              <a:defRPr>
                <a:latin typeface="Tisa Offc Serif Pro" panose="02010504030101020102" pitchFamily="2" charset="0"/>
              </a:defRPr>
            </a:lvl4pPr>
            <a:lvl5pPr marL="0" indent="0">
              <a:spcBef>
                <a:spcPts val="1700"/>
              </a:spcBef>
              <a:spcAft>
                <a:spcPts val="1800"/>
              </a:spcAft>
              <a:buFontTx/>
              <a:buNone/>
              <a:defRPr sz="1800" b="0" i="0">
                <a:latin typeface="Franklin Gothic Medium Cond" panose="020B06060304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D160E1-C216-1AB6-0E10-40F56742A063}"/>
              </a:ext>
            </a:extLst>
          </p:cNvPr>
          <p:cNvCxnSpPr/>
          <p:nvPr userDrawn="1"/>
        </p:nvCxnSpPr>
        <p:spPr>
          <a:xfrm>
            <a:off x="11353800" y="5574866"/>
            <a:ext cx="0" cy="2208573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E26862-78DD-E8B5-DDAE-5B2D78F16905}"/>
              </a:ext>
            </a:extLst>
          </p:cNvPr>
          <p:cNvCxnSpPr/>
          <p:nvPr userDrawn="1"/>
        </p:nvCxnSpPr>
        <p:spPr>
          <a:xfrm>
            <a:off x="21717000" y="5574866"/>
            <a:ext cx="0" cy="2208573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3478F0-5B55-562C-5EC2-A25DDB30B5F0}"/>
              </a:ext>
            </a:extLst>
          </p:cNvPr>
          <p:cNvCxnSpPr/>
          <p:nvPr userDrawn="1"/>
        </p:nvCxnSpPr>
        <p:spPr>
          <a:xfrm>
            <a:off x="32080200" y="5574866"/>
            <a:ext cx="0" cy="2208573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459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01BE94-8F16-817E-D944-C61D71B9C398}"/>
              </a:ext>
            </a:extLst>
          </p:cNvPr>
          <p:cNvSpPr/>
          <p:nvPr userDrawn="1"/>
        </p:nvSpPr>
        <p:spPr>
          <a:xfrm>
            <a:off x="-110651" y="29979689"/>
            <a:ext cx="44072189" cy="2998330"/>
          </a:xfrm>
          <a:prstGeom prst="rect">
            <a:avLst/>
          </a:prstGeom>
          <a:solidFill>
            <a:srgbClr val="15473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838" b="0" i="0" u="none" strike="noStrike" kern="0" cap="none" spc="0" normalizeH="0" baseline="0" noProof="0" dirty="0">
              <a:ln>
                <a:noFill/>
              </a:ln>
              <a:solidFill>
                <a:srgbClr val="72BF4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6" y="1752602"/>
            <a:ext cx="37856160" cy="4595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6" y="8427111"/>
            <a:ext cx="37856160" cy="21108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E506C1FA-EC03-9625-AD1E-2B39B53E1F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333676" y="28269621"/>
            <a:ext cx="4708398" cy="470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0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hf sldNum="0" hdr="0" dt="0"/>
  <p:txStyles>
    <p:titleStyle>
      <a:lvl1pPr algn="l" defTabSz="3291840" rtl="0" eaLnBrk="1" latinLnBrk="0" hangingPunct="1">
        <a:lnSpc>
          <a:spcPct val="90000"/>
        </a:lnSpc>
        <a:spcBef>
          <a:spcPct val="0"/>
        </a:spcBef>
        <a:buNone/>
        <a:defRPr sz="21120" b="0" i="0" kern="1200">
          <a:solidFill>
            <a:schemeClr val="tx1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0" indent="0" algn="l" defTabSz="3291840" rtl="0" eaLnBrk="1" latinLnBrk="0" hangingPunct="1">
        <a:lnSpc>
          <a:spcPct val="110000"/>
        </a:lnSpc>
        <a:spcBef>
          <a:spcPts val="2000"/>
        </a:spcBef>
        <a:spcAft>
          <a:spcPts val="2000"/>
        </a:spcAft>
        <a:buFontTx/>
        <a:buNone/>
        <a:defRPr sz="11520" b="0" i="0" kern="1200">
          <a:solidFill>
            <a:schemeClr val="tx1"/>
          </a:solidFill>
          <a:latin typeface="Tisa Offc Serif Pro" panose="02010504030101020102" pitchFamily="2" charset="0"/>
          <a:ea typeface="+mn-ea"/>
          <a:cs typeface="+mn-cs"/>
        </a:defRPr>
      </a:lvl1pPr>
      <a:lvl2pPr marL="0" indent="0" algn="l" defTabSz="3291840" rtl="0" eaLnBrk="1" latinLnBrk="0" hangingPunct="1">
        <a:lnSpc>
          <a:spcPct val="110000"/>
        </a:lnSpc>
        <a:spcBef>
          <a:spcPts val="2000"/>
        </a:spcBef>
        <a:spcAft>
          <a:spcPts val="2000"/>
        </a:spcAft>
        <a:buClr>
          <a:schemeClr val="accent6"/>
        </a:buClr>
        <a:buSzPct val="80000"/>
        <a:buFontTx/>
        <a:buNone/>
        <a:tabLst/>
        <a:defRPr sz="11520" b="0" i="0" kern="1200">
          <a:solidFill>
            <a:schemeClr val="tx1"/>
          </a:solidFill>
          <a:latin typeface="Tisa Offc Serif Pro" panose="02010504030101020102" pitchFamily="2" charset="0"/>
          <a:ea typeface="+mn-ea"/>
          <a:cs typeface="+mn-cs"/>
        </a:defRPr>
      </a:lvl2pPr>
      <a:lvl3pPr marL="0" indent="0" algn="l" defTabSz="3291840" rtl="0" eaLnBrk="1" latinLnBrk="0" hangingPunct="1">
        <a:lnSpc>
          <a:spcPct val="110000"/>
        </a:lnSpc>
        <a:spcBef>
          <a:spcPts val="2000"/>
        </a:spcBef>
        <a:spcAft>
          <a:spcPts val="2000"/>
        </a:spcAft>
        <a:buClr>
          <a:schemeClr val="accent3"/>
        </a:buClr>
        <a:buFontTx/>
        <a:buNone/>
        <a:tabLst/>
        <a:defRPr sz="11520" b="0" i="0" kern="1200">
          <a:solidFill>
            <a:schemeClr val="tx1"/>
          </a:solidFill>
          <a:latin typeface="Tisa Offc Serif Pro" panose="02010504030101020102" pitchFamily="2" charset="0"/>
          <a:ea typeface="+mn-ea"/>
          <a:cs typeface="+mn-cs"/>
        </a:defRPr>
      </a:lvl3pPr>
      <a:lvl4pPr marL="0" indent="0" algn="l" defTabSz="3291840" rtl="0" eaLnBrk="1" latinLnBrk="0" hangingPunct="1">
        <a:lnSpc>
          <a:spcPct val="110000"/>
        </a:lnSpc>
        <a:spcBef>
          <a:spcPts val="2000"/>
        </a:spcBef>
        <a:spcAft>
          <a:spcPts val="2000"/>
        </a:spcAft>
        <a:buClr>
          <a:schemeClr val="accent4"/>
        </a:buClr>
        <a:buSzPct val="100000"/>
        <a:buFontTx/>
        <a:buNone/>
        <a:tabLst/>
        <a:defRPr sz="11520" b="0" i="0" kern="1200">
          <a:solidFill>
            <a:schemeClr val="tx1"/>
          </a:solidFill>
          <a:latin typeface="Tisa Offc Serif Pro" panose="02010504030101020102" pitchFamily="2" charset="0"/>
          <a:ea typeface="+mn-ea"/>
          <a:cs typeface="+mn-cs"/>
        </a:defRPr>
      </a:lvl4pPr>
      <a:lvl5pPr marL="0" indent="0" algn="l" defTabSz="3291840" rtl="0" eaLnBrk="1" latinLnBrk="0" hangingPunct="1">
        <a:lnSpc>
          <a:spcPct val="110000"/>
        </a:lnSpc>
        <a:spcBef>
          <a:spcPts val="2000"/>
        </a:spcBef>
        <a:spcAft>
          <a:spcPts val="2000"/>
        </a:spcAft>
        <a:buClr>
          <a:schemeClr val="accent5"/>
        </a:buClr>
        <a:buFontTx/>
        <a:buNone/>
        <a:defRPr sz="11520" b="0" i="0" kern="1200">
          <a:solidFill>
            <a:schemeClr val="tx1"/>
          </a:solidFill>
          <a:latin typeface="Tisa Offc Serif Pro" panose="02010504030101020102" pitchFamily="2" charset="0"/>
          <a:ea typeface="+mn-ea"/>
          <a:cs typeface="+mn-cs"/>
        </a:defRPr>
      </a:lvl5pPr>
      <a:lvl6pPr marL="0" indent="0" algn="l" defTabSz="3291840" rtl="0" eaLnBrk="1" latinLnBrk="0" hangingPunct="1">
        <a:lnSpc>
          <a:spcPct val="110000"/>
        </a:lnSpc>
        <a:spcBef>
          <a:spcPts val="2000"/>
        </a:spcBef>
        <a:spcAft>
          <a:spcPts val="2000"/>
        </a:spcAft>
        <a:buClr>
          <a:srgbClr val="DAAA00"/>
        </a:buClr>
        <a:buFontTx/>
        <a:buNone/>
        <a:defRPr sz="11520" b="0" i="0" kern="1200">
          <a:solidFill>
            <a:schemeClr val="tx1"/>
          </a:solidFill>
          <a:latin typeface="Tisa Offc Serif Pro" panose="02010504030101020102" pitchFamily="2" charset="0"/>
          <a:ea typeface="+mn-ea"/>
          <a:cs typeface="+mn-cs"/>
        </a:defRPr>
      </a:lvl6pPr>
      <a:lvl7pPr marL="0" indent="0" algn="l" defTabSz="3291840" rtl="0" eaLnBrk="1" latinLnBrk="0" hangingPunct="1">
        <a:lnSpc>
          <a:spcPct val="110000"/>
        </a:lnSpc>
        <a:spcBef>
          <a:spcPts val="2000"/>
        </a:spcBef>
        <a:spcAft>
          <a:spcPts val="2000"/>
        </a:spcAft>
        <a:buClr>
          <a:srgbClr val="FED925"/>
        </a:buClr>
        <a:buSzPct val="90000"/>
        <a:buFontTx/>
        <a:buNone/>
        <a:defRPr sz="11520" b="0" i="0" kern="1200">
          <a:solidFill>
            <a:schemeClr val="tx1"/>
          </a:solidFill>
          <a:latin typeface="Tisa Offc Serif Pro" panose="02010504030101020102" pitchFamily="2" charset="0"/>
          <a:ea typeface="+mn-ea"/>
          <a:cs typeface="+mn-cs"/>
        </a:defRPr>
      </a:lvl7pPr>
      <a:lvl8pPr marL="0" indent="0" algn="l" defTabSz="3291840" rtl="0" eaLnBrk="1" latinLnBrk="0" hangingPunct="1">
        <a:lnSpc>
          <a:spcPct val="110000"/>
        </a:lnSpc>
        <a:spcBef>
          <a:spcPts val="2000"/>
        </a:spcBef>
        <a:spcAft>
          <a:spcPts val="2000"/>
        </a:spcAft>
        <a:buClr>
          <a:srgbClr val="AB2328"/>
        </a:buClr>
        <a:buSzPct val="110000"/>
        <a:buFontTx/>
        <a:buNone/>
        <a:defRPr sz="11520" b="0" i="0" kern="1200" spc="0">
          <a:solidFill>
            <a:schemeClr val="tx1"/>
          </a:solidFill>
          <a:latin typeface="Tisa Offc Serif Pro" panose="02010504030101020102" pitchFamily="2" charset="0"/>
          <a:ea typeface="+mn-ea"/>
          <a:cs typeface="+mn-cs"/>
        </a:defRPr>
      </a:lvl8pPr>
      <a:lvl9pPr marL="0" indent="0" algn="l" defTabSz="3291840" rtl="0" eaLnBrk="1" latinLnBrk="0" hangingPunct="1">
        <a:lnSpc>
          <a:spcPct val="110000"/>
        </a:lnSpc>
        <a:spcBef>
          <a:spcPts val="2000"/>
        </a:spcBef>
        <a:spcAft>
          <a:spcPts val="2000"/>
        </a:spcAft>
        <a:buClr>
          <a:srgbClr val="3F3A60"/>
        </a:buClr>
        <a:buFontTx/>
        <a:buNone/>
        <a:defRPr sz="11520" b="0" i="0" kern="1200">
          <a:solidFill>
            <a:schemeClr val="tx1"/>
          </a:solidFill>
          <a:latin typeface="Tisa Offc Serif Pro" panose="02010504030101020102" pitchFamily="2" charset="0"/>
          <a:ea typeface="+mn-ea"/>
          <a:cs typeface="+mn-cs"/>
        </a:defRPr>
      </a:lvl9pPr>
    </p:bodyStyle>
    <p:otherStyle>
      <a:defPPr>
        <a:defRPr lang="en-US"/>
      </a:defPPr>
      <a:lvl1pPr marL="0" algn="l" defTabSz="3291840" rtl="0" eaLnBrk="1" latinLnBrk="0" hangingPunct="1">
        <a:defRPr sz="6483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algn="l" defTabSz="3291840" rtl="0" eaLnBrk="1" latinLnBrk="0" hangingPunct="1">
        <a:defRPr sz="6483" kern="1200">
          <a:solidFill>
            <a:schemeClr val="tx1"/>
          </a:solidFill>
          <a:latin typeface="+mn-lt"/>
          <a:ea typeface="+mn-ea"/>
          <a:cs typeface="+mn-cs"/>
        </a:defRPr>
      </a:lvl2pPr>
      <a:lvl3pPr marL="3291840" algn="l" defTabSz="3291840" rtl="0" eaLnBrk="1" latinLnBrk="0" hangingPunct="1">
        <a:defRPr sz="6483" kern="1200">
          <a:solidFill>
            <a:schemeClr val="tx1"/>
          </a:solidFill>
          <a:latin typeface="+mn-lt"/>
          <a:ea typeface="+mn-ea"/>
          <a:cs typeface="+mn-cs"/>
        </a:defRPr>
      </a:lvl3pPr>
      <a:lvl4pPr marL="4937760" algn="l" defTabSz="3291840" rtl="0" eaLnBrk="1" latinLnBrk="0" hangingPunct="1">
        <a:defRPr sz="6483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algn="l" defTabSz="3291840" rtl="0" eaLnBrk="1" latinLnBrk="0" hangingPunct="1">
        <a:defRPr sz="6483" kern="1200">
          <a:solidFill>
            <a:schemeClr val="tx1"/>
          </a:solidFill>
          <a:latin typeface="+mn-lt"/>
          <a:ea typeface="+mn-ea"/>
          <a:cs typeface="+mn-cs"/>
        </a:defRPr>
      </a:lvl5pPr>
      <a:lvl6pPr marL="8229600" algn="l" defTabSz="3291840" rtl="0" eaLnBrk="1" latinLnBrk="0" hangingPunct="1">
        <a:defRPr sz="6483" kern="1200">
          <a:solidFill>
            <a:schemeClr val="tx1"/>
          </a:solidFill>
          <a:latin typeface="+mn-lt"/>
          <a:ea typeface="+mn-ea"/>
          <a:cs typeface="+mn-cs"/>
        </a:defRPr>
      </a:lvl6pPr>
      <a:lvl7pPr marL="9875520" algn="l" defTabSz="3291840" rtl="0" eaLnBrk="1" latinLnBrk="0" hangingPunct="1">
        <a:defRPr sz="6483" kern="1200">
          <a:solidFill>
            <a:schemeClr val="tx1"/>
          </a:solidFill>
          <a:latin typeface="+mn-lt"/>
          <a:ea typeface="+mn-ea"/>
          <a:cs typeface="+mn-cs"/>
        </a:defRPr>
      </a:lvl7pPr>
      <a:lvl8pPr marL="11521440" algn="l" defTabSz="3291840" rtl="0" eaLnBrk="1" latinLnBrk="0" hangingPunct="1">
        <a:defRPr sz="6483" kern="1200">
          <a:solidFill>
            <a:schemeClr val="tx1"/>
          </a:solidFill>
          <a:latin typeface="+mn-lt"/>
          <a:ea typeface="+mn-ea"/>
          <a:cs typeface="+mn-cs"/>
        </a:defRPr>
      </a:lvl8pPr>
      <a:lvl9pPr marL="13167360" algn="l" defTabSz="3291840" rtl="0" eaLnBrk="1" latinLnBrk="0" hangingPunct="1">
        <a:defRPr sz="64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3.png"/><Relationship Id="rId7" Type="http://schemas.openxmlformats.org/officeDocument/2006/relationships/oleObject" Target="../embeddings/oleObject1.bin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tif"/><Relationship Id="rId4" Type="http://schemas.openxmlformats.org/officeDocument/2006/relationships/image" Target="../media/image4.tif"/><Relationship Id="rId9" Type="http://schemas.openxmlformats.org/officeDocument/2006/relationships/image" Target="../media/image8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232F59-E8C0-1ACE-8D0A-D1E100C0F29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93863" y="766584"/>
            <a:ext cx="40105799" cy="1755519"/>
          </a:xfrm>
        </p:spPr>
        <p:txBody>
          <a:bodyPr/>
          <a:lstStyle/>
          <a:p>
            <a:r>
              <a:rPr lang="en-US" sz="8800" i="0" dirty="0">
                <a:effectLst/>
                <a:latin typeface="Franklin Gothic Medium Cond" panose="020B0606030402020204" pitchFamily="34" charset="0"/>
                <a:cs typeface="Arial" panose="020B0604020202020204" pitchFamily="34" charset="0"/>
              </a:rPr>
              <a:t>Self-Organization of the Brain Serotonergic Matrix: From Stochastic Axons to Regional Densities</a:t>
            </a:r>
            <a:endParaRPr lang="en-US" sz="8800" dirty="0">
              <a:latin typeface="Franklin Gothic Medium Cond" panose="020B0606030402020204" pitchFamily="34" charset="0"/>
              <a:cs typeface="Arial" panose="020B0604020202020204" pitchFamily="34" charset="0"/>
            </a:endParaRPr>
          </a:p>
          <a:p>
            <a:endParaRPr lang="en-US" sz="11200" dirty="0">
              <a:solidFill>
                <a:srgbClr val="1547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DB5EFC-CA21-74D7-71AC-B5A30D275D2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693331" y="2522103"/>
            <a:ext cx="40106331" cy="219684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6000" b="1" dirty="0" err="1">
                <a:latin typeface="Franklin Gothic Medium Cond" panose="020B0606030402020204" pitchFamily="34" charset="0"/>
                <a:cs typeface="Arial" panose="020B0604020202020204" pitchFamily="34" charset="0"/>
              </a:rPr>
              <a:t>Skirmantas</a:t>
            </a:r>
            <a:r>
              <a:rPr lang="en-US" sz="6000" b="1" dirty="0">
                <a:latin typeface="Franklin Gothic Medium Cond" panose="020B0606030402020204" pitchFamily="34" charset="0"/>
                <a:cs typeface="Arial" panose="020B0604020202020204" pitchFamily="34" charset="0"/>
              </a:rPr>
              <a:t> Janusonis</a:t>
            </a:r>
            <a:r>
              <a:rPr lang="en-US" sz="6000" b="1" baseline="30000" dirty="0">
                <a:latin typeface="Franklin Gothic Medium Cond" panose="020B0606030402020204" pitchFamily="34" charset="0"/>
                <a:cs typeface="Arial" panose="020B0604020202020204" pitchFamily="34" charset="0"/>
              </a:rPr>
              <a:t>1</a:t>
            </a:r>
            <a:r>
              <a:rPr lang="en-US" sz="6000" b="1" dirty="0">
                <a:latin typeface="Franklin Gothic Medium Cond" panose="020B0606030402020204" pitchFamily="34" charset="0"/>
                <a:cs typeface="Arial" panose="020B0604020202020204" pitchFamily="34" charset="0"/>
              </a:rPr>
              <a:t>, Thomas Vojta</a:t>
            </a:r>
            <a:r>
              <a:rPr lang="en-US" sz="6000" b="1" baseline="30000" dirty="0">
                <a:latin typeface="Franklin Gothic Medium Cond" panose="020B0606030402020204" pitchFamily="34" charset="0"/>
                <a:cs typeface="Arial" panose="020B0604020202020204" pitchFamily="34" charset="0"/>
              </a:rPr>
              <a:t>2</a:t>
            </a:r>
            <a:r>
              <a:rPr lang="en-US" sz="6000" b="1" dirty="0">
                <a:latin typeface="Franklin Gothic Medium Cond" panose="020B0606030402020204" pitchFamily="34" charset="0"/>
                <a:cs typeface="Arial" panose="020B0604020202020204" pitchFamily="34" charset="0"/>
              </a:rPr>
              <a:t>, Ralf Metzler</a:t>
            </a:r>
            <a:r>
              <a:rPr lang="en-US" sz="6000" b="1" baseline="30000" dirty="0">
                <a:latin typeface="Franklin Gothic Medium Cond" panose="020B0606030402020204" pitchFamily="34" charset="0"/>
                <a:cs typeface="Arial" panose="020B0604020202020204" pitchFamily="34" charset="0"/>
              </a:rPr>
              <a:t>3</a:t>
            </a:r>
            <a:r>
              <a:rPr lang="en-US" sz="6000" b="1" dirty="0">
                <a:latin typeface="Franklin Gothic Medium Cond" panose="020B0606030402020204" pitchFamily="34" charset="0"/>
                <a:cs typeface="Arial" panose="020B0604020202020204" pitchFamily="34" charset="0"/>
              </a:rPr>
              <a:t>, Justin H. Haiman</a:t>
            </a:r>
            <a:r>
              <a:rPr lang="en-US" sz="6000" b="1" baseline="30000" dirty="0">
                <a:latin typeface="Franklin Gothic Medium Cond" panose="020B0606030402020204" pitchFamily="34" charset="0"/>
                <a:cs typeface="Arial" panose="020B0604020202020204" pitchFamily="34" charset="0"/>
              </a:rPr>
              <a:t>1</a:t>
            </a:r>
            <a:r>
              <a:rPr lang="en-US" sz="6000" b="1" dirty="0">
                <a:latin typeface="Franklin Gothic Medium Cond" panose="020B0606030402020204" pitchFamily="34" charset="0"/>
                <a:cs typeface="Arial" panose="020B0604020202020204" pitchFamily="34" charset="0"/>
              </a:rPr>
              <a:t>, Angela Rayle</a:t>
            </a:r>
            <a:r>
              <a:rPr lang="en-US" sz="6000" b="1" baseline="30000" dirty="0">
                <a:latin typeface="Franklin Gothic Medium Cond" panose="020B0606030402020204" pitchFamily="34" charset="0"/>
                <a:cs typeface="Arial" panose="020B0604020202020204" pitchFamily="34" charset="0"/>
              </a:rPr>
              <a:t>2</a:t>
            </a:r>
            <a:r>
              <a:rPr lang="en-US" sz="6000" b="1" dirty="0">
                <a:latin typeface="Franklin Gothic Medium Cond" panose="020B0606030402020204" pitchFamily="34" charset="0"/>
                <a:cs typeface="Arial" panose="020B0604020202020204" pitchFamily="34" charset="0"/>
              </a:rPr>
              <a:t>, Wei Wang</a:t>
            </a:r>
            <a:r>
              <a:rPr lang="en-US" sz="6000" b="1" baseline="30000" dirty="0">
                <a:latin typeface="Franklin Gothic Medium Cond" panose="020B06060304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600" baseline="30000" dirty="0">
                <a:latin typeface="Franklin Gothic Medium Cond" panose="020B06060304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latin typeface="Franklin Gothic Medium Cond" panose="020B0606030402020204" pitchFamily="34" charset="0"/>
                <a:cs typeface="Arial" panose="020B0604020202020204" pitchFamily="34" charset="0"/>
              </a:rPr>
              <a:t>Department of Psychological &amp; Brain Sciences, University of California, Santa Barbara, </a:t>
            </a:r>
            <a:r>
              <a:rPr lang="en-US" sz="3600" baseline="30000" dirty="0">
                <a:latin typeface="Franklin Gothic Medium Cond" panose="020B06060304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Franklin Gothic Medium Cond" panose="020B0606030402020204" pitchFamily="34" charset="0"/>
                <a:cs typeface="Arial" panose="020B0604020202020204" pitchFamily="34" charset="0"/>
              </a:rPr>
              <a:t>Department of Physics, Missouri University of Science &amp; Technology, </a:t>
            </a:r>
            <a:r>
              <a:rPr lang="en-US" sz="3600" baseline="30000" dirty="0">
                <a:latin typeface="Franklin Gothic Medium Cond" panose="020B060603040202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latin typeface="Franklin Gothic Medium Cond" panose="020B0606030402020204" pitchFamily="34" charset="0"/>
                <a:cs typeface="Arial" panose="020B0604020202020204" pitchFamily="34" charset="0"/>
              </a:rPr>
              <a:t>Institute of Physics &amp; Astronomy, University of Potsdam, Germany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83E638-D9CA-C3E5-3793-8311FDA9C74A}"/>
              </a:ext>
            </a:extLst>
          </p:cNvPr>
          <p:cNvSpPr>
            <a:spLocks noGrp="1"/>
          </p:cNvSpPr>
          <p:nvPr>
            <p:ph sz="quarter" idx="31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AB2328"/>
                </a:solidFill>
              </a:rPr>
              <a:t>Background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/>
                </a:solidFill>
              </a:rPr>
              <a:t>Vertebrate brains contain dense matrix of thin meandering axons (fibers) that release serotonin 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/>
                </a:solidFill>
              </a:rPr>
              <a:t>Perturbations in serotonergic matrix are associated with mental disorders, including autism and depression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/>
                </a:solidFill>
              </a:rPr>
              <a:t>Serotonergic matrix supports neuroplasticity, is unique in its ability to regenerate in adult brain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/>
                </a:solidFill>
              </a:rPr>
              <a:t>Regional densities of serotonergic fibers in brain are very inhomogeneous </a:t>
            </a:r>
          </a:p>
          <a:p>
            <a:pPr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endParaRPr lang="en-US" sz="3000" dirty="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endParaRPr lang="en-US" sz="3000" dirty="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endParaRPr lang="en-US" sz="3000" dirty="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</a:pPr>
            <a:endParaRPr lang="en-US" sz="3000" dirty="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400" i="1" dirty="0">
                <a:solidFill>
                  <a:schemeClr val="tx2"/>
                </a:solidFill>
              </a:rPr>
              <a:t>(A) Serotonergic fiber densities in mouse forebrain [1]. Scale bar = 600 µm. (B) Serotonergic fiber densities in mouse midbrain [2]. Scale bar = 1 mm. In (A) and (B), darker regions represent higher densities. (C) Serotonergic fiber densities as a continuous field (based on (B)). High densities are shown as elevations (red/yellow), low densities as valleys (green/blue).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AB2328"/>
                </a:solidFill>
              </a:rPr>
              <a:t>Problem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/>
                </a:solidFill>
              </a:rPr>
              <a:t>Self-organization of brain serotonergic matrix remains an unsolved problem in neuroscience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/>
                </a:solidFill>
              </a:rPr>
              <a:t>How do varying regional fiber densities arise?</a:t>
            </a:r>
            <a:endParaRPr lang="en-US" b="1" dirty="0">
              <a:solidFill>
                <a:srgbClr val="AB2328"/>
              </a:solidFill>
            </a:endParaRPr>
          </a:p>
          <a:p>
            <a:pPr>
              <a:lnSpc>
                <a:spcPct val="120000"/>
              </a:lnSpc>
              <a:spcBef>
                <a:spcPts val="1800"/>
              </a:spcBef>
              <a:spcAft>
                <a:spcPts val="800"/>
              </a:spcAft>
            </a:pPr>
            <a:r>
              <a:rPr lang="en-US" b="1" dirty="0">
                <a:solidFill>
                  <a:srgbClr val="AB2328"/>
                </a:solidFill>
              </a:rPr>
              <a:t>Approach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/>
                </a:solidFill>
              </a:rPr>
              <a:t>Combines experimental neurobiology, many-particle physics, applied mathematics, and supercomputing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/>
                </a:solidFill>
              </a:rPr>
              <a:t>Growth of fiber matrix is stochastic process driven by the geometry of the brain</a:t>
            </a:r>
            <a:endParaRPr lang="en-US" sz="4300" dirty="0">
              <a:solidFill>
                <a:schemeClr val="tx2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6DAFF-F2D3-9407-B17A-F660FBD77F92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24767177" y="30713363"/>
            <a:ext cx="11554819" cy="1184683"/>
          </a:xfrm>
        </p:spPr>
        <p:txBody>
          <a:bodyPr/>
          <a:lstStyle/>
          <a:p>
            <a:r>
              <a:rPr lang="en-US" sz="4800" dirty="0"/>
              <a:t>Department of Physics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37EE9D8-F4A4-89B7-7341-F7AC79749C00}"/>
              </a:ext>
            </a:extLst>
          </p:cNvPr>
          <p:cNvSpPr>
            <a:spLocks noGrp="1"/>
          </p:cNvSpPr>
          <p:nvPr>
            <p:ph sz="quarter" idx="34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rgbClr val="AB2328"/>
                </a:solidFill>
              </a:rPr>
              <a:t>Experimental Identification of Individual Serotonergic Fibers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chemeClr val="tx2"/>
                </a:solidFill>
              </a:rPr>
              <a:t>Tracing individual serotonergic fibers poses major challenges: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/>
                </a:solidFill>
              </a:rPr>
              <a:t>Diameter approaches limit of optical resolution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/>
                </a:solidFill>
              </a:rPr>
              <a:t>Fibers often accumulate at very high densities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/>
                </a:solidFill>
              </a:rPr>
              <a:t>Fibers cross at various angles in 3D space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/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/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/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0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i="1" dirty="0">
                <a:solidFill>
                  <a:schemeClr val="tx2"/>
                </a:solidFill>
              </a:rPr>
              <a:t>Dark-field microscopy image of serotonergic fibers (golden brown) in the mouse forebrain (caudate-putamen). The blue islands are fascicles of the internal capsule. Scale bar = 100 µm. From [3].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 i="1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chemeClr val="tx2"/>
                </a:solidFill>
              </a:rPr>
              <a:t>New experimental approaches: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/>
                </a:solidFill>
              </a:rPr>
              <a:t>Tracing single fibers in transgenic mice that express fluorophore EGFP under control of Tamoxifen-inducible Cre (</a:t>
            </a:r>
            <a:r>
              <a:rPr lang="en-US" sz="3000" dirty="0" err="1">
                <a:solidFill>
                  <a:schemeClr val="tx2"/>
                </a:solidFill>
              </a:rPr>
              <a:t>iCre</a:t>
            </a:r>
            <a:r>
              <a:rPr lang="en-US" sz="3000" dirty="0">
                <a:solidFill>
                  <a:schemeClr val="tx2"/>
                </a:solidFill>
              </a:rPr>
              <a:t>)-recombinase placed under a serotonin-specific gene (Tph2) promoter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/>
                </a:solidFill>
              </a:rPr>
              <a:t>Dosage of Tamoxifen can be used to control proportion of visualized fibers [4].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/>
                </a:solidFill>
              </a:rPr>
              <a:t>Extending this approach via the </a:t>
            </a:r>
            <a:r>
              <a:rPr lang="en-US" sz="3000" dirty="0" err="1">
                <a:solidFill>
                  <a:schemeClr val="tx2"/>
                </a:solidFill>
              </a:rPr>
              <a:t>Brainbow</a:t>
            </a:r>
            <a:r>
              <a:rPr lang="en-US" sz="3000" dirty="0">
                <a:solidFill>
                  <a:schemeClr val="tx2"/>
                </a:solidFill>
              </a:rPr>
              <a:t> toolbox [5], leading individual fibers to acquire three (”RGB”) fluorophores at random intensities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/>
                </a:solidFill>
              </a:rPr>
              <a:t>Exploring use of neural networks to discriminate individual fibers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/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/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/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/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/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000" dirty="0">
              <a:solidFill>
                <a:schemeClr val="tx2"/>
              </a:solidFill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400" i="1" dirty="0" err="1">
                <a:solidFill>
                  <a:schemeClr val="tx2"/>
                </a:solidFill>
              </a:rPr>
              <a:t>Brainbow</a:t>
            </a:r>
            <a:r>
              <a:rPr lang="en-US" sz="2400" i="1" dirty="0">
                <a:solidFill>
                  <a:schemeClr val="tx2"/>
                </a:solidFill>
              </a:rPr>
              <a:t>-labeled serotonergic fibers in the mouse basolateral amygdala [4]. Scale bar =20 µm.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E59D8D-1A9C-E4AC-2F50-90A8BD31C4BE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22341413" y="5574866"/>
            <a:ext cx="9144000" cy="22085734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AB2328"/>
                </a:solidFill>
              </a:rPr>
              <a:t>Serotonergic Fibers as Fractional Brownian Motion Paths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chemeClr val="tx2"/>
                </a:solidFill>
              </a:rPr>
              <a:t>Novel conceptual framework: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/>
                </a:solidFill>
              </a:rPr>
              <a:t>Serotonergic fibers are understood as </a:t>
            </a:r>
            <a:r>
              <a:rPr lang="en-US" sz="3000" b="1" dirty="0">
                <a:solidFill>
                  <a:schemeClr val="tx2"/>
                </a:solidFill>
              </a:rPr>
              <a:t>stochastic</a:t>
            </a:r>
            <a:r>
              <a:rPr lang="en-US" sz="3000" dirty="0">
                <a:solidFill>
                  <a:schemeClr val="tx2"/>
                </a:solidFill>
              </a:rPr>
              <a:t> axons [2,3,6]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/>
                </a:solidFill>
              </a:rPr>
              <a:t>Serotonergic fibers can be modeled as paths of  </a:t>
            </a:r>
            <a:r>
              <a:rPr lang="en-US" sz="3000" dirty="0" err="1">
                <a:solidFill>
                  <a:schemeClr val="tx2"/>
                </a:solidFill>
              </a:rPr>
              <a:t>superdiffusive</a:t>
            </a:r>
            <a:r>
              <a:rPr lang="en-US" sz="3000" dirty="0">
                <a:solidFill>
                  <a:schemeClr val="tx2"/>
                </a:solidFill>
              </a:rPr>
              <a:t> FBM, a stochastic process with correlated increments [2,3]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/>
                </a:solidFill>
              </a:rPr>
              <a:t>Correlations controlled by Hurst index </a:t>
            </a:r>
            <a:r>
              <a:rPr lang="en-US" sz="3000" i="1" dirty="0">
                <a:solidFill>
                  <a:schemeClr val="tx2"/>
                </a:solidFill>
              </a:rPr>
              <a:t>H</a:t>
            </a:r>
            <a:r>
              <a:rPr lang="en-US" sz="3000" dirty="0">
                <a:solidFill>
                  <a:schemeClr val="tx2"/>
                </a:solidFill>
              </a:rPr>
              <a:t> (0 &lt; </a:t>
            </a:r>
            <a:r>
              <a:rPr lang="en-US" sz="3000" i="1" dirty="0">
                <a:solidFill>
                  <a:schemeClr val="tx2"/>
                </a:solidFill>
              </a:rPr>
              <a:t>H </a:t>
            </a:r>
            <a:r>
              <a:rPr lang="en-US" sz="3000" dirty="0">
                <a:solidFill>
                  <a:schemeClr val="tx2"/>
                </a:solidFill>
              </a:rPr>
              <a:t>&lt; 1)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/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/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/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0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i="1" dirty="0">
                <a:solidFill>
                  <a:schemeClr val="tx2"/>
                </a:solidFill>
              </a:rPr>
              <a:t>(A) Serotonergic fibers visualized with SERT-immunohistochemistry at high resolution (40 ×, NA = 1.3 oil) in the mouse primary somatosensory cortex. The image represents five focal levels (in a 40 µm-thick coronal section) that have been digitally merged. Scale bar = 20 µm. (B) Simulated FBM sample paths (H = 0.8).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000" dirty="0">
              <a:solidFill>
                <a:schemeClr val="tx2"/>
              </a:solidFill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3000" dirty="0">
                <a:solidFill>
                  <a:schemeClr val="tx2"/>
                </a:solidFill>
              </a:rPr>
              <a:t>Test simulations of reflected FBM in simple 1D and 2D shapes [3]: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/>
                </a:solidFill>
              </a:rPr>
              <a:t>Particles driven by </a:t>
            </a:r>
            <a:r>
              <a:rPr lang="en-US" sz="3000" dirty="0" err="1">
                <a:solidFill>
                  <a:schemeClr val="tx2"/>
                </a:solidFill>
              </a:rPr>
              <a:t>subdiffusive</a:t>
            </a:r>
            <a:r>
              <a:rPr lang="en-US" sz="3000" dirty="0">
                <a:solidFill>
                  <a:schemeClr val="tx2"/>
                </a:solidFill>
              </a:rPr>
              <a:t> FBM (</a:t>
            </a:r>
            <a:r>
              <a:rPr lang="en-US" sz="3000" i="1" dirty="0">
                <a:solidFill>
                  <a:schemeClr val="tx2"/>
                </a:solidFill>
              </a:rPr>
              <a:t>H</a:t>
            </a:r>
            <a:r>
              <a:rPr lang="en-US" sz="3000" dirty="0">
                <a:solidFill>
                  <a:schemeClr val="tx2"/>
                </a:solidFill>
              </a:rPr>
              <a:t> &lt; 0.5) get depleted at borders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/>
                </a:solidFill>
              </a:rPr>
              <a:t>Particles driven by </a:t>
            </a:r>
            <a:r>
              <a:rPr lang="en-US" sz="3000" dirty="0" err="1">
                <a:solidFill>
                  <a:schemeClr val="tx2"/>
                </a:solidFill>
              </a:rPr>
              <a:t>superdiffusive</a:t>
            </a:r>
            <a:r>
              <a:rPr lang="en-US" sz="3000" dirty="0">
                <a:solidFill>
                  <a:schemeClr val="tx2"/>
                </a:solidFill>
              </a:rPr>
              <a:t> FBM (</a:t>
            </a:r>
            <a:r>
              <a:rPr lang="en-US" sz="3000" i="1" dirty="0">
                <a:solidFill>
                  <a:schemeClr val="tx2"/>
                </a:solidFill>
              </a:rPr>
              <a:t>H</a:t>
            </a:r>
            <a:r>
              <a:rPr lang="en-US" sz="3000" dirty="0">
                <a:solidFill>
                  <a:schemeClr val="tx2"/>
                </a:solidFill>
              </a:rPr>
              <a:t> &gt; 0.5) accumulate at borders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3000" dirty="0">
              <a:solidFill>
                <a:schemeClr val="tx2"/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/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/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/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/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 i="1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 i="1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i="1" dirty="0">
                <a:solidFill>
                  <a:schemeClr val="tx2"/>
                </a:solidFill>
              </a:rPr>
              <a:t>(A) Particle probability density P vs. position x at several times t (with H = 0.8 and H = 0.4). The particles start at x = 0. From [3]. (B) Accumulation of simulated fibers in a 2D-shape with a varying curvature (H = 0.8). From [2].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 i="1" dirty="0">
              <a:solidFill>
                <a:schemeClr val="tx2"/>
              </a:solidFill>
            </a:endParaRPr>
          </a:p>
        </p:txBody>
      </p:sp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0F41E27D-A84B-EE6F-B291-F98A10CA3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810" y="12496510"/>
            <a:ext cx="9146052" cy="2987475"/>
          </a:xfrm>
          <a:prstGeom prst="rect">
            <a:avLst/>
          </a:prstGeom>
        </p:spPr>
      </p:pic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FBBC3F9D-F926-517D-1C8A-290ECBB03B77}"/>
              </a:ext>
            </a:extLst>
          </p:cNvPr>
          <p:cNvPicPr>
            <a:picLocks noGrp="1" noChangeAspect="1"/>
          </p:cNvPicPr>
          <p:nvPr>
            <p:ph sz="quarter" idx="36"/>
          </p:nvPr>
        </p:nvPicPr>
        <p:blipFill>
          <a:blip r:embed="rId3"/>
          <a:stretch>
            <a:fillRect/>
          </a:stretch>
        </p:blipFill>
        <p:spPr>
          <a:xfrm>
            <a:off x="1691810" y="25512414"/>
            <a:ext cx="9146053" cy="2586335"/>
          </a:xfrm>
        </p:spPr>
      </p:pic>
      <p:pic>
        <p:nvPicPr>
          <p:cNvPr id="10" name="Picture 9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814463F1-EB82-4ABF-E2EB-2B07CF5A1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8111" y="10811994"/>
            <a:ext cx="9143999" cy="2959331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F449ECF-45B5-51E4-2EE7-17C8D1560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8111" y="22750558"/>
            <a:ext cx="9143998" cy="4436999"/>
          </a:xfrm>
          <a:prstGeom prst="rect">
            <a:avLst/>
          </a:prstGeom>
        </p:spPr>
      </p:pic>
      <p:pic>
        <p:nvPicPr>
          <p:cNvPr id="14" name="Picture 13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F8055AC7-6F5C-2838-D542-4706D8B6AE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41410" y="11808944"/>
            <a:ext cx="9146010" cy="2973856"/>
          </a:xfrm>
          <a:prstGeom prst="rect">
            <a:avLst/>
          </a:prstGeom>
          <a:ln w="25400">
            <a:solidFill>
              <a:srgbClr val="AB2328"/>
            </a:solidFill>
          </a:ln>
        </p:spPr>
      </p:pic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A137EDD3-72F4-8166-27ED-CDA33BD0C2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0481227"/>
              </p:ext>
            </p:extLst>
          </p:nvPr>
        </p:nvGraphicFramePr>
        <p:xfrm>
          <a:off x="22343420" y="21872794"/>
          <a:ext cx="9144000" cy="4274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7" imgW="22216036" imgH="10385425" progId="CorelDraw.Graphic.23">
                  <p:embed/>
                </p:oleObj>
              </mc:Choice>
              <mc:Fallback>
                <p:oleObj name="CorelDRAW" r:id="rId7" imgW="22216036" imgH="10385425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343420" y="21872794"/>
                        <a:ext cx="9144000" cy="4274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61CC229-9514-3936-0032-7BD544BC2CD8}"/>
              </a:ext>
            </a:extLst>
          </p:cNvPr>
          <p:cNvSpPr txBox="1"/>
          <p:nvPr/>
        </p:nvSpPr>
        <p:spPr>
          <a:xfrm>
            <a:off x="32735520" y="5512175"/>
            <a:ext cx="9144000" cy="220827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US" sz="4800" b="1" dirty="0">
                <a:solidFill>
                  <a:srgbClr val="AB2328"/>
                </a:solidFill>
                <a:latin typeface="+mj-lt"/>
              </a:rPr>
              <a:t>Reflected FBM Simulations in 3D Brain Shapes</a:t>
            </a:r>
            <a:endParaRPr lang="en-US" sz="3000" dirty="0">
              <a:solidFill>
                <a:schemeClr val="tx2"/>
              </a:solidFill>
              <a:latin typeface="+mj-lt"/>
            </a:endParaRP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/>
                </a:solidFill>
                <a:latin typeface="+mj-lt"/>
              </a:rPr>
              <a:t>Created complex 3D-shape based on the mouse late-embryonic (E17) brain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/>
                </a:solidFill>
                <a:latin typeface="+mj-lt"/>
              </a:rPr>
              <a:t>Performed extensive simulations of reflected FBM in this 3D shape [7]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/>
                </a:solidFill>
                <a:latin typeface="+mj-lt"/>
              </a:rPr>
              <a:t>Compared resulting regional densities with actual fiber densities in neuroanatomically-defined regions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/>
              </a:solidFill>
              <a:latin typeface="+mj-lt"/>
            </a:endParaRP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/>
              </a:solidFill>
              <a:latin typeface="+mj-lt"/>
            </a:endParaRP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/>
              </a:solidFill>
              <a:latin typeface="+mj-lt"/>
            </a:endParaRP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/>
              </a:solidFill>
              <a:latin typeface="+mj-lt"/>
            </a:endParaRP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/>
              </a:solidFill>
              <a:latin typeface="+mj-lt"/>
            </a:endParaRP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/>
              </a:solidFill>
              <a:latin typeface="+mj-lt"/>
            </a:endParaRP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/>
              </a:solidFill>
              <a:latin typeface="+mj-lt"/>
            </a:endParaRP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/>
              </a:solidFill>
              <a:latin typeface="+mj-lt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i="1" dirty="0">
                <a:solidFill>
                  <a:schemeClr val="tx2"/>
                </a:solidFill>
                <a:latin typeface="+mj-lt"/>
              </a:rPr>
              <a:t>Simulated fiber densities (heat-maps) at selected coronal levels (H = 0.8, 1000 fibers, ~33.5 million steps). Arrows indicate higher densities. Consistent with simulations, densities are known to be high in anterior cingulate cortex, piriform cortex, visual cortex, medial habenula, tectum, ventral tegmentum.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i="1" dirty="0">
              <a:solidFill>
                <a:schemeClr val="tx2"/>
              </a:solidFill>
              <a:latin typeface="+mj-lt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>
                <a:solidFill>
                  <a:srgbClr val="AB2328"/>
                </a:solidFill>
                <a:latin typeface="+mj-lt"/>
              </a:rPr>
              <a:t>Next Steps</a:t>
            </a:r>
            <a:r>
              <a:rPr lang="en-US" sz="4800" b="1" dirty="0">
                <a:solidFill>
                  <a:srgbClr val="AB2328"/>
                </a:solidFill>
                <a:latin typeface="+mj-lt"/>
              </a:rPr>
              <a:t>: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/>
                </a:solidFill>
                <a:latin typeface="+mj-lt"/>
              </a:rPr>
              <a:t>Model branching events of the fibers [8]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/>
                </a:solidFill>
                <a:latin typeface="+mj-lt"/>
              </a:rPr>
              <a:t>Model inhomogeneities via Multifractal BM [9]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/>
                </a:solidFill>
                <a:latin typeface="+mj-lt"/>
              </a:rPr>
              <a:t>Include self-interaction (repulsion) of the fibers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/>
              </a:solidFill>
              <a:latin typeface="+mj-lt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solidFill>
                  <a:schemeClr val="tx2"/>
                </a:solidFill>
                <a:latin typeface="+mj-lt"/>
              </a:rPr>
              <a:t>References: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1900" dirty="0">
                <a:solidFill>
                  <a:schemeClr val="tx2"/>
                </a:solidFill>
                <a:latin typeface="+mj-lt"/>
              </a:rPr>
              <a:t>[1] Linley S.B., Hoover W.B., </a:t>
            </a:r>
            <a:r>
              <a:rPr lang="en-US" sz="1900" dirty="0" err="1">
                <a:solidFill>
                  <a:schemeClr val="tx2"/>
                </a:solidFill>
                <a:latin typeface="+mj-lt"/>
              </a:rPr>
              <a:t>Vertes</a:t>
            </a:r>
            <a:r>
              <a:rPr lang="en-US" sz="1900" dirty="0">
                <a:solidFill>
                  <a:schemeClr val="tx2"/>
                </a:solidFill>
                <a:latin typeface="+mj-lt"/>
              </a:rPr>
              <a:t> R.P. (2013) J. Chem. </a:t>
            </a:r>
            <a:r>
              <a:rPr lang="en-US" sz="1900" dirty="0" err="1">
                <a:solidFill>
                  <a:schemeClr val="tx2"/>
                </a:solidFill>
                <a:latin typeface="+mj-lt"/>
              </a:rPr>
              <a:t>Neuroanat</a:t>
            </a:r>
            <a:r>
              <a:rPr lang="en-US" sz="1900" dirty="0">
                <a:solidFill>
                  <a:schemeClr val="tx2"/>
                </a:solidFill>
                <a:latin typeface="+mj-lt"/>
              </a:rPr>
              <a:t>. 48-49: 29-45.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1900" dirty="0">
                <a:solidFill>
                  <a:schemeClr val="tx2"/>
                </a:solidFill>
                <a:latin typeface="+mj-lt"/>
              </a:rPr>
              <a:t>[2] </a:t>
            </a:r>
            <a:r>
              <a:rPr lang="en-US" sz="1900" dirty="0" err="1">
                <a:solidFill>
                  <a:schemeClr val="tx2"/>
                </a:solidFill>
                <a:latin typeface="+mj-lt"/>
              </a:rPr>
              <a:t>Janusonis</a:t>
            </a:r>
            <a:r>
              <a:rPr lang="en-US" sz="1900" dirty="0">
                <a:solidFill>
                  <a:schemeClr val="tx2"/>
                </a:solidFill>
                <a:latin typeface="+mj-lt"/>
              </a:rPr>
              <a:t> S., </a:t>
            </a:r>
            <a:r>
              <a:rPr lang="en-US" sz="1900" dirty="0" err="1">
                <a:solidFill>
                  <a:schemeClr val="tx2"/>
                </a:solidFill>
                <a:latin typeface="+mj-lt"/>
              </a:rPr>
              <a:t>Detering</a:t>
            </a:r>
            <a:r>
              <a:rPr lang="en-US" sz="1900" dirty="0">
                <a:solidFill>
                  <a:schemeClr val="tx2"/>
                </a:solidFill>
                <a:latin typeface="+mj-lt"/>
              </a:rPr>
              <a:t> N., Metzler R., Vojta T. (2020) Front. Comp. </a:t>
            </a:r>
            <a:r>
              <a:rPr lang="en-US" sz="1900" dirty="0" err="1">
                <a:solidFill>
                  <a:schemeClr val="tx2"/>
                </a:solidFill>
                <a:latin typeface="+mj-lt"/>
              </a:rPr>
              <a:t>Neurosci</a:t>
            </a:r>
            <a:r>
              <a:rPr lang="en-US" sz="1900" dirty="0">
                <a:solidFill>
                  <a:schemeClr val="tx2"/>
                </a:solidFill>
                <a:latin typeface="+mj-lt"/>
              </a:rPr>
              <a:t>. 14: 56.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1900" dirty="0">
                <a:solidFill>
                  <a:schemeClr val="tx2"/>
                </a:solidFill>
                <a:latin typeface="+mj-lt"/>
              </a:rPr>
              <a:t>[3] Vojta T., Halladay S., Skinner S., et al. (2020) Physical Review E 102: 032108. 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1900" dirty="0">
                <a:solidFill>
                  <a:schemeClr val="tx2"/>
                </a:solidFill>
                <a:latin typeface="+mj-lt"/>
              </a:rPr>
              <a:t>[4] Mays, K.C., </a:t>
            </a:r>
            <a:r>
              <a:rPr lang="en-US" sz="1900" dirty="0" err="1">
                <a:solidFill>
                  <a:schemeClr val="tx2"/>
                </a:solidFill>
                <a:latin typeface="+mj-lt"/>
              </a:rPr>
              <a:t>Haiman</a:t>
            </a:r>
            <a:r>
              <a:rPr lang="en-US" sz="1900" dirty="0">
                <a:solidFill>
                  <a:schemeClr val="tx2"/>
                </a:solidFill>
                <a:latin typeface="+mj-lt"/>
              </a:rPr>
              <a:t> J.H., </a:t>
            </a:r>
            <a:r>
              <a:rPr lang="en-US" sz="1900" dirty="0" err="1">
                <a:solidFill>
                  <a:schemeClr val="tx2"/>
                </a:solidFill>
                <a:latin typeface="+mj-lt"/>
              </a:rPr>
              <a:t>Janusonis</a:t>
            </a:r>
            <a:r>
              <a:rPr lang="en-US" sz="1900" dirty="0">
                <a:solidFill>
                  <a:schemeClr val="tx2"/>
                </a:solidFill>
                <a:latin typeface="+mj-lt"/>
              </a:rPr>
              <a:t> S., in preparation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1900" dirty="0">
                <a:solidFill>
                  <a:schemeClr val="tx2"/>
                </a:solidFill>
                <a:latin typeface="+mj-lt"/>
              </a:rPr>
              <a:t>[5] Cai D., Cohen K.B., Luo T., et al. (2013) Nat. Methods 10: 540-547.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1900" dirty="0">
                <a:solidFill>
                  <a:schemeClr val="tx2"/>
                </a:solidFill>
                <a:latin typeface="+mj-lt"/>
              </a:rPr>
              <a:t>[6] </a:t>
            </a:r>
            <a:r>
              <a:rPr lang="en-US" sz="1900" dirty="0" err="1">
                <a:solidFill>
                  <a:schemeClr val="tx2"/>
                </a:solidFill>
                <a:latin typeface="+mj-lt"/>
              </a:rPr>
              <a:t>Janusonis</a:t>
            </a:r>
            <a:r>
              <a:rPr lang="en-US" sz="1900" dirty="0">
                <a:solidFill>
                  <a:schemeClr val="tx2"/>
                </a:solidFill>
                <a:latin typeface="+mj-lt"/>
              </a:rPr>
              <a:t> S., </a:t>
            </a:r>
            <a:r>
              <a:rPr lang="en-US" sz="1900" dirty="0" err="1">
                <a:solidFill>
                  <a:schemeClr val="tx2"/>
                </a:solidFill>
                <a:latin typeface="+mj-lt"/>
              </a:rPr>
              <a:t>Detering</a:t>
            </a:r>
            <a:r>
              <a:rPr lang="en-US" sz="1900" dirty="0">
                <a:solidFill>
                  <a:schemeClr val="tx2"/>
                </a:solidFill>
                <a:latin typeface="+mj-lt"/>
              </a:rPr>
              <a:t> N. (2019) </a:t>
            </a:r>
            <a:r>
              <a:rPr lang="en-US" sz="1900" dirty="0" err="1">
                <a:solidFill>
                  <a:schemeClr val="tx2"/>
                </a:solidFill>
                <a:latin typeface="+mj-lt"/>
              </a:rPr>
              <a:t>Biochimie</a:t>
            </a:r>
            <a:r>
              <a:rPr lang="en-US" sz="1900" dirty="0">
                <a:solidFill>
                  <a:schemeClr val="tx2"/>
                </a:solidFill>
                <a:latin typeface="+mj-lt"/>
              </a:rPr>
              <a:t> 161: 15-22.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1900" dirty="0">
                <a:solidFill>
                  <a:schemeClr val="tx2"/>
                </a:solidFill>
                <a:latin typeface="+mj-lt"/>
              </a:rPr>
              <a:t>[7] </a:t>
            </a:r>
            <a:r>
              <a:rPr lang="en-US" sz="1900" dirty="0" err="1">
                <a:solidFill>
                  <a:schemeClr val="tx2"/>
                </a:solidFill>
                <a:latin typeface="+mj-lt"/>
              </a:rPr>
              <a:t>Janusonis</a:t>
            </a:r>
            <a:r>
              <a:rPr lang="en-US" sz="1900" dirty="0">
                <a:solidFill>
                  <a:schemeClr val="tx2"/>
                </a:solidFill>
                <a:latin typeface="+mj-lt"/>
              </a:rPr>
              <a:t> S., </a:t>
            </a:r>
            <a:r>
              <a:rPr lang="en-US" sz="1900" dirty="0" err="1">
                <a:solidFill>
                  <a:schemeClr val="tx2"/>
                </a:solidFill>
                <a:latin typeface="+mj-lt"/>
              </a:rPr>
              <a:t>Haiman</a:t>
            </a:r>
            <a:r>
              <a:rPr lang="en-US" sz="1900" dirty="0">
                <a:solidFill>
                  <a:schemeClr val="tx2"/>
                </a:solidFill>
                <a:latin typeface="+mj-lt"/>
              </a:rPr>
              <a:t>, J.H., Metzler R., Vojta T. (2023), accepted by Front. Comp. </a:t>
            </a:r>
            <a:r>
              <a:rPr lang="en-US" sz="1900" dirty="0" err="1">
                <a:solidFill>
                  <a:schemeClr val="tx2"/>
                </a:solidFill>
                <a:latin typeface="+mj-lt"/>
              </a:rPr>
              <a:t>Neurosci</a:t>
            </a:r>
            <a:r>
              <a:rPr lang="en-US" sz="1900" dirty="0">
                <a:solidFill>
                  <a:schemeClr val="tx2"/>
                </a:solidFill>
                <a:latin typeface="+mj-lt"/>
              </a:rPr>
              <a:t>., </a:t>
            </a:r>
            <a:r>
              <a:rPr lang="en-US" sz="1900" dirty="0" err="1">
                <a:solidFill>
                  <a:schemeClr val="tx2"/>
                </a:solidFill>
                <a:latin typeface="+mj-lt"/>
              </a:rPr>
              <a:t>bioRxiv</a:t>
            </a:r>
            <a:r>
              <a:rPr lang="en-US" sz="1900" dirty="0">
                <a:solidFill>
                  <a:schemeClr val="tx2"/>
                </a:solidFill>
                <a:latin typeface="+mj-lt"/>
              </a:rPr>
              <a:t> 2023.03.19.533385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1900" dirty="0">
                <a:solidFill>
                  <a:schemeClr val="tx2"/>
                </a:solidFill>
                <a:latin typeface="+mj-lt"/>
              </a:rPr>
              <a:t>[8] </a:t>
            </a:r>
            <a:r>
              <a:rPr lang="en-US" sz="1900" dirty="0" err="1">
                <a:solidFill>
                  <a:schemeClr val="tx2"/>
                </a:solidFill>
                <a:latin typeface="+mj-lt"/>
              </a:rPr>
              <a:t>Hingorani</a:t>
            </a:r>
            <a:r>
              <a:rPr lang="en-US" sz="1900" dirty="0">
                <a:solidFill>
                  <a:schemeClr val="tx2"/>
                </a:solidFill>
                <a:latin typeface="+mj-lt"/>
              </a:rPr>
              <a:t> M., Viviani A.M., Sanfilippo J.E., </a:t>
            </a:r>
            <a:r>
              <a:rPr lang="en-US" sz="1900" dirty="0" err="1">
                <a:solidFill>
                  <a:schemeClr val="tx2"/>
                </a:solidFill>
                <a:latin typeface="+mj-lt"/>
              </a:rPr>
              <a:t>Janusonis</a:t>
            </a:r>
            <a:r>
              <a:rPr lang="en-US" sz="1900" dirty="0">
                <a:solidFill>
                  <a:schemeClr val="tx2"/>
                </a:solidFill>
                <a:latin typeface="+mj-lt"/>
              </a:rPr>
              <a:t> S. (2022) Front. </a:t>
            </a:r>
            <a:r>
              <a:rPr lang="en-US" sz="1900" dirty="0" err="1">
                <a:solidFill>
                  <a:schemeClr val="tx2"/>
                </a:solidFill>
                <a:latin typeface="+mj-lt"/>
              </a:rPr>
              <a:t>Neurosci</a:t>
            </a:r>
            <a:r>
              <a:rPr lang="en-US" sz="1900" dirty="0">
                <a:solidFill>
                  <a:schemeClr val="tx2"/>
                </a:solidFill>
                <a:latin typeface="+mj-lt"/>
              </a:rPr>
              <a:t>. 16: 994735. 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1900" dirty="0">
                <a:solidFill>
                  <a:schemeClr val="tx2"/>
                </a:solidFill>
                <a:latin typeface="+mj-lt"/>
              </a:rPr>
              <a:t>[9] Wang W., </a:t>
            </a:r>
            <a:r>
              <a:rPr lang="en-US" sz="1900" dirty="0" err="1">
                <a:solidFill>
                  <a:schemeClr val="tx2"/>
                </a:solidFill>
                <a:latin typeface="+mj-lt"/>
              </a:rPr>
              <a:t>Balcerek</a:t>
            </a:r>
            <a:r>
              <a:rPr lang="en-US" sz="1900" dirty="0">
                <a:solidFill>
                  <a:schemeClr val="tx2"/>
                </a:solidFill>
                <a:latin typeface="+mj-lt"/>
              </a:rPr>
              <a:t> M., </a:t>
            </a:r>
            <a:r>
              <a:rPr lang="en-US" sz="1900" dirty="0" err="1">
                <a:solidFill>
                  <a:schemeClr val="tx2"/>
                </a:solidFill>
                <a:latin typeface="+mj-lt"/>
              </a:rPr>
              <a:t>Burnecki</a:t>
            </a:r>
            <a:r>
              <a:rPr lang="en-US" sz="1900" dirty="0">
                <a:solidFill>
                  <a:schemeClr val="tx2"/>
                </a:solidFill>
                <a:latin typeface="+mj-lt"/>
              </a:rPr>
              <a:t> K., et al. (2023) submitted to Phys. Rev. Lett., arXiv:2303.01551 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9098722-AF7B-7A7F-C807-7C2E613E7F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35520" y="11249225"/>
            <a:ext cx="9146010" cy="4685973"/>
          </a:xfrm>
          <a:prstGeom prst="rect">
            <a:avLst/>
          </a:prstGeom>
        </p:spPr>
      </p:pic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B3B29134-7119-6C99-0AE4-C4237DE6BB30}"/>
              </a:ext>
            </a:extLst>
          </p:cNvPr>
          <p:cNvSpPr txBox="1">
            <a:spLocks/>
          </p:cNvSpPr>
          <p:nvPr/>
        </p:nvSpPr>
        <p:spPr>
          <a:xfrm>
            <a:off x="1791794" y="30713363"/>
            <a:ext cx="24020412" cy="11846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389120" rtl="0" eaLnBrk="1" latinLnBrk="0" hangingPunct="1">
              <a:defRPr sz="6000" kern="1200">
                <a:solidFill>
                  <a:schemeClr val="bg2"/>
                </a:solidFill>
                <a:latin typeface="Tisa Offc Serif Pro" panose="02010504030101020102" pitchFamily="2" charset="0"/>
                <a:ea typeface="+mn-ea"/>
                <a:cs typeface="+mn-cs"/>
              </a:defRPr>
            </a:lvl1pPr>
            <a:lvl2pPr marL="219456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8912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8368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7824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16736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36192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556480" algn="l" defTabSz="4389120" rtl="0" eaLnBrk="1" latinLnBrk="0" hangingPunct="1"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/>
              <a:t>Funding: 	NSF-BMBF CRCNS grant (NSF #2112862; BMBF #STAXS)</a:t>
            </a:r>
          </a:p>
          <a:p>
            <a:pPr algn="l"/>
            <a:r>
              <a:rPr lang="en-US" sz="4800" dirty="0"/>
              <a:t>	Research Corporation SEED grant</a:t>
            </a:r>
          </a:p>
        </p:txBody>
      </p:sp>
    </p:spTree>
    <p:extLst>
      <p:ext uri="{BB962C8B-B14F-4D97-AF65-F5344CB8AC3E}">
        <p14:creationId xmlns:p14="http://schemas.microsoft.com/office/powerpoint/2010/main" val="2353715264"/>
      </p:ext>
    </p:extLst>
  </p:cSld>
  <p:clrMapOvr>
    <a:masterClrMapping/>
  </p:clrMapOvr>
</p:sld>
</file>

<file path=ppt/theme/theme1.xml><?xml version="1.0" encoding="utf-8"?>
<a:theme xmlns:a="http://schemas.openxmlformats.org/drawingml/2006/main" name="Primary Logo">
  <a:themeElements>
    <a:clrScheme name="SandT2018">
      <a:dk1>
        <a:srgbClr val="154734"/>
      </a:dk1>
      <a:lt1>
        <a:srgbClr val="72BF44"/>
      </a:lt1>
      <a:dk2>
        <a:srgbClr val="000000"/>
      </a:dk2>
      <a:lt2>
        <a:srgbClr val="FFFFFF"/>
      </a:lt2>
      <a:accent1>
        <a:srgbClr val="007A33"/>
      </a:accent1>
      <a:accent2>
        <a:srgbClr val="003B49"/>
      </a:accent2>
      <a:accent3>
        <a:srgbClr val="2DCCD3"/>
      </a:accent3>
      <a:accent4>
        <a:srgbClr val="E87722"/>
      </a:accent4>
      <a:accent5>
        <a:srgbClr val="00858A"/>
      </a:accent5>
      <a:accent6>
        <a:srgbClr val="BFD730"/>
      </a:accent6>
      <a:hlink>
        <a:srgbClr val="00858A"/>
      </a:hlink>
      <a:folHlink>
        <a:srgbClr val="63666A"/>
      </a:folHlink>
    </a:clrScheme>
    <a:fontScheme name="S&amp;T Combo">
      <a:majorFont>
        <a:latin typeface="Franklin Gothic Medium"/>
        <a:ea typeface=""/>
        <a:cs typeface=""/>
      </a:majorFont>
      <a:minorFont>
        <a:latin typeface="Tisa Offc Serif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Vegas">
      <a:srgbClr val="CEB888"/>
    </a:custClr>
    <a:custClr name="Silver">
      <a:srgbClr val="B2B4B2"/>
    </a:custClr>
    <a:custClr name="Shuttle">
      <a:srgbClr val="63666A"/>
    </a:custClr>
    <a:custClr name="Petra">
      <a:srgbClr val="ACA199"/>
    </a:custClr>
    <a:custClr name="Pebble">
      <a:srgbClr val="D6D1CA"/>
    </a:custClr>
    <a:custClr name="Orient">
      <a:srgbClr val="005F83"/>
    </a:custClr>
    <a:custClr name="Mist">
      <a:srgbClr val="B1E4E3"/>
    </a:custClr>
    <a:custClr name="Gold">
      <a:srgbClr val="DAAA00"/>
    </a:custClr>
    <a:custClr name="Candle">
      <a:srgbClr val="FED925"/>
    </a:custClr>
    <a:custClr name="Ruby">
      <a:srgbClr val="AB2328"/>
    </a:custClr>
    <a:custClr name="Amethyst">
      <a:srgbClr val="3F3A60"/>
    </a:custClr>
  </a:custClrLst>
  <a:extLst>
    <a:ext uri="{05A4C25C-085E-4340-85A3-A5531E510DB2}">
      <thm15:themeFamily xmlns:thm15="http://schemas.microsoft.com/office/thememl/2012/main" name="Research-poster 2023" id="{677DFD16-B4A9-AD4E-BF59-BBE252B93F7E}" vid="{0D046EA8-85FA-024B-851D-E8EF76D127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Vegas">
      <a:srgbClr val="CEB888"/>
    </a:custClr>
    <a:custClr name="Silver">
      <a:srgbClr val="B2B4B2"/>
    </a:custClr>
    <a:custClr name="Shuttle">
      <a:srgbClr val="63666A"/>
    </a:custClr>
    <a:custClr name="Petra">
      <a:srgbClr val="ACA199"/>
    </a:custClr>
    <a:custClr name="Pebble">
      <a:srgbClr val="D6D1CA"/>
    </a:custClr>
    <a:custClr name="Orient">
      <a:srgbClr val="005F83"/>
    </a:custClr>
    <a:custClr name="Mist">
      <a:srgbClr val="B1E4E3"/>
    </a:custClr>
    <a:custClr name="Gold">
      <a:srgbClr val="DAAA00"/>
    </a:custClr>
    <a:custClr name="Candle">
      <a:srgbClr val="FED925"/>
    </a:custClr>
    <a:custClr name="Ruby">
      <a:srgbClr val="AB2328"/>
    </a:custClr>
    <a:custClr name="Amethyst">
      <a:srgbClr val="3F3A6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poster</Template>
  <TotalTime>318</TotalTime>
  <Words>1033</Words>
  <Application>Microsoft Office PowerPoint</Application>
  <PresentationFormat>Custom</PresentationFormat>
  <Paragraphs>100</Paragraphs>
  <Slides>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Calibri</vt:lpstr>
      <vt:lpstr>Franklin Gothic Heavy</vt:lpstr>
      <vt:lpstr>Franklin Gothic Medium</vt:lpstr>
      <vt:lpstr>Franklin Gothic Medium Cond</vt:lpstr>
      <vt:lpstr>Tisa Offc Serif Pro</vt:lpstr>
      <vt:lpstr>Primary Logo</vt:lpstr>
      <vt:lpstr>CorelDRAW</vt:lpstr>
      <vt:lpstr>PowerPoint Presentation</vt:lpstr>
    </vt:vector>
  </TitlesOfParts>
  <Company>Missouri University of Science and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Vojta, Thomas</dc:creator>
  <cp:lastModifiedBy>Vojta, Thomas</cp:lastModifiedBy>
  <cp:revision>48</cp:revision>
  <dcterms:created xsi:type="dcterms:W3CDTF">2023-04-21T22:18:43Z</dcterms:created>
  <dcterms:modified xsi:type="dcterms:W3CDTF">2023-04-26T19:15:28Z</dcterms:modified>
</cp:coreProperties>
</file>