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8" r:id="rId2"/>
    <p:sldId id="279" r:id="rId3"/>
    <p:sldId id="256" r:id="rId4"/>
    <p:sldId id="257" r:id="rId5"/>
    <p:sldId id="258" r:id="rId6"/>
    <p:sldId id="259" r:id="rId7"/>
    <p:sldId id="260" r:id="rId8"/>
    <p:sldId id="261" r:id="rId9"/>
    <p:sldId id="263" r:id="rId10"/>
    <p:sldId id="264" r:id="rId11"/>
    <p:sldId id="268" r:id="rId12"/>
    <p:sldId id="262" r:id="rId13"/>
    <p:sldId id="265" r:id="rId14"/>
    <p:sldId id="269" r:id="rId15"/>
    <p:sldId id="270" r:id="rId16"/>
    <p:sldId id="271" r:id="rId17"/>
    <p:sldId id="272" r:id="rId18"/>
    <p:sldId id="273" r:id="rId19"/>
    <p:sldId id="274" r:id="rId20"/>
    <p:sldId id="275" r:id="rId21"/>
    <p:sldId id="276" r:id="rId22"/>
    <p:sldId id="277" r:id="rId23"/>
    <p:sldId id="281" r:id="rId24"/>
    <p:sldId id="280"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76E90-B324-467B-B6C1-A7B3959AA6F5}"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6CF01-FEAB-46FD-8D7A-5A27C8D205AF}" type="slidenum">
              <a:rPr lang="en-US" smtClean="0"/>
              <a:t>‹#›</a:t>
            </a:fld>
            <a:endParaRPr lang="en-US"/>
          </a:p>
        </p:txBody>
      </p:sp>
    </p:spTree>
    <p:extLst>
      <p:ext uri="{BB962C8B-B14F-4D97-AF65-F5344CB8AC3E}">
        <p14:creationId xmlns:p14="http://schemas.microsoft.com/office/powerpoint/2010/main" val="83491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CC21B1-EC0B-4348-9D2C-08CEF87EBA17}" type="datetime1">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7B2B3-1D37-4904-955E-F68CD816CCAF}" type="slidenum">
              <a:rPr lang="en-US" smtClean="0"/>
              <a:t>‹#›</a:t>
            </a:fld>
            <a:endParaRPr lang="en-US"/>
          </a:p>
        </p:txBody>
      </p:sp>
    </p:spTree>
    <p:extLst>
      <p:ext uri="{BB962C8B-B14F-4D97-AF65-F5344CB8AC3E}">
        <p14:creationId xmlns:p14="http://schemas.microsoft.com/office/powerpoint/2010/main" val="39051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B41AA-C76D-4F1D-9270-A4EEE2F75917}" type="datetime1">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7B2B3-1D37-4904-955E-F68CD816CCAF}" type="slidenum">
              <a:rPr lang="en-US" smtClean="0"/>
              <a:t>‹#›</a:t>
            </a:fld>
            <a:endParaRPr lang="en-US"/>
          </a:p>
        </p:txBody>
      </p:sp>
    </p:spTree>
    <p:extLst>
      <p:ext uri="{BB962C8B-B14F-4D97-AF65-F5344CB8AC3E}">
        <p14:creationId xmlns:p14="http://schemas.microsoft.com/office/powerpoint/2010/main" val="107755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9D70F-B42B-4E14-976F-4E25229A155E}" type="datetime1">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7B2B3-1D37-4904-955E-F68CD816CCAF}" type="slidenum">
              <a:rPr lang="en-US" smtClean="0"/>
              <a:t>‹#›</a:t>
            </a:fld>
            <a:endParaRPr lang="en-US"/>
          </a:p>
        </p:txBody>
      </p:sp>
    </p:spTree>
    <p:extLst>
      <p:ext uri="{BB962C8B-B14F-4D97-AF65-F5344CB8AC3E}">
        <p14:creationId xmlns:p14="http://schemas.microsoft.com/office/powerpoint/2010/main" val="238392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1EEF0-C2E6-4176-90DA-67F64415F222}" type="datetime1">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7B2B3-1D37-4904-955E-F68CD816CCAF}" type="slidenum">
              <a:rPr lang="en-US" smtClean="0"/>
              <a:t>‹#›</a:t>
            </a:fld>
            <a:endParaRPr lang="en-US"/>
          </a:p>
        </p:txBody>
      </p:sp>
    </p:spTree>
    <p:extLst>
      <p:ext uri="{BB962C8B-B14F-4D97-AF65-F5344CB8AC3E}">
        <p14:creationId xmlns:p14="http://schemas.microsoft.com/office/powerpoint/2010/main" val="130264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417EEF-E8B0-4A56-B275-02F1AAD30F35}" type="datetime1">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7B2B3-1D37-4904-955E-F68CD816CCAF}" type="slidenum">
              <a:rPr lang="en-US" smtClean="0"/>
              <a:t>‹#›</a:t>
            </a:fld>
            <a:endParaRPr lang="en-US"/>
          </a:p>
        </p:txBody>
      </p:sp>
    </p:spTree>
    <p:extLst>
      <p:ext uri="{BB962C8B-B14F-4D97-AF65-F5344CB8AC3E}">
        <p14:creationId xmlns:p14="http://schemas.microsoft.com/office/powerpoint/2010/main" val="348111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F6371-15AF-4A9B-A1FB-63F225EC9423}" type="datetime1">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7B2B3-1D37-4904-955E-F68CD816CCAF}" type="slidenum">
              <a:rPr lang="en-US" smtClean="0"/>
              <a:t>‹#›</a:t>
            </a:fld>
            <a:endParaRPr lang="en-US"/>
          </a:p>
        </p:txBody>
      </p:sp>
    </p:spTree>
    <p:extLst>
      <p:ext uri="{BB962C8B-B14F-4D97-AF65-F5344CB8AC3E}">
        <p14:creationId xmlns:p14="http://schemas.microsoft.com/office/powerpoint/2010/main" val="37810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4F530-E6F9-427D-9464-5082372C2D37}" type="datetime1">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47B2B3-1D37-4904-955E-F68CD816CCAF}" type="slidenum">
              <a:rPr lang="en-US" smtClean="0"/>
              <a:t>‹#›</a:t>
            </a:fld>
            <a:endParaRPr lang="en-US"/>
          </a:p>
        </p:txBody>
      </p:sp>
    </p:spTree>
    <p:extLst>
      <p:ext uri="{BB962C8B-B14F-4D97-AF65-F5344CB8AC3E}">
        <p14:creationId xmlns:p14="http://schemas.microsoft.com/office/powerpoint/2010/main" val="424386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EE4B08-ED83-4F0E-9615-EAFE3A47CB91}" type="datetime1">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47B2B3-1D37-4904-955E-F68CD816CCAF}" type="slidenum">
              <a:rPr lang="en-US" smtClean="0"/>
              <a:t>‹#›</a:t>
            </a:fld>
            <a:endParaRPr lang="en-US"/>
          </a:p>
        </p:txBody>
      </p:sp>
    </p:spTree>
    <p:extLst>
      <p:ext uri="{BB962C8B-B14F-4D97-AF65-F5344CB8AC3E}">
        <p14:creationId xmlns:p14="http://schemas.microsoft.com/office/powerpoint/2010/main" val="214304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FC0DD-1DD2-4958-882B-5619C592200E}" type="datetime1">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47B2B3-1D37-4904-955E-F68CD816CCAF}" type="slidenum">
              <a:rPr lang="en-US" smtClean="0"/>
              <a:t>‹#›</a:t>
            </a:fld>
            <a:endParaRPr lang="en-US"/>
          </a:p>
        </p:txBody>
      </p:sp>
    </p:spTree>
    <p:extLst>
      <p:ext uri="{BB962C8B-B14F-4D97-AF65-F5344CB8AC3E}">
        <p14:creationId xmlns:p14="http://schemas.microsoft.com/office/powerpoint/2010/main" val="191220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6A3CE3-8466-4DBA-922E-60F1547CA28A}" type="datetime1">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7B2B3-1D37-4904-955E-F68CD816CCAF}" type="slidenum">
              <a:rPr lang="en-US" smtClean="0"/>
              <a:t>‹#›</a:t>
            </a:fld>
            <a:endParaRPr lang="en-US"/>
          </a:p>
        </p:txBody>
      </p:sp>
    </p:spTree>
    <p:extLst>
      <p:ext uri="{BB962C8B-B14F-4D97-AF65-F5344CB8AC3E}">
        <p14:creationId xmlns:p14="http://schemas.microsoft.com/office/powerpoint/2010/main" val="427003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E11C2E-0187-4AB7-865E-F2F8D357A50D}" type="datetime1">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7B2B3-1D37-4904-955E-F68CD816CCAF}" type="slidenum">
              <a:rPr lang="en-US" smtClean="0"/>
              <a:t>‹#›</a:t>
            </a:fld>
            <a:endParaRPr lang="en-US"/>
          </a:p>
        </p:txBody>
      </p:sp>
    </p:spTree>
    <p:extLst>
      <p:ext uri="{BB962C8B-B14F-4D97-AF65-F5344CB8AC3E}">
        <p14:creationId xmlns:p14="http://schemas.microsoft.com/office/powerpoint/2010/main" val="325789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04ED9-B8BD-4C77-8D8F-FEC7C03D1B00}" type="datetime1">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7B2B3-1D37-4904-955E-F68CD816CCAF}" type="slidenum">
              <a:rPr lang="en-US" smtClean="0"/>
              <a:t>‹#›</a:t>
            </a:fld>
            <a:endParaRPr lang="en-US"/>
          </a:p>
        </p:txBody>
      </p:sp>
    </p:spTree>
    <p:extLst>
      <p:ext uri="{BB962C8B-B14F-4D97-AF65-F5344CB8AC3E}">
        <p14:creationId xmlns:p14="http://schemas.microsoft.com/office/powerpoint/2010/main" val="716640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47B2B3-1D37-4904-955E-F68CD816CCAF}" type="slidenum">
              <a:rPr lang="en-US" smtClean="0"/>
              <a:t>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503" y="828518"/>
            <a:ext cx="6196629" cy="4957303"/>
          </a:xfrm>
          <a:prstGeom prst="rect">
            <a:avLst/>
          </a:prstGeom>
        </p:spPr>
      </p:pic>
    </p:spTree>
    <p:extLst>
      <p:ext uri="{BB962C8B-B14F-4D97-AF65-F5344CB8AC3E}">
        <p14:creationId xmlns:p14="http://schemas.microsoft.com/office/powerpoint/2010/main" val="2357228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6291" y="689956"/>
            <a:ext cx="4472247" cy="369332"/>
          </a:xfrm>
          <a:prstGeom prst="rect">
            <a:avLst/>
          </a:prstGeom>
          <a:noFill/>
        </p:spPr>
        <p:txBody>
          <a:bodyPr wrap="square" rtlCol="0">
            <a:spAutoFit/>
          </a:bodyPr>
          <a:lstStyle/>
          <a:p>
            <a:r>
              <a:rPr lang="en-US" dirty="0" smtClean="0"/>
              <a:t>Shallow earthquakes:</a:t>
            </a:r>
            <a:endParaRPr lang="en-US" dirty="0"/>
          </a:p>
        </p:txBody>
      </p:sp>
      <p:pic>
        <p:nvPicPr>
          <p:cNvPr id="4" name="Picture 3"/>
          <p:cNvPicPr>
            <a:picLocks noChangeAspect="1"/>
          </p:cNvPicPr>
          <p:nvPr/>
        </p:nvPicPr>
        <p:blipFill>
          <a:blip r:embed="rId2"/>
          <a:stretch>
            <a:fillRect/>
          </a:stretch>
        </p:blipFill>
        <p:spPr>
          <a:xfrm>
            <a:off x="1122131" y="1461817"/>
            <a:ext cx="4029075" cy="4352925"/>
          </a:xfrm>
          <a:prstGeom prst="rect">
            <a:avLst/>
          </a:prstGeom>
        </p:spPr>
      </p:pic>
      <p:sp>
        <p:nvSpPr>
          <p:cNvPr id="3" name="Rounded Rectangle 2"/>
          <p:cNvSpPr/>
          <p:nvPr/>
        </p:nvSpPr>
        <p:spPr>
          <a:xfrm>
            <a:off x="4780336" y="3436080"/>
            <a:ext cx="354244" cy="2713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6181032" y="1461817"/>
            <a:ext cx="4393311" cy="3924830"/>
          </a:xfrm>
          <a:prstGeom prst="rect">
            <a:avLst/>
          </a:prstGeom>
        </p:spPr>
      </p:pic>
      <p:sp>
        <p:nvSpPr>
          <p:cNvPr id="6" name="Rounded Rectangle 5"/>
          <p:cNvSpPr/>
          <p:nvPr/>
        </p:nvSpPr>
        <p:spPr>
          <a:xfrm>
            <a:off x="7911376" y="1428565"/>
            <a:ext cx="642419" cy="2713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A247B2B3-1D37-4904-955E-F68CD816CCAF}" type="slidenum">
              <a:rPr lang="en-US" smtClean="0"/>
              <a:t>10</a:t>
            </a:fld>
            <a:endParaRPr lang="en-US"/>
          </a:p>
        </p:txBody>
      </p:sp>
    </p:spTree>
    <p:extLst>
      <p:ext uri="{BB962C8B-B14F-4D97-AF65-F5344CB8AC3E}">
        <p14:creationId xmlns:p14="http://schemas.microsoft.com/office/powerpoint/2010/main" val="360337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6291" y="689956"/>
            <a:ext cx="4472247" cy="369332"/>
          </a:xfrm>
          <a:prstGeom prst="rect">
            <a:avLst/>
          </a:prstGeom>
          <a:noFill/>
        </p:spPr>
        <p:txBody>
          <a:bodyPr wrap="square" rtlCol="0">
            <a:spAutoFit/>
          </a:bodyPr>
          <a:lstStyle/>
          <a:p>
            <a:r>
              <a:rPr lang="en-US" dirty="0" smtClean="0"/>
              <a:t>Deep earthquakes:</a:t>
            </a:r>
            <a:endParaRPr lang="en-US" dirty="0"/>
          </a:p>
        </p:txBody>
      </p:sp>
      <p:pic>
        <p:nvPicPr>
          <p:cNvPr id="8" name="Picture 7"/>
          <p:cNvPicPr>
            <a:picLocks noChangeAspect="1"/>
          </p:cNvPicPr>
          <p:nvPr/>
        </p:nvPicPr>
        <p:blipFill>
          <a:blip r:embed="rId2"/>
          <a:stretch>
            <a:fillRect/>
          </a:stretch>
        </p:blipFill>
        <p:spPr>
          <a:xfrm>
            <a:off x="3741216" y="1059288"/>
            <a:ext cx="5282569" cy="5701821"/>
          </a:xfrm>
          <a:prstGeom prst="rect">
            <a:avLst/>
          </a:prstGeom>
        </p:spPr>
      </p:pic>
      <p:sp>
        <p:nvSpPr>
          <p:cNvPr id="3" name="Rounded Rectangle 2"/>
          <p:cNvSpPr/>
          <p:nvPr/>
        </p:nvSpPr>
        <p:spPr>
          <a:xfrm>
            <a:off x="8362632" y="2450362"/>
            <a:ext cx="383334" cy="1892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901383" y="2450362"/>
            <a:ext cx="318788" cy="1892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A247B2B3-1D37-4904-955E-F68CD816CCAF}" type="slidenum">
              <a:rPr lang="en-US" smtClean="0"/>
              <a:t>11</a:t>
            </a:fld>
            <a:endParaRPr lang="en-US"/>
          </a:p>
        </p:txBody>
      </p:sp>
    </p:spTree>
    <p:extLst>
      <p:ext uri="{BB962C8B-B14F-4D97-AF65-F5344CB8AC3E}">
        <p14:creationId xmlns:p14="http://schemas.microsoft.com/office/powerpoint/2010/main" val="232959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47404" y="581891"/>
                <a:ext cx="9584574" cy="3416320"/>
              </a:xfrm>
              <a:prstGeom prst="rect">
                <a:avLst/>
              </a:prstGeom>
              <a:noFill/>
            </p:spPr>
            <p:txBody>
              <a:bodyPr wrap="square" rtlCol="0">
                <a:spAutoFit/>
              </a:bodyPr>
              <a:lstStyle/>
              <a:p>
                <a:r>
                  <a:rPr lang="en-US" dirty="0" smtClean="0"/>
                  <a:t>4. magnitude: 5.5≤</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𝑤</m:t>
                        </m:r>
                      </m:sub>
                    </m:sSub>
                  </m:oMath>
                </a14:m>
                <a:r>
                  <a:rPr lang="en-US" dirty="0"/>
                  <a:t> </a:t>
                </a:r>
                <a:r>
                  <a:rPr lang="en-US" dirty="0" smtClean="0"/>
                  <a:t>≤6.4,</a:t>
                </a:r>
                <a:r>
                  <a:rPr lang="en-US" dirty="0"/>
                  <a:t> </a:t>
                </a:r>
                <a:r>
                  <a:rPr lang="en-US" dirty="0" smtClean="0"/>
                  <a:t>6.0≤</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𝑤</m:t>
                        </m:r>
                      </m:sub>
                    </m:sSub>
                  </m:oMath>
                </a14:m>
                <a:r>
                  <a:rPr lang="en-US" dirty="0"/>
                  <a:t> ≤</a:t>
                </a:r>
                <a:r>
                  <a:rPr lang="en-US" dirty="0" smtClean="0"/>
                  <a:t>6.9, 6.5</a:t>
                </a:r>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𝑤</m:t>
                        </m:r>
                      </m:sub>
                    </m:sSub>
                  </m:oMath>
                </a14:m>
                <a:r>
                  <a:rPr lang="en-US" dirty="0"/>
                  <a:t> </a:t>
                </a:r>
                <a:r>
                  <a:rPr lang="en-US" dirty="0" smtClean="0"/>
                  <a:t>≤7.4, 7.0≤</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𝑤</m:t>
                        </m:r>
                      </m:sub>
                    </m:sSub>
                  </m:oMath>
                </a14:m>
                <a:r>
                  <a:rPr lang="en-US" dirty="0"/>
                  <a:t> </a:t>
                </a:r>
                <a:r>
                  <a:rPr lang="en-US" dirty="0" smtClean="0"/>
                  <a:t>≤7.9</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047404" y="581891"/>
                <a:ext cx="9584574" cy="3416320"/>
              </a:xfrm>
              <a:prstGeom prst="rect">
                <a:avLst/>
              </a:prstGeom>
              <a:blipFill>
                <a:blip r:embed="rId2"/>
                <a:stretch>
                  <a:fillRect l="-573" t="-891"/>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839671" y="1416455"/>
            <a:ext cx="3895725" cy="4324350"/>
          </a:xfrm>
          <a:prstGeom prst="rect">
            <a:avLst/>
          </a:prstGeom>
        </p:spPr>
      </p:pic>
      <p:pic>
        <p:nvPicPr>
          <p:cNvPr id="4" name="Picture 3"/>
          <p:cNvPicPr>
            <a:picLocks noChangeAspect="1"/>
          </p:cNvPicPr>
          <p:nvPr/>
        </p:nvPicPr>
        <p:blipFill>
          <a:blip r:embed="rId4"/>
          <a:stretch>
            <a:fillRect/>
          </a:stretch>
        </p:blipFill>
        <p:spPr>
          <a:xfrm>
            <a:off x="5012055" y="987032"/>
            <a:ext cx="6534323" cy="5424575"/>
          </a:xfrm>
          <a:prstGeom prst="rect">
            <a:avLst/>
          </a:prstGeom>
        </p:spPr>
      </p:pic>
      <p:sp>
        <p:nvSpPr>
          <p:cNvPr id="7" name="Rounded Rectangle 6"/>
          <p:cNvSpPr/>
          <p:nvPr/>
        </p:nvSpPr>
        <p:spPr>
          <a:xfrm>
            <a:off x="3167148" y="2369127"/>
            <a:ext cx="482139" cy="2992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64630" y="2219393"/>
            <a:ext cx="133004" cy="1413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21633" y="2248486"/>
            <a:ext cx="133004" cy="1413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463935" y="2795847"/>
            <a:ext cx="271461" cy="1634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229110" y="4275408"/>
            <a:ext cx="133004" cy="1413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247B2B3-1D37-4904-955E-F68CD816CCAF}" type="slidenum">
              <a:rPr lang="en-US" smtClean="0"/>
              <a:t>12</a:t>
            </a:fld>
            <a:endParaRPr lang="en-US"/>
          </a:p>
        </p:txBody>
      </p:sp>
    </p:spTree>
    <p:extLst>
      <p:ext uri="{BB962C8B-B14F-4D97-AF65-F5344CB8AC3E}">
        <p14:creationId xmlns:p14="http://schemas.microsoft.com/office/powerpoint/2010/main" val="264181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7202" y="1806500"/>
            <a:ext cx="6775133" cy="3565859"/>
          </a:xfrm>
          <a:prstGeom prst="rect">
            <a:avLst/>
          </a:prstGeom>
        </p:spPr>
      </p:pic>
      <p:sp>
        <p:nvSpPr>
          <p:cNvPr id="3" name="TextBox 2"/>
          <p:cNvSpPr txBox="1"/>
          <p:nvPr/>
        </p:nvSpPr>
        <p:spPr>
          <a:xfrm>
            <a:off x="4571999" y="925157"/>
            <a:ext cx="3377901" cy="461665"/>
          </a:xfrm>
          <a:prstGeom prst="rect">
            <a:avLst/>
          </a:prstGeom>
          <a:noFill/>
        </p:spPr>
        <p:txBody>
          <a:bodyPr wrap="square" rtlCol="0">
            <a:spAutoFit/>
          </a:bodyPr>
          <a:lstStyle/>
          <a:p>
            <a:r>
              <a:rPr lang="en-US" sz="2400" dirty="0" smtClean="0"/>
              <a:t>Summarized results:</a:t>
            </a:r>
            <a:endParaRPr lang="en-US" sz="2400" dirty="0"/>
          </a:p>
        </p:txBody>
      </p:sp>
      <p:sp>
        <p:nvSpPr>
          <p:cNvPr id="4" name="Slide Number Placeholder 3"/>
          <p:cNvSpPr>
            <a:spLocks noGrp="1"/>
          </p:cNvSpPr>
          <p:nvPr>
            <p:ph type="sldNum" sz="quarter" idx="12"/>
          </p:nvPr>
        </p:nvSpPr>
        <p:spPr/>
        <p:txBody>
          <a:bodyPr/>
          <a:lstStyle/>
          <a:p>
            <a:fld id="{A247B2B3-1D37-4904-955E-F68CD816CCAF}" type="slidenum">
              <a:rPr lang="en-US" smtClean="0"/>
              <a:t>13</a:t>
            </a:fld>
            <a:endParaRPr lang="en-US"/>
          </a:p>
        </p:txBody>
      </p:sp>
    </p:spTree>
    <p:extLst>
      <p:ext uri="{BB962C8B-B14F-4D97-AF65-F5344CB8AC3E}">
        <p14:creationId xmlns:p14="http://schemas.microsoft.com/office/powerpoint/2010/main" val="274849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9003" y="2651760"/>
            <a:ext cx="7281949" cy="1200329"/>
          </a:xfrm>
          <a:prstGeom prst="rect">
            <a:avLst/>
          </a:prstGeom>
          <a:noFill/>
        </p:spPr>
        <p:txBody>
          <a:bodyPr wrap="square" rtlCol="0">
            <a:spAutoFit/>
          </a:bodyPr>
          <a:lstStyle/>
          <a:p>
            <a:pPr algn="ctr"/>
            <a:r>
              <a:rPr lang="en-US" dirty="0"/>
              <a:t>EARTH </a:t>
            </a:r>
            <a:r>
              <a:rPr lang="en-US" dirty="0" smtClean="0"/>
              <a:t>TIDES AS A TRIGGERING MECHANISM FOR EARTHQUAKES</a:t>
            </a:r>
          </a:p>
          <a:p>
            <a:pPr algn="ctr"/>
            <a:r>
              <a:rPr lang="en-US" dirty="0"/>
              <a:t>BY </a:t>
            </a:r>
            <a:r>
              <a:rPr lang="en-US" dirty="0" smtClean="0"/>
              <a:t>L</a:t>
            </a:r>
            <a:r>
              <a:rPr lang="en-US" dirty="0"/>
              <a:t>. </a:t>
            </a:r>
            <a:r>
              <a:rPr lang="en-US" dirty="0" smtClean="0"/>
              <a:t>KNOPOFF </a:t>
            </a:r>
          </a:p>
          <a:p>
            <a:pPr algn="ctr"/>
            <a:r>
              <a:rPr lang="en-US" dirty="0" smtClean="0"/>
              <a:t>December, 1964</a:t>
            </a:r>
            <a:endParaRPr lang="en-US" dirty="0"/>
          </a:p>
          <a:p>
            <a:r>
              <a:rPr lang="en-US" dirty="0" smtClean="0"/>
              <a:t> </a:t>
            </a:r>
            <a:endParaRPr lang="en-US" dirty="0"/>
          </a:p>
        </p:txBody>
      </p:sp>
      <p:sp>
        <p:nvSpPr>
          <p:cNvPr id="3" name="Slide Number Placeholder 2"/>
          <p:cNvSpPr>
            <a:spLocks noGrp="1"/>
          </p:cNvSpPr>
          <p:nvPr>
            <p:ph type="sldNum" sz="quarter" idx="12"/>
          </p:nvPr>
        </p:nvSpPr>
        <p:spPr/>
        <p:txBody>
          <a:bodyPr/>
          <a:lstStyle/>
          <a:p>
            <a:fld id="{A247B2B3-1D37-4904-955E-F68CD816CCAF}" type="slidenum">
              <a:rPr lang="en-US" smtClean="0"/>
              <a:t>14</a:t>
            </a:fld>
            <a:endParaRPr lang="en-US"/>
          </a:p>
        </p:txBody>
      </p:sp>
    </p:spTree>
    <p:extLst>
      <p:ext uri="{BB962C8B-B14F-4D97-AF65-F5344CB8AC3E}">
        <p14:creationId xmlns:p14="http://schemas.microsoft.com/office/powerpoint/2010/main" val="221122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19" y="1454727"/>
            <a:ext cx="10332722"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Earth tides: </a:t>
            </a:r>
            <a:r>
              <a:rPr lang="en-US" dirty="0"/>
              <a:t>the </a:t>
            </a:r>
            <a:r>
              <a:rPr lang="en-US" dirty="0" smtClean="0"/>
              <a:t>tide-producing force has a spectrum which has a population in a large number of lines</a:t>
            </a:r>
            <a:r>
              <a:rPr lang="en-US" dirty="0"/>
              <a:t>. </a:t>
            </a:r>
            <a:endParaRPr lang="en-US" dirty="0" smtClean="0"/>
          </a:p>
          <a:p>
            <a:endParaRPr lang="en-US" dirty="0"/>
          </a:p>
          <a:p>
            <a:pPr marL="285750" indent="-285750">
              <a:buFont typeface="Arial" panose="020B0604020202020204" pitchFamily="34" charset="0"/>
              <a:buChar char="•"/>
            </a:pPr>
            <a:r>
              <a:rPr lang="en-US" dirty="0" smtClean="0"/>
              <a:t>The correlation is in </a:t>
            </a:r>
            <a:r>
              <a:rPr lang="en-US" dirty="0" smtClean="0">
                <a:solidFill>
                  <a:srgbClr val="FF0000"/>
                </a:solidFill>
              </a:rPr>
              <a:t>real-time</a:t>
            </a:r>
            <a:r>
              <a:rPr lang="en-US" dirty="0" smtClean="0"/>
              <a:t> instead of a harmonic analysis.</a:t>
            </a:r>
          </a:p>
          <a:p>
            <a:endParaRPr lang="en-US" dirty="0"/>
          </a:p>
          <a:p>
            <a:endParaRPr lang="en-US" dirty="0"/>
          </a:p>
          <a:p>
            <a:pPr marL="285750" indent="-285750">
              <a:buFont typeface="Arial" panose="020B0604020202020204" pitchFamily="34" charset="0"/>
              <a:buChar char="•"/>
            </a:pPr>
            <a:r>
              <a:rPr lang="en-US" dirty="0"/>
              <a:t>No attempt has been made to classify any further the earthquake sequence as to geologic </a:t>
            </a:r>
            <a:r>
              <a:rPr lang="en-US" dirty="0" err="1"/>
              <a:t>subprovince</a:t>
            </a:r>
            <a:r>
              <a:rPr lang="en-US" dirty="0"/>
              <a:t> or as to occurrence on specific earthquake faults. </a:t>
            </a:r>
            <a:endParaRPr lang="en-US" dirty="0" smtClean="0"/>
          </a:p>
          <a:p>
            <a:endParaRPr lang="en-US" dirty="0"/>
          </a:p>
          <a:p>
            <a:pPr marL="285750" indent="-285750">
              <a:buFont typeface="Arial" panose="020B0604020202020204" pitchFamily="34" charset="0"/>
              <a:buChar char="•"/>
            </a:pPr>
            <a:r>
              <a:rPr lang="en-US" dirty="0" smtClean="0"/>
              <a:t>Events </a:t>
            </a:r>
            <a:r>
              <a:rPr lang="en-US" dirty="0"/>
              <a:t>location: 32.5 to 36N, 115 to 120W.</a:t>
            </a:r>
          </a:p>
          <a:p>
            <a:r>
              <a:rPr lang="en-US" dirty="0" smtClean="0"/>
              <a:t>                                                                                                                                                                                                                                                                                                                                                                                                                                                                                                                                                                                                                                                                                                                                                                                                                                                                                                                                                                                                                                                                                                                                                                                                                                                                                                                                                                                                                                                                                                                                                                                                                                                                                                                                                                                                                                                                                                                                                                                                                                                                                                                                                                                                                                                                                                                                                                                                                                                                                                                                                                                                                                                                                                                                                                                                                                                                                                                                                                                                                                                                                                                                                                                                                                                                                                                                                                                                                                                                                                                                                                                                                                                                                                                                                                                                                                                                                                                                                                                                                                                                                                                                                                                                                                                                                                                                                                                                                                                                                                                                                                                                                                                                                                                                                                                                                                                                            </a:t>
            </a:r>
            <a:endParaRPr lang="en-US" dirty="0"/>
          </a:p>
          <a:p>
            <a:pPr marL="285750" indent="-285750">
              <a:buFont typeface="Arial" panose="020B0604020202020204" pitchFamily="34" charset="0"/>
              <a:buChar char="•"/>
            </a:pPr>
            <a:r>
              <a:rPr lang="en-US" dirty="0" smtClean="0"/>
              <a:t>Data: 8614 events from 1934 to 1946.</a:t>
            </a:r>
            <a:endParaRPr lang="en-US" dirty="0"/>
          </a:p>
        </p:txBody>
      </p:sp>
      <p:sp>
        <p:nvSpPr>
          <p:cNvPr id="3" name="Slide Number Placeholder 2"/>
          <p:cNvSpPr>
            <a:spLocks noGrp="1"/>
          </p:cNvSpPr>
          <p:nvPr>
            <p:ph type="sldNum" sz="quarter" idx="12"/>
          </p:nvPr>
        </p:nvSpPr>
        <p:spPr/>
        <p:txBody>
          <a:bodyPr/>
          <a:lstStyle/>
          <a:p>
            <a:fld id="{A247B2B3-1D37-4904-955E-F68CD816CCAF}" type="slidenum">
              <a:rPr lang="en-US" smtClean="0"/>
              <a:t>15</a:t>
            </a:fld>
            <a:endParaRPr lang="en-US"/>
          </a:p>
        </p:txBody>
      </p:sp>
    </p:spTree>
    <p:extLst>
      <p:ext uri="{BB962C8B-B14F-4D97-AF65-F5344CB8AC3E}">
        <p14:creationId xmlns:p14="http://schemas.microsoft.com/office/powerpoint/2010/main" val="192445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247B2B3-1D37-4904-955E-F68CD816CCAF}" type="slidenum">
              <a:rPr lang="en-US" smtClean="0"/>
              <a:t>16</a:t>
            </a:fld>
            <a:endParaRPr lang="en-US"/>
          </a:p>
        </p:txBody>
      </p:sp>
      <p:sp>
        <p:nvSpPr>
          <p:cNvPr id="3" name="TextBox 2"/>
          <p:cNvSpPr txBox="1"/>
          <p:nvPr/>
        </p:nvSpPr>
        <p:spPr>
          <a:xfrm>
            <a:off x="871369" y="383788"/>
            <a:ext cx="9810974" cy="2585323"/>
          </a:xfrm>
          <a:prstGeom prst="rect">
            <a:avLst/>
          </a:prstGeom>
          <a:noFill/>
        </p:spPr>
        <p:txBody>
          <a:bodyPr wrap="square" rtlCol="0">
            <a:spAutoFit/>
          </a:bodyPr>
          <a:lstStyle/>
          <a:p>
            <a:r>
              <a:rPr lang="en-US" dirty="0" smtClean="0"/>
              <a:t>1. Method:</a:t>
            </a:r>
          </a:p>
          <a:p>
            <a:endParaRPr lang="en-US" dirty="0" smtClean="0"/>
          </a:p>
          <a:p>
            <a:pPr marL="285750" indent="-285750">
              <a:buFont typeface="Arial" panose="020B0604020202020204" pitchFamily="34" charset="0"/>
              <a:buChar char="•"/>
            </a:pPr>
            <a:r>
              <a:rPr lang="en-US" dirty="0" smtClean="0"/>
              <a:t>Gravitational attraction of sun and moon: calculate hourly for 24 years.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Correlation with tidal acceleration:                                                                                                                                                                                                                                                                                                                                                                                                                                                                                                                                                                                   </a:t>
            </a:r>
          </a:p>
          <a:p>
            <a:pPr marL="742950" lvl="1" indent="-285750">
              <a:buFont typeface="Wingdings" panose="05000000000000000000" pitchFamily="2" charset="2"/>
              <a:buChar char="Ø"/>
            </a:pPr>
            <a:r>
              <a:rPr lang="en-US" dirty="0" smtClean="0"/>
              <a:t>Interpolation procedure        calculate times of maxima and minima;</a:t>
            </a:r>
          </a:p>
          <a:p>
            <a:pPr marL="742950" lvl="1" indent="-285750">
              <a:buFont typeface="Wingdings" panose="05000000000000000000" pitchFamily="2" charset="2"/>
              <a:buChar char="Ø"/>
            </a:pPr>
            <a:r>
              <a:rPr lang="en-US" dirty="0"/>
              <a:t>The </a:t>
            </a:r>
            <a:r>
              <a:rPr lang="en-US" dirty="0" smtClean="0"/>
              <a:t>time interval between a maximum and minimum was divided into one hundred parts.</a:t>
            </a:r>
          </a:p>
          <a:p>
            <a:pPr marL="742950" lvl="1" indent="-285750">
              <a:buFont typeface="Wingdings" panose="05000000000000000000" pitchFamily="2" charset="2"/>
              <a:buChar char="Ø"/>
            </a:pPr>
            <a:endParaRPr lang="en-US" dirty="0"/>
          </a:p>
          <a:p>
            <a:r>
              <a:rPr lang="en-US" dirty="0" smtClean="0"/>
              <a:t>Result:</a:t>
            </a:r>
          </a:p>
        </p:txBody>
      </p:sp>
      <p:cxnSp>
        <p:nvCxnSpPr>
          <p:cNvPr id="5" name="Straight Arrow Connector 4"/>
          <p:cNvCxnSpPr/>
          <p:nvPr/>
        </p:nvCxnSpPr>
        <p:spPr>
          <a:xfrm>
            <a:off x="3980327" y="1936380"/>
            <a:ext cx="3119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38297" y="3048860"/>
            <a:ext cx="5522259"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 </a:t>
            </a:r>
            <a:r>
              <a:rPr lang="en-US" dirty="0" smtClean="0">
                <a:solidFill>
                  <a:srgbClr val="FF0000"/>
                </a:solidFill>
              </a:rPr>
              <a:t>irregular character </a:t>
            </a:r>
            <a:r>
              <a:rPr lang="en-US" dirty="0" smtClean="0"/>
              <a:t>may be due to the fact that an extremely fine subdivision of the time interval between extrema was used;</a:t>
            </a:r>
          </a:p>
          <a:p>
            <a:pPr marL="285750" indent="-285750">
              <a:buFont typeface="Arial" panose="020B0604020202020204" pitchFamily="34" charset="0"/>
              <a:buChar char="•"/>
            </a:pPr>
            <a:r>
              <a:rPr lang="en-US" dirty="0" smtClean="0"/>
              <a:t>Smoothing of the histogram: </a:t>
            </a:r>
            <a:r>
              <a:rPr lang="en-US" dirty="0"/>
              <a:t>itself </a:t>
            </a:r>
            <a:r>
              <a:rPr lang="en-US" dirty="0" smtClean="0"/>
              <a:t>Fourier analyzed;</a:t>
            </a:r>
          </a:p>
          <a:p>
            <a:pPr marL="285750" indent="-285750">
              <a:buFont typeface="Arial" panose="020B0604020202020204" pitchFamily="34" charset="0"/>
              <a:buChar char="•"/>
            </a:pPr>
            <a:r>
              <a:rPr lang="en-US" dirty="0"/>
              <a:t>It </a:t>
            </a:r>
            <a:r>
              <a:rPr lang="en-US" dirty="0" smtClean="0"/>
              <a:t>may be that earthquakes have a greater tendency to be triggered when the </a:t>
            </a:r>
            <a:r>
              <a:rPr lang="en-US" dirty="0" smtClean="0">
                <a:solidFill>
                  <a:srgbClr val="FF0000"/>
                </a:solidFill>
              </a:rPr>
              <a:t>tidal strain differences </a:t>
            </a:r>
            <a:r>
              <a:rPr lang="en-US" dirty="0" smtClean="0"/>
              <a:t>are </a:t>
            </a:r>
            <a:r>
              <a:rPr lang="en-US" dirty="0" smtClean="0"/>
              <a:t>large.</a:t>
            </a:r>
            <a:endParaRPr lang="en-US" dirty="0"/>
          </a:p>
          <a:p>
            <a:r>
              <a:rPr lang="en-US" dirty="0" smtClean="0"/>
              <a:t> </a:t>
            </a:r>
            <a:endParaRPr lang="en-US" dirty="0"/>
          </a:p>
          <a:p>
            <a:r>
              <a:rPr lang="en-US" dirty="0" smtClean="0"/>
              <a:t> </a:t>
            </a:r>
            <a:endParaRPr lang="en-US" dirty="0"/>
          </a:p>
          <a:p>
            <a:endParaRPr lang="en-US" dirty="0"/>
          </a:p>
          <a:p>
            <a:endParaRPr lang="en-US" dirty="0"/>
          </a:p>
        </p:txBody>
      </p:sp>
      <p:pic>
        <p:nvPicPr>
          <p:cNvPr id="6" name="Picture 5"/>
          <p:cNvPicPr>
            <a:picLocks noChangeAspect="1"/>
          </p:cNvPicPr>
          <p:nvPr/>
        </p:nvPicPr>
        <p:blipFill>
          <a:blip r:embed="rId2"/>
          <a:stretch>
            <a:fillRect/>
          </a:stretch>
        </p:blipFill>
        <p:spPr>
          <a:xfrm>
            <a:off x="208371" y="2924902"/>
            <a:ext cx="5429926" cy="3387239"/>
          </a:xfrm>
          <a:prstGeom prst="rect">
            <a:avLst/>
          </a:prstGeom>
        </p:spPr>
      </p:pic>
    </p:spTree>
    <p:extLst>
      <p:ext uri="{BB962C8B-B14F-4D97-AF65-F5344CB8AC3E}">
        <p14:creationId xmlns:p14="http://schemas.microsoft.com/office/powerpoint/2010/main" val="3089500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247B2B3-1D37-4904-955E-F68CD816CCAF}" type="slidenum">
              <a:rPr lang="en-US" smtClean="0"/>
              <a:t>17</a:t>
            </a:fld>
            <a:endParaRPr lang="en-US"/>
          </a:p>
        </p:txBody>
      </p:sp>
      <p:sp>
        <p:nvSpPr>
          <p:cNvPr id="3" name="TextBox 2"/>
          <p:cNvSpPr txBox="1"/>
          <p:nvPr/>
        </p:nvSpPr>
        <p:spPr>
          <a:xfrm>
            <a:off x="978946" y="580913"/>
            <a:ext cx="9757186" cy="2031325"/>
          </a:xfrm>
          <a:prstGeom prst="rect">
            <a:avLst/>
          </a:prstGeom>
          <a:noFill/>
        </p:spPr>
        <p:txBody>
          <a:bodyPr wrap="square" rtlCol="0">
            <a:spAutoFit/>
          </a:bodyPr>
          <a:lstStyle/>
          <a:p>
            <a:r>
              <a:rPr lang="en-US" dirty="0" smtClean="0"/>
              <a:t>2.</a:t>
            </a:r>
          </a:p>
          <a:p>
            <a:r>
              <a:rPr lang="en-US" dirty="0" smtClean="0"/>
              <a:t>Earthquake events are presented as function below:</a:t>
            </a:r>
          </a:p>
          <a:p>
            <a:endParaRPr lang="en-US" dirty="0"/>
          </a:p>
          <a:p>
            <a:endParaRPr lang="en-US" dirty="0" smtClean="0"/>
          </a:p>
          <a:p>
            <a:endParaRPr lang="en-US" dirty="0"/>
          </a:p>
          <a:p>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3779968" y="1272483"/>
            <a:ext cx="4658162" cy="717682"/>
          </a:xfrm>
          <a:prstGeom prst="rect">
            <a:avLst/>
          </a:prstGeom>
        </p:spPr>
      </p:pic>
      <p:pic>
        <p:nvPicPr>
          <p:cNvPr id="5" name="Picture 4"/>
          <p:cNvPicPr>
            <a:picLocks noChangeAspect="1"/>
          </p:cNvPicPr>
          <p:nvPr/>
        </p:nvPicPr>
        <p:blipFill>
          <a:blip r:embed="rId3"/>
          <a:stretch>
            <a:fillRect/>
          </a:stretch>
        </p:blipFill>
        <p:spPr>
          <a:xfrm>
            <a:off x="507290" y="2343541"/>
            <a:ext cx="5734050" cy="3590925"/>
          </a:xfrm>
          <a:prstGeom prst="rect">
            <a:avLst/>
          </a:prstGeom>
        </p:spPr>
      </p:pic>
      <p:sp>
        <p:nvSpPr>
          <p:cNvPr id="6" name="TextBox 5"/>
          <p:cNvSpPr txBox="1"/>
          <p:nvPr/>
        </p:nvSpPr>
        <p:spPr>
          <a:xfrm>
            <a:off x="6465346" y="2343541"/>
            <a:ext cx="5335793" cy="3139321"/>
          </a:xfrm>
          <a:prstGeom prst="rect">
            <a:avLst/>
          </a:prstGeom>
          <a:noFill/>
        </p:spPr>
        <p:txBody>
          <a:bodyPr wrap="square" rtlCol="0">
            <a:spAutoFit/>
          </a:bodyPr>
          <a:lstStyle/>
          <a:p>
            <a:r>
              <a:rPr lang="en-US" dirty="0"/>
              <a:t>EQ </a:t>
            </a:r>
            <a:r>
              <a:rPr lang="en-US" dirty="0" smtClean="0"/>
              <a:t>is the result of this calculation;</a:t>
            </a:r>
          </a:p>
          <a:p>
            <a:r>
              <a:rPr lang="en-US" dirty="0" smtClean="0"/>
              <a:t>R1: </a:t>
            </a:r>
            <a:r>
              <a:rPr lang="en-US" dirty="0"/>
              <a:t>Gaussian </a:t>
            </a:r>
            <a:r>
              <a:rPr lang="en-US" dirty="0" smtClean="0"/>
              <a:t>distribution;</a:t>
            </a:r>
          </a:p>
          <a:p>
            <a:r>
              <a:rPr lang="en-US" dirty="0" smtClean="0"/>
              <a:t>R2: </a:t>
            </a:r>
            <a:r>
              <a:rPr lang="en-US" dirty="0"/>
              <a:t>adding </a:t>
            </a:r>
            <a:r>
              <a:rPr lang="en-US" dirty="0" smtClean="0"/>
              <a:t>a random time to the actual time sequence.</a:t>
            </a:r>
          </a:p>
          <a:p>
            <a:endParaRPr lang="en-US" dirty="0"/>
          </a:p>
          <a:p>
            <a:endParaRPr lang="en-US" dirty="0" smtClean="0"/>
          </a:p>
          <a:p>
            <a:r>
              <a:rPr lang="en-US" dirty="0" smtClean="0"/>
              <a:t>Conclusion:</a:t>
            </a:r>
          </a:p>
          <a:p>
            <a:pPr lvl="1"/>
            <a:r>
              <a:rPr lang="en-US" dirty="0" smtClean="0"/>
              <a:t>The largest possible triggering mechanism in the earth</a:t>
            </a:r>
            <a:r>
              <a:rPr lang="en-US" dirty="0"/>
              <a:t>, </a:t>
            </a:r>
            <a:r>
              <a:rPr lang="en-US" dirty="0" smtClean="0"/>
              <a:t>namely that of oscillatory tidal strains</a:t>
            </a:r>
            <a:r>
              <a:rPr lang="en-US" dirty="0"/>
              <a:t>, </a:t>
            </a:r>
            <a:r>
              <a:rPr lang="en-US" dirty="0" smtClean="0"/>
              <a:t>has </a:t>
            </a:r>
            <a:r>
              <a:rPr lang="en-US" dirty="0" smtClean="0">
                <a:solidFill>
                  <a:srgbClr val="FF0000"/>
                </a:solidFill>
              </a:rPr>
              <a:t>no</a:t>
            </a:r>
            <a:r>
              <a:rPr lang="en-US" dirty="0" smtClean="0"/>
              <a:t> detectable influence upon the times of occurrence of small earthquake</a:t>
            </a:r>
            <a:r>
              <a:rPr lang="en-US" dirty="0"/>
              <a:t>~ </a:t>
            </a:r>
            <a:r>
              <a:rPr lang="en-US" dirty="0" smtClean="0"/>
              <a:t>in Southern California</a:t>
            </a:r>
            <a:endParaRPr lang="en-US" dirty="0"/>
          </a:p>
        </p:txBody>
      </p:sp>
      <p:sp>
        <p:nvSpPr>
          <p:cNvPr id="7" name="TextBox 6"/>
          <p:cNvSpPr txBox="1"/>
          <p:nvPr/>
        </p:nvSpPr>
        <p:spPr>
          <a:xfrm>
            <a:off x="507290" y="1974209"/>
            <a:ext cx="2207671" cy="369332"/>
          </a:xfrm>
          <a:prstGeom prst="rect">
            <a:avLst/>
          </a:prstGeom>
          <a:noFill/>
        </p:spPr>
        <p:txBody>
          <a:bodyPr wrap="square" rtlCol="0">
            <a:spAutoFit/>
          </a:bodyPr>
          <a:lstStyle/>
          <a:p>
            <a:r>
              <a:rPr lang="en-US" dirty="0" smtClean="0"/>
              <a:t>Cross-correlation:</a:t>
            </a:r>
            <a:endParaRPr lang="en-US" dirty="0"/>
          </a:p>
        </p:txBody>
      </p:sp>
    </p:spTree>
    <p:extLst>
      <p:ext uri="{BB962C8B-B14F-4D97-AF65-F5344CB8AC3E}">
        <p14:creationId xmlns:p14="http://schemas.microsoft.com/office/powerpoint/2010/main" val="185179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247B2B3-1D37-4904-955E-F68CD816CCAF}" type="slidenum">
              <a:rPr lang="en-US" smtClean="0"/>
              <a:t>18</a:t>
            </a:fld>
            <a:endParaRPr lang="en-US"/>
          </a:p>
        </p:txBody>
      </p:sp>
      <p:sp>
        <p:nvSpPr>
          <p:cNvPr id="3" name="Rectangle 2"/>
          <p:cNvSpPr/>
          <p:nvPr/>
        </p:nvSpPr>
        <p:spPr>
          <a:xfrm>
            <a:off x="799651" y="2091959"/>
            <a:ext cx="11066034" cy="2123658"/>
          </a:xfrm>
          <a:prstGeom prst="rect">
            <a:avLst/>
          </a:prstGeom>
        </p:spPr>
        <p:txBody>
          <a:bodyPr wrap="square">
            <a:spAutoFit/>
          </a:bodyPr>
          <a:lstStyle/>
          <a:p>
            <a:pPr algn="ctr"/>
            <a:r>
              <a:rPr lang="en-US" sz="2400" dirty="0">
                <a:latin typeface="Arial" panose="020B0604020202020204" pitchFamily="34" charset="0"/>
              </a:rPr>
              <a:t>EARTH </a:t>
            </a:r>
            <a:r>
              <a:rPr lang="en-US" sz="2400" dirty="0" smtClean="0">
                <a:latin typeface="Arial" panose="020B0604020202020204" pitchFamily="34" charset="0"/>
              </a:rPr>
              <a:t>TIDES AS A TRIGGERING MECHANISM FOR EARTHQUAKES</a:t>
            </a:r>
          </a:p>
          <a:p>
            <a:pPr algn="ctr"/>
            <a:endParaRPr lang="en-US" sz="2400" dirty="0" smtClean="0"/>
          </a:p>
          <a:p>
            <a:pPr algn="ctr"/>
            <a:r>
              <a:rPr lang="en-US" sz="2400" dirty="0" smtClean="0"/>
              <a:t>John F</a:t>
            </a:r>
            <a:r>
              <a:rPr lang="en-US" sz="2400" dirty="0"/>
              <a:t>. </a:t>
            </a:r>
            <a:r>
              <a:rPr lang="en-US" sz="2400" dirty="0" smtClean="0"/>
              <a:t>SIMPSON </a:t>
            </a:r>
            <a:endParaRPr lang="en-US" sz="2400" dirty="0"/>
          </a:p>
          <a:p>
            <a:pPr algn="ctr"/>
            <a:r>
              <a:rPr lang="en-US" sz="2400" dirty="0"/>
              <a:t>6 </a:t>
            </a:r>
            <a:r>
              <a:rPr lang="en-US" sz="2400" dirty="0" smtClean="0"/>
              <a:t>July 1967 </a:t>
            </a:r>
            <a:endParaRPr lang="en-US" sz="2400" dirty="0"/>
          </a:p>
          <a:p>
            <a:endParaRPr lang="en-US" dirty="0">
              <a:latin typeface="Arial" panose="020B0604020202020204" pitchFamily="34" charset="0"/>
            </a:endParaRPr>
          </a:p>
          <a:p>
            <a:r>
              <a:rPr lang="en-US" dirty="0" smtClean="0">
                <a:latin typeface="Arial" panose="020B0604020202020204" pitchFamily="34" charset="0"/>
              </a:rPr>
              <a:t> </a:t>
            </a:r>
            <a:endParaRPr lang="en-US" dirty="0">
              <a:effectLst/>
              <a:latin typeface="Arial" panose="020B0604020202020204" pitchFamily="34" charset="0"/>
            </a:endParaRPr>
          </a:p>
        </p:txBody>
      </p:sp>
    </p:spTree>
    <p:extLst>
      <p:ext uri="{BB962C8B-B14F-4D97-AF65-F5344CB8AC3E}">
        <p14:creationId xmlns:p14="http://schemas.microsoft.com/office/powerpoint/2010/main" val="2487264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247B2B3-1D37-4904-955E-F68CD816CCAF}" type="slidenum">
              <a:rPr lang="en-US" smtClean="0"/>
              <a:t>19</a:t>
            </a:fld>
            <a:endParaRPr lang="en-US"/>
          </a:p>
        </p:txBody>
      </p:sp>
      <p:sp>
        <p:nvSpPr>
          <p:cNvPr id="3" name="TextBox 2"/>
          <p:cNvSpPr txBox="1"/>
          <p:nvPr/>
        </p:nvSpPr>
        <p:spPr>
          <a:xfrm>
            <a:off x="1602889" y="1247887"/>
            <a:ext cx="8982636"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Previous study: </a:t>
            </a:r>
            <a:r>
              <a:rPr lang="en-US" dirty="0"/>
              <a:t>small </a:t>
            </a:r>
            <a:r>
              <a:rPr lang="en-US" dirty="0" smtClean="0"/>
              <a:t>or localized samples for statistical treatment.</a:t>
            </a:r>
          </a:p>
          <a:p>
            <a:endParaRPr lang="en-US" dirty="0" smtClean="0"/>
          </a:p>
          <a:p>
            <a:pPr marL="285750" indent="-285750">
              <a:buFont typeface="Arial" panose="020B0604020202020204" pitchFamily="34" charset="0"/>
              <a:buChar char="•"/>
            </a:pPr>
            <a:r>
              <a:rPr lang="en-US" dirty="0" smtClean="0"/>
              <a:t>Data: 22561 earthquakes occurring from 1 January 1950 to 30 </a:t>
            </a:r>
            <a:r>
              <a:rPr lang="en-US" dirty="0"/>
              <a:t>J</a:t>
            </a:r>
            <a:r>
              <a:rPr lang="en-US" dirty="0" smtClean="0"/>
              <a:t>une 1963.</a:t>
            </a:r>
          </a:p>
          <a:p>
            <a:endParaRPr lang="en-US" dirty="0"/>
          </a:p>
          <a:p>
            <a:pPr marL="285750" indent="-285750">
              <a:buFont typeface="Arial" panose="020B0604020202020204" pitchFamily="34" charset="0"/>
              <a:buChar char="•"/>
            </a:pPr>
            <a:r>
              <a:rPr lang="en-US" dirty="0" smtClean="0"/>
              <a:t>Magnitude: 5.5 or larger.</a:t>
            </a:r>
          </a:p>
          <a:p>
            <a:endParaRPr lang="en-US" dirty="0"/>
          </a:p>
          <a:p>
            <a:pPr marL="285750" indent="-285750">
              <a:buFont typeface="Arial" panose="020B0604020202020204" pitchFamily="34" charset="0"/>
              <a:buChar char="•"/>
            </a:pPr>
            <a:r>
              <a:rPr lang="en-US" dirty="0" smtClean="0"/>
              <a:t>Program: </a:t>
            </a:r>
          </a:p>
          <a:p>
            <a:pPr marL="742950" lvl="1" indent="-285750">
              <a:buFont typeface="Wingdings" panose="05000000000000000000" pitchFamily="2" charset="2"/>
              <a:buChar char="v"/>
            </a:pPr>
            <a:r>
              <a:rPr lang="en-US" dirty="0" smtClean="0"/>
              <a:t>Remove redundant records;</a:t>
            </a:r>
          </a:p>
          <a:p>
            <a:pPr marL="742950" lvl="1" indent="-285750">
              <a:buFont typeface="Wingdings" panose="05000000000000000000" pitchFamily="2" charset="2"/>
              <a:buChar char="v"/>
            </a:pPr>
            <a:r>
              <a:rPr lang="en-US" dirty="0" smtClean="0"/>
              <a:t>Compute ephemerides of the sun and moon;</a:t>
            </a:r>
          </a:p>
          <a:p>
            <a:pPr marL="742950" lvl="1" indent="-285750">
              <a:buFont typeface="Wingdings" panose="05000000000000000000" pitchFamily="2" charset="2"/>
              <a:buChar char="v"/>
            </a:pPr>
            <a:r>
              <a:rPr lang="en-US" dirty="0" smtClean="0"/>
              <a:t>Calculate frequency distributions of earthquakes as a function of certain parameters.</a:t>
            </a:r>
          </a:p>
          <a:p>
            <a:endParaRPr lang="en-US" dirty="0"/>
          </a:p>
          <a:p>
            <a:endParaRPr lang="en-US" dirty="0"/>
          </a:p>
          <a:p>
            <a:endParaRPr lang="en-US" dirty="0"/>
          </a:p>
        </p:txBody>
      </p:sp>
    </p:spTree>
    <p:extLst>
      <p:ext uri="{BB962C8B-B14F-4D97-AF65-F5344CB8AC3E}">
        <p14:creationId xmlns:p14="http://schemas.microsoft.com/office/powerpoint/2010/main" val="290618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1983"/>
            <a:ext cx="10515600" cy="4351338"/>
          </a:xfrm>
        </p:spPr>
        <p:txBody>
          <a:bodyPr>
            <a:normAutofit fontScale="92500" lnSpcReduction="20000"/>
          </a:bodyPr>
          <a:lstStyle/>
          <a:p>
            <a:pPr marL="0" indent="0">
              <a:buNone/>
            </a:pPr>
            <a:r>
              <a:rPr lang="en-US" altLang="zh-CN" dirty="0" smtClean="0">
                <a:solidFill>
                  <a:srgbClr val="FF0000"/>
                </a:solidFill>
              </a:rPr>
              <a:t>Spring tides</a:t>
            </a:r>
            <a:r>
              <a:rPr lang="zh-CN" altLang="en-US" dirty="0" smtClean="0"/>
              <a:t>：</a:t>
            </a:r>
            <a:r>
              <a:rPr lang="en-US" dirty="0" smtClean="0"/>
              <a:t>The </a:t>
            </a:r>
            <a:r>
              <a:rPr lang="en-US" dirty="0"/>
              <a:t>moon appears </a:t>
            </a:r>
            <a:r>
              <a:rPr lang="en-US" dirty="0">
                <a:solidFill>
                  <a:srgbClr val="FF0000"/>
                </a:solidFill>
              </a:rPr>
              <a:t>new</a:t>
            </a:r>
            <a:r>
              <a:rPr lang="en-US" dirty="0"/>
              <a:t> (dark) when it is directly between the Earth and the sun. The moon appears </a:t>
            </a:r>
            <a:r>
              <a:rPr lang="en-US" dirty="0">
                <a:solidFill>
                  <a:srgbClr val="FF0000"/>
                </a:solidFill>
              </a:rPr>
              <a:t>full</a:t>
            </a:r>
            <a:r>
              <a:rPr lang="en-US" dirty="0"/>
              <a:t> when the Earth is between the moon and the sun. In both cases, the gravitational pull of the sun is "added" to the gravitational pull of the moon on Earth, causing the oceans to bulge a bit more than usual. </a:t>
            </a:r>
            <a:r>
              <a:rPr lang="en-US" dirty="0">
                <a:solidFill>
                  <a:srgbClr val="FF0000"/>
                </a:solidFill>
              </a:rPr>
              <a:t>This means that high tides are a little higher and low tides are a little lower than average</a:t>
            </a:r>
            <a:r>
              <a:rPr lang="en-US" dirty="0" smtClean="0">
                <a:solidFill>
                  <a:srgbClr val="FF0000"/>
                </a:solidFill>
              </a:rPr>
              <a:t>.</a:t>
            </a:r>
          </a:p>
          <a:p>
            <a:pPr marL="0" indent="0">
              <a:buNone/>
            </a:pPr>
            <a:endParaRPr lang="en-US" dirty="0"/>
          </a:p>
          <a:p>
            <a:pPr marL="0" indent="0">
              <a:buNone/>
            </a:pPr>
            <a:r>
              <a:rPr lang="en-US" dirty="0"/>
              <a:t>Seven days after a spring tide, the sun and moon are at right angles to each other. When this happens, the bulge of the ocean caused by the sun partially cancels out the bulge of the ocean caused by the moon. This produces moderate tides known as </a:t>
            </a:r>
            <a:r>
              <a:rPr lang="en-US" dirty="0">
                <a:solidFill>
                  <a:srgbClr val="FF0000"/>
                </a:solidFill>
              </a:rPr>
              <a:t>neap tides</a:t>
            </a:r>
            <a:r>
              <a:rPr lang="en-US" dirty="0"/>
              <a:t>, meaning that </a:t>
            </a:r>
            <a:r>
              <a:rPr lang="en-US" dirty="0">
                <a:solidFill>
                  <a:srgbClr val="FF0000"/>
                </a:solidFill>
              </a:rPr>
              <a:t>high tides are a little lower and low tides are a little higher than average. </a:t>
            </a:r>
            <a:r>
              <a:rPr lang="en-US" dirty="0"/>
              <a:t>Neap tides occur during the first and third quarter moon, when the moon appears "half full."</a:t>
            </a:r>
          </a:p>
        </p:txBody>
      </p:sp>
      <p:sp>
        <p:nvSpPr>
          <p:cNvPr id="4" name="Slide Number Placeholder 3"/>
          <p:cNvSpPr>
            <a:spLocks noGrp="1"/>
          </p:cNvSpPr>
          <p:nvPr>
            <p:ph type="sldNum" sz="quarter" idx="12"/>
          </p:nvPr>
        </p:nvSpPr>
        <p:spPr/>
        <p:txBody>
          <a:bodyPr/>
          <a:lstStyle/>
          <a:p>
            <a:fld id="{A247B2B3-1D37-4904-955E-F68CD816CCAF}" type="slidenum">
              <a:rPr lang="en-US" smtClean="0"/>
              <a:t>2</a:t>
            </a:fld>
            <a:endParaRPr lang="en-US"/>
          </a:p>
        </p:txBody>
      </p:sp>
    </p:spTree>
    <p:extLst>
      <p:ext uri="{BB962C8B-B14F-4D97-AF65-F5344CB8AC3E}">
        <p14:creationId xmlns:p14="http://schemas.microsoft.com/office/powerpoint/2010/main" val="340528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247B2B3-1D37-4904-955E-F68CD816CCAF}" type="slidenum">
              <a:rPr lang="en-US" smtClean="0"/>
              <a:t>20</a:t>
            </a:fld>
            <a:endParaRPr lang="en-US"/>
          </a:p>
        </p:txBody>
      </p:sp>
      <p:pic>
        <p:nvPicPr>
          <p:cNvPr id="3" name="Picture 2"/>
          <p:cNvPicPr>
            <a:picLocks noChangeAspect="1"/>
          </p:cNvPicPr>
          <p:nvPr/>
        </p:nvPicPr>
        <p:blipFill>
          <a:blip r:embed="rId2"/>
          <a:stretch>
            <a:fillRect/>
          </a:stretch>
        </p:blipFill>
        <p:spPr>
          <a:xfrm>
            <a:off x="848751" y="150215"/>
            <a:ext cx="5028427" cy="3034672"/>
          </a:xfrm>
          <a:prstGeom prst="rect">
            <a:avLst/>
          </a:prstGeom>
        </p:spPr>
      </p:pic>
      <p:pic>
        <p:nvPicPr>
          <p:cNvPr id="5" name="Picture 4"/>
          <p:cNvPicPr>
            <a:picLocks noChangeAspect="1"/>
          </p:cNvPicPr>
          <p:nvPr/>
        </p:nvPicPr>
        <p:blipFill rotWithShape="1">
          <a:blip r:embed="rId3"/>
          <a:srcRect l="2425" t="4813"/>
          <a:stretch/>
        </p:blipFill>
        <p:spPr>
          <a:xfrm>
            <a:off x="162548" y="3184887"/>
            <a:ext cx="7270986" cy="3536588"/>
          </a:xfrm>
          <a:prstGeom prst="rect">
            <a:avLst/>
          </a:prstGeom>
        </p:spPr>
      </p:pic>
      <p:pic>
        <p:nvPicPr>
          <p:cNvPr id="4" name="Picture 3"/>
          <p:cNvPicPr>
            <a:picLocks noChangeAspect="1"/>
          </p:cNvPicPr>
          <p:nvPr/>
        </p:nvPicPr>
        <p:blipFill>
          <a:blip r:embed="rId4"/>
          <a:stretch>
            <a:fillRect/>
          </a:stretch>
        </p:blipFill>
        <p:spPr>
          <a:xfrm>
            <a:off x="5973996" y="878735"/>
            <a:ext cx="5655020" cy="4612304"/>
          </a:xfrm>
          <a:prstGeom prst="rect">
            <a:avLst/>
          </a:prstGeom>
        </p:spPr>
      </p:pic>
      <p:sp>
        <p:nvSpPr>
          <p:cNvPr id="6" name="Rounded Rectangle 5"/>
          <p:cNvSpPr/>
          <p:nvPr/>
        </p:nvSpPr>
        <p:spPr>
          <a:xfrm>
            <a:off x="4618722" y="2934534"/>
            <a:ext cx="695555" cy="25035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842349" y="5248269"/>
            <a:ext cx="1076662" cy="30731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190209" y="6438848"/>
            <a:ext cx="3243325" cy="28262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96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247B2B3-1D37-4904-955E-F68CD816CCAF}" type="slidenum">
              <a:rPr lang="en-US" smtClean="0"/>
              <a:t>21</a:t>
            </a:fld>
            <a:endParaRPr lang="en-US"/>
          </a:p>
        </p:txBody>
      </p:sp>
      <p:pic>
        <p:nvPicPr>
          <p:cNvPr id="4" name="Picture 3"/>
          <p:cNvPicPr>
            <a:picLocks noChangeAspect="1"/>
          </p:cNvPicPr>
          <p:nvPr/>
        </p:nvPicPr>
        <p:blipFill>
          <a:blip r:embed="rId2"/>
          <a:stretch>
            <a:fillRect/>
          </a:stretch>
        </p:blipFill>
        <p:spPr>
          <a:xfrm>
            <a:off x="714711" y="674034"/>
            <a:ext cx="3619500" cy="4972050"/>
          </a:xfrm>
          <a:prstGeom prst="rect">
            <a:avLst/>
          </a:prstGeom>
        </p:spPr>
      </p:pic>
      <p:pic>
        <p:nvPicPr>
          <p:cNvPr id="5" name="Picture 4"/>
          <p:cNvPicPr>
            <a:picLocks noChangeAspect="1"/>
          </p:cNvPicPr>
          <p:nvPr/>
        </p:nvPicPr>
        <p:blipFill>
          <a:blip r:embed="rId3"/>
          <a:stretch>
            <a:fillRect/>
          </a:stretch>
        </p:blipFill>
        <p:spPr>
          <a:xfrm>
            <a:off x="4505997" y="1055034"/>
            <a:ext cx="3524250" cy="4210050"/>
          </a:xfrm>
          <a:prstGeom prst="rect">
            <a:avLst/>
          </a:prstGeom>
        </p:spPr>
      </p:pic>
      <p:pic>
        <p:nvPicPr>
          <p:cNvPr id="6" name="Picture 5"/>
          <p:cNvPicPr>
            <a:picLocks noChangeAspect="1"/>
          </p:cNvPicPr>
          <p:nvPr/>
        </p:nvPicPr>
        <p:blipFill>
          <a:blip r:embed="rId4"/>
          <a:stretch>
            <a:fillRect/>
          </a:stretch>
        </p:blipFill>
        <p:spPr>
          <a:xfrm>
            <a:off x="8610600" y="76200"/>
            <a:ext cx="2924175" cy="6781800"/>
          </a:xfrm>
          <a:prstGeom prst="rect">
            <a:avLst/>
          </a:prstGeom>
        </p:spPr>
      </p:pic>
      <p:sp>
        <p:nvSpPr>
          <p:cNvPr id="7" name="Rounded Rectangle 6"/>
          <p:cNvSpPr/>
          <p:nvPr/>
        </p:nvSpPr>
        <p:spPr>
          <a:xfrm>
            <a:off x="2671588" y="5411095"/>
            <a:ext cx="1566925" cy="20271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997033" y="4950309"/>
            <a:ext cx="3033214" cy="30401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268280" y="6587022"/>
            <a:ext cx="1266495" cy="13445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17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247B2B3-1D37-4904-955E-F68CD816CCAF}" type="slidenum">
              <a:rPr lang="en-US" smtClean="0"/>
              <a:t>22</a:t>
            </a:fld>
            <a:endParaRPr lang="en-US"/>
          </a:p>
        </p:txBody>
      </p:sp>
      <p:pic>
        <p:nvPicPr>
          <p:cNvPr id="3" name="Picture 2"/>
          <p:cNvPicPr>
            <a:picLocks noChangeAspect="1"/>
          </p:cNvPicPr>
          <p:nvPr/>
        </p:nvPicPr>
        <p:blipFill>
          <a:blip r:embed="rId2"/>
          <a:stretch>
            <a:fillRect/>
          </a:stretch>
        </p:blipFill>
        <p:spPr>
          <a:xfrm>
            <a:off x="1173144" y="718745"/>
            <a:ext cx="4248710" cy="5585717"/>
          </a:xfrm>
          <a:prstGeom prst="rect">
            <a:avLst/>
          </a:prstGeom>
        </p:spPr>
      </p:pic>
      <p:pic>
        <p:nvPicPr>
          <p:cNvPr id="4" name="Picture 3"/>
          <p:cNvPicPr>
            <a:picLocks noChangeAspect="1"/>
          </p:cNvPicPr>
          <p:nvPr/>
        </p:nvPicPr>
        <p:blipFill>
          <a:blip r:embed="rId3"/>
          <a:stretch>
            <a:fillRect/>
          </a:stretch>
        </p:blipFill>
        <p:spPr>
          <a:xfrm>
            <a:off x="6497619" y="301733"/>
            <a:ext cx="4034118" cy="6419742"/>
          </a:xfrm>
          <a:prstGeom prst="rect">
            <a:avLst/>
          </a:prstGeom>
        </p:spPr>
      </p:pic>
      <p:sp>
        <p:nvSpPr>
          <p:cNvPr id="6" name="Rounded Rectangle 5"/>
          <p:cNvSpPr/>
          <p:nvPr/>
        </p:nvSpPr>
        <p:spPr>
          <a:xfrm>
            <a:off x="1714160" y="6080231"/>
            <a:ext cx="3707694" cy="22423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136011" y="6437554"/>
            <a:ext cx="3395726" cy="18915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244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247B2B3-1D37-4904-955E-F68CD816CCAF}" type="slidenum">
              <a:rPr lang="en-US" smtClean="0"/>
              <a:t>23</a:t>
            </a:fld>
            <a:endParaRPr lang="en-US"/>
          </a:p>
        </p:txBody>
      </p:sp>
      <p:pic>
        <p:nvPicPr>
          <p:cNvPr id="3" name="Picture 2"/>
          <p:cNvPicPr>
            <a:picLocks noChangeAspect="1"/>
          </p:cNvPicPr>
          <p:nvPr/>
        </p:nvPicPr>
        <p:blipFill>
          <a:blip r:embed="rId2"/>
          <a:stretch>
            <a:fillRect/>
          </a:stretch>
        </p:blipFill>
        <p:spPr>
          <a:xfrm>
            <a:off x="849853" y="976079"/>
            <a:ext cx="10426606" cy="3983197"/>
          </a:xfrm>
          <a:prstGeom prst="rect">
            <a:avLst/>
          </a:prstGeom>
        </p:spPr>
      </p:pic>
      <p:sp>
        <p:nvSpPr>
          <p:cNvPr id="4" name="Rounded Rectangle 3"/>
          <p:cNvSpPr/>
          <p:nvPr/>
        </p:nvSpPr>
        <p:spPr>
          <a:xfrm>
            <a:off x="6555099" y="4539725"/>
            <a:ext cx="4798701" cy="24742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962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247B2B3-1D37-4904-955E-F68CD816CCAF}" type="slidenum">
              <a:rPr lang="en-US" smtClean="0"/>
              <a:t>24</a:t>
            </a:fld>
            <a:endParaRPr lang="en-US"/>
          </a:p>
        </p:txBody>
      </p:sp>
      <p:pic>
        <p:nvPicPr>
          <p:cNvPr id="4" name="Picture 3"/>
          <p:cNvPicPr>
            <a:picLocks noChangeAspect="1"/>
          </p:cNvPicPr>
          <p:nvPr/>
        </p:nvPicPr>
        <p:blipFill>
          <a:blip r:embed="rId2"/>
          <a:stretch>
            <a:fillRect/>
          </a:stretch>
        </p:blipFill>
        <p:spPr>
          <a:xfrm>
            <a:off x="554943" y="505070"/>
            <a:ext cx="5517758" cy="5028416"/>
          </a:xfrm>
          <a:prstGeom prst="rect">
            <a:avLst/>
          </a:prstGeom>
        </p:spPr>
      </p:pic>
      <p:pic>
        <p:nvPicPr>
          <p:cNvPr id="5" name="Picture 4"/>
          <p:cNvPicPr>
            <a:picLocks noChangeAspect="1"/>
          </p:cNvPicPr>
          <p:nvPr/>
        </p:nvPicPr>
        <p:blipFill>
          <a:blip r:embed="rId3"/>
          <a:stretch>
            <a:fillRect/>
          </a:stretch>
        </p:blipFill>
        <p:spPr>
          <a:xfrm>
            <a:off x="6561101" y="201883"/>
            <a:ext cx="4422457" cy="5331603"/>
          </a:xfrm>
          <a:prstGeom prst="rect">
            <a:avLst/>
          </a:prstGeom>
        </p:spPr>
      </p:pic>
      <p:sp>
        <p:nvSpPr>
          <p:cNvPr id="6" name="Rounded Rectangle 5"/>
          <p:cNvSpPr/>
          <p:nvPr/>
        </p:nvSpPr>
        <p:spPr>
          <a:xfrm>
            <a:off x="1520519" y="5013062"/>
            <a:ext cx="4224065" cy="36576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108582" y="5154593"/>
            <a:ext cx="3874976" cy="37889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457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247B2B3-1D37-4904-955E-F68CD816CCAF}" type="slidenum">
              <a:rPr lang="en-US" smtClean="0"/>
              <a:t>25</a:t>
            </a:fld>
            <a:endParaRPr lang="en-US"/>
          </a:p>
        </p:txBody>
      </p:sp>
      <p:sp>
        <p:nvSpPr>
          <p:cNvPr id="3" name="TextBox 2"/>
          <p:cNvSpPr txBox="1"/>
          <p:nvPr/>
        </p:nvSpPr>
        <p:spPr>
          <a:xfrm>
            <a:off x="1204856" y="1140310"/>
            <a:ext cx="10241280" cy="3416320"/>
          </a:xfrm>
          <a:prstGeom prst="rect">
            <a:avLst/>
          </a:prstGeom>
          <a:noFill/>
        </p:spPr>
        <p:txBody>
          <a:bodyPr wrap="square" rtlCol="0">
            <a:spAutoFit/>
          </a:bodyPr>
          <a:lstStyle/>
          <a:p>
            <a:r>
              <a:rPr lang="en-US" dirty="0" smtClean="0"/>
              <a:t>Conclusion:</a:t>
            </a:r>
          </a:p>
          <a:p>
            <a:r>
              <a:rPr lang="en-US" dirty="0"/>
              <a:t>On </a:t>
            </a:r>
            <a:r>
              <a:rPr lang="en-US" dirty="0" smtClean="0"/>
              <a:t>the basis of the congruence of the actual distributions and the theoretical random distributions shown in figs</a:t>
            </a:r>
            <a:r>
              <a:rPr lang="en-US" dirty="0"/>
              <a:t>. </a:t>
            </a:r>
            <a:r>
              <a:rPr lang="en-US" dirty="0" smtClean="0"/>
              <a:t>3-11</a:t>
            </a:r>
            <a:r>
              <a:rPr lang="en-US" dirty="0"/>
              <a:t>, </a:t>
            </a:r>
            <a:r>
              <a:rPr lang="en-US" dirty="0" smtClean="0"/>
              <a:t>it is concluded that earthquakes are </a:t>
            </a:r>
            <a:r>
              <a:rPr lang="en-US" dirty="0" smtClean="0">
                <a:solidFill>
                  <a:srgbClr val="FF0000"/>
                </a:solidFill>
              </a:rPr>
              <a:t>not</a:t>
            </a:r>
            <a:r>
              <a:rPr lang="en-US" dirty="0" smtClean="0"/>
              <a:t> triggered by specific amplitudes of acceleration of earth tide component forces</a:t>
            </a:r>
            <a:r>
              <a:rPr lang="en-US" dirty="0"/>
              <a:t>. </a:t>
            </a:r>
          </a:p>
          <a:p>
            <a:endParaRPr lang="en-US" dirty="0" smtClean="0"/>
          </a:p>
          <a:p>
            <a:endParaRPr lang="en-US" dirty="0"/>
          </a:p>
          <a:p>
            <a:r>
              <a:rPr lang="en-US" dirty="0"/>
              <a:t>Further </a:t>
            </a:r>
            <a:r>
              <a:rPr lang="en-US" dirty="0" smtClean="0"/>
              <a:t>investigations should be made of the effects of</a:t>
            </a:r>
            <a:r>
              <a:rPr lang="en-US" dirty="0"/>
              <a:t>: </a:t>
            </a:r>
            <a:r>
              <a:rPr lang="en-US" dirty="0" smtClean="0">
                <a:solidFill>
                  <a:srgbClr val="FF0000"/>
                </a:solidFill>
              </a:rPr>
              <a:t>oceanic tidal loading</a:t>
            </a:r>
            <a:r>
              <a:rPr lang="en-US" dirty="0"/>
              <a:t>, </a:t>
            </a:r>
            <a:r>
              <a:rPr lang="en-US" dirty="0" smtClean="0"/>
              <a:t>because most </a:t>
            </a:r>
            <a:r>
              <a:rPr lang="en-US" dirty="0"/>
              <a:t>quakes </a:t>
            </a:r>
            <a:r>
              <a:rPr lang="en-US" dirty="0" smtClean="0"/>
              <a:t>occur in coastal or oceanic areas</a:t>
            </a:r>
            <a:r>
              <a:rPr lang="en-US" dirty="0"/>
              <a:t>; </a:t>
            </a:r>
            <a:r>
              <a:rPr lang="en-US" dirty="0" smtClean="0">
                <a:solidFill>
                  <a:srgbClr val="FF0000"/>
                </a:solidFill>
              </a:rPr>
              <a:t>atmospheric loading</a:t>
            </a:r>
            <a:r>
              <a:rPr lang="en-US" dirty="0"/>
              <a:t>, </a:t>
            </a:r>
            <a:r>
              <a:rPr lang="en-US" dirty="0" smtClean="0"/>
              <a:t>including </a:t>
            </a:r>
            <a:r>
              <a:rPr lang="en-US" dirty="0" smtClean="0">
                <a:solidFill>
                  <a:srgbClr val="FF0000"/>
                </a:solidFill>
              </a:rPr>
              <a:t>tidal effects</a:t>
            </a:r>
            <a:r>
              <a:rPr lang="en-US" dirty="0" smtClean="0"/>
              <a:t> as well as </a:t>
            </a:r>
            <a:r>
              <a:rPr lang="en-US" dirty="0" smtClean="0">
                <a:solidFill>
                  <a:srgbClr val="FF0000"/>
                </a:solidFill>
              </a:rPr>
              <a:t>transient barometric pressure effects</a:t>
            </a:r>
            <a:r>
              <a:rPr lang="en-US" dirty="0"/>
              <a:t>; </a:t>
            </a:r>
            <a:r>
              <a:rPr lang="en-US" dirty="0" smtClean="0"/>
              <a:t>and </a:t>
            </a:r>
            <a:r>
              <a:rPr lang="en-US" dirty="0" smtClean="0">
                <a:solidFill>
                  <a:srgbClr val="FF0000"/>
                </a:solidFill>
              </a:rPr>
              <a:t>azimuths</a:t>
            </a:r>
            <a:r>
              <a:rPr lang="en-US" dirty="0" smtClean="0"/>
              <a:t> of the tidal forces with respect to orientations of the faults responsible for the quakes</a:t>
            </a:r>
            <a:r>
              <a:rPr lang="en-US" dirty="0"/>
              <a:t>. </a:t>
            </a:r>
          </a:p>
          <a:p>
            <a:endParaRPr lang="en-US" dirty="0"/>
          </a:p>
          <a:p>
            <a:endParaRPr lang="en-US" dirty="0"/>
          </a:p>
        </p:txBody>
      </p:sp>
    </p:spTree>
    <p:extLst>
      <p:ext uri="{BB962C8B-B14F-4D97-AF65-F5344CB8AC3E}">
        <p14:creationId xmlns:p14="http://schemas.microsoft.com/office/powerpoint/2010/main" val="239281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2334" y="2364908"/>
            <a:ext cx="9144000" cy="1655762"/>
          </a:xfrm>
        </p:spPr>
        <p:txBody>
          <a:bodyPr>
            <a:normAutofit lnSpcReduction="10000"/>
          </a:bodyPr>
          <a:lstStyle/>
          <a:p>
            <a:r>
              <a:rPr lang="en-US" dirty="0" smtClean="0"/>
              <a:t>Evidence for tidal triggering of earthquakes as revealed from statistical analysis of global data</a:t>
            </a:r>
          </a:p>
          <a:p>
            <a:endParaRPr lang="en-US" dirty="0"/>
          </a:p>
          <a:p>
            <a:r>
              <a:rPr lang="en-US" dirty="0" smtClean="0"/>
              <a:t>Tanaka, S., M. </a:t>
            </a:r>
            <a:r>
              <a:rPr lang="en-US" dirty="0" err="1" smtClean="0"/>
              <a:t>Ohtake</a:t>
            </a:r>
            <a:r>
              <a:rPr lang="en-US" dirty="0" smtClean="0"/>
              <a:t>, and H. Sato</a:t>
            </a:r>
            <a:endParaRPr lang="en-US" dirty="0"/>
          </a:p>
        </p:txBody>
      </p:sp>
      <p:sp>
        <p:nvSpPr>
          <p:cNvPr id="2" name="Slide Number Placeholder 1"/>
          <p:cNvSpPr>
            <a:spLocks noGrp="1"/>
          </p:cNvSpPr>
          <p:nvPr>
            <p:ph type="sldNum" sz="quarter" idx="12"/>
          </p:nvPr>
        </p:nvSpPr>
        <p:spPr/>
        <p:txBody>
          <a:bodyPr/>
          <a:lstStyle/>
          <a:p>
            <a:fld id="{A247B2B3-1D37-4904-955E-F68CD816CCAF}" type="slidenum">
              <a:rPr lang="en-US" smtClean="0"/>
              <a:t>3</a:t>
            </a:fld>
            <a:endParaRPr lang="en-US"/>
          </a:p>
        </p:txBody>
      </p:sp>
    </p:spTree>
    <p:extLst>
      <p:ext uri="{BB962C8B-B14F-4D97-AF65-F5344CB8AC3E}">
        <p14:creationId xmlns:p14="http://schemas.microsoft.com/office/powerpoint/2010/main" val="111871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2898" y="920272"/>
            <a:ext cx="9726871" cy="4801314"/>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Earth </a:t>
            </a:r>
            <a:r>
              <a:rPr lang="en-US" dirty="0"/>
              <a:t>tide:</a:t>
            </a:r>
          </a:p>
          <a:p>
            <a:pPr marL="742950" lvl="1" indent="-285750">
              <a:buFont typeface="Arial" panose="020B0604020202020204" pitchFamily="34" charset="0"/>
              <a:buChar char="•"/>
            </a:pPr>
            <a:r>
              <a:rPr lang="en-US" dirty="0"/>
              <a:t>The direct term that is produced by the </a:t>
            </a:r>
            <a:r>
              <a:rPr lang="en-US" dirty="0">
                <a:solidFill>
                  <a:srgbClr val="FF0000"/>
                </a:solidFill>
              </a:rPr>
              <a:t>traction force of the Moon and the Sun</a:t>
            </a:r>
            <a:r>
              <a:rPr lang="en-US" dirty="0"/>
              <a:t>;</a:t>
            </a:r>
          </a:p>
          <a:p>
            <a:pPr marL="742950" lvl="1" indent="-285750">
              <a:buFont typeface="Arial" panose="020B0604020202020204" pitchFamily="34" charset="0"/>
              <a:buChar char="•"/>
            </a:pPr>
            <a:r>
              <a:rPr lang="en-US" dirty="0"/>
              <a:t>The indirect term that is produced by the </a:t>
            </a:r>
            <a:r>
              <a:rPr lang="en-US" dirty="0">
                <a:solidFill>
                  <a:srgbClr val="FF0000"/>
                </a:solidFill>
              </a:rPr>
              <a:t>ocean tide</a:t>
            </a:r>
            <a:r>
              <a:rPr lang="en-US" dirty="0"/>
              <a:t>.</a:t>
            </a:r>
          </a:p>
          <a:p>
            <a:endParaRPr lang="en-US" dirty="0" smtClean="0"/>
          </a:p>
          <a:p>
            <a:pPr marL="285750" indent="-285750">
              <a:buFont typeface="Wingdings" panose="05000000000000000000" pitchFamily="2" charset="2"/>
              <a:buChar char="Ø"/>
            </a:pPr>
            <a:r>
              <a:rPr lang="en-US" dirty="0" smtClean="0"/>
              <a:t>What control earthquakes?    </a:t>
            </a:r>
          </a:p>
          <a:p>
            <a:pPr lvl="1"/>
            <a:r>
              <a:rPr lang="en-US" dirty="0" smtClean="0"/>
              <a:t>Stress and relation between the stress and tidal components.</a:t>
            </a:r>
          </a:p>
          <a:p>
            <a:endParaRPr lang="en-US" dirty="0"/>
          </a:p>
          <a:p>
            <a:pPr marL="285750" indent="-285750">
              <a:buFont typeface="Arial" panose="020B0604020202020204" pitchFamily="34" charset="0"/>
              <a:buChar char="•"/>
            </a:pPr>
            <a:endParaRPr lang="en-US" dirty="0"/>
          </a:p>
          <a:p>
            <a:pPr marL="285750" indent="-285750">
              <a:buFont typeface="Wingdings" panose="05000000000000000000" pitchFamily="2" charset="2"/>
              <a:buChar char="Ø"/>
            </a:pPr>
            <a:r>
              <a:rPr lang="en-US" dirty="0"/>
              <a:t>The most important tidal components to affect </a:t>
            </a:r>
            <a:r>
              <a:rPr lang="en-US" dirty="0" smtClean="0"/>
              <a:t>the fault rupture: </a:t>
            </a:r>
          </a:p>
          <a:p>
            <a:pPr lvl="1"/>
            <a:r>
              <a:rPr lang="en-US" dirty="0" smtClean="0"/>
              <a:t>the </a:t>
            </a:r>
            <a:r>
              <a:rPr lang="en-US" dirty="0"/>
              <a:t>normal stress and the </a:t>
            </a:r>
            <a:r>
              <a:rPr lang="en-US" dirty="0">
                <a:solidFill>
                  <a:srgbClr val="FF0000"/>
                </a:solidFill>
              </a:rPr>
              <a:t>shear</a:t>
            </a:r>
            <a:r>
              <a:rPr lang="en-US" dirty="0"/>
              <a:t> </a:t>
            </a:r>
            <a:r>
              <a:rPr lang="en-US" dirty="0">
                <a:solidFill>
                  <a:srgbClr val="FF0000"/>
                </a:solidFill>
              </a:rPr>
              <a:t>stress</a:t>
            </a:r>
            <a:r>
              <a:rPr lang="en-US" dirty="0"/>
              <a:t> on </a:t>
            </a:r>
            <a:r>
              <a:rPr lang="en-US" dirty="0" smtClean="0"/>
              <a:t>the fault </a:t>
            </a:r>
            <a:r>
              <a:rPr lang="en-US" dirty="0"/>
              <a:t>plane. </a:t>
            </a:r>
          </a:p>
          <a:p>
            <a:endParaRPr lang="en-US" dirty="0" smtClean="0"/>
          </a:p>
          <a:p>
            <a:pPr marL="285750" indent="-285750">
              <a:buFont typeface="Wingdings" panose="05000000000000000000" pitchFamily="2" charset="2"/>
              <a:buChar char="Ø"/>
            </a:pPr>
            <a:r>
              <a:rPr lang="en-US" dirty="0"/>
              <a:t>J1: trace of stress tensor which represents confining stress and is invariant with coordinate rotation.</a:t>
            </a:r>
          </a:p>
          <a:p>
            <a:pPr marL="285750" indent="-285750">
              <a:buFont typeface="Arial" panose="020B0604020202020204" pitchFamily="34" charset="0"/>
              <a:buChar char="•"/>
            </a:pPr>
            <a:endParaRPr lang="en-US" dirty="0" smtClean="0"/>
          </a:p>
          <a:p>
            <a:endParaRPr lang="en-US" dirty="0"/>
          </a:p>
          <a:p>
            <a:pPr marL="285750" indent="-285750">
              <a:buFont typeface="Wingdings" panose="05000000000000000000" pitchFamily="2" charset="2"/>
              <a:buChar char="Ø"/>
            </a:pPr>
            <a:r>
              <a:rPr lang="en-US" dirty="0"/>
              <a:t>Data: 9350 globally distributed earthquakes </a:t>
            </a:r>
            <a:r>
              <a:rPr lang="en-US" dirty="0" smtClean="0"/>
              <a:t>from 1977 to 2000 with </a:t>
            </a:r>
            <a:r>
              <a:rPr lang="en-US" dirty="0"/>
              <a:t>magnitude 5.5 or larger from the Harvard centroid moment tensor catalog. </a:t>
            </a:r>
          </a:p>
          <a:p>
            <a:endParaRPr lang="en-US" dirty="0" smtClean="0"/>
          </a:p>
        </p:txBody>
      </p:sp>
      <p:sp>
        <p:nvSpPr>
          <p:cNvPr id="3" name="Slide Number Placeholder 2"/>
          <p:cNvSpPr>
            <a:spLocks noGrp="1"/>
          </p:cNvSpPr>
          <p:nvPr>
            <p:ph type="sldNum" sz="quarter" idx="12"/>
          </p:nvPr>
        </p:nvSpPr>
        <p:spPr/>
        <p:txBody>
          <a:bodyPr/>
          <a:lstStyle/>
          <a:p>
            <a:fld id="{A247B2B3-1D37-4904-955E-F68CD816CCAF}" type="slidenum">
              <a:rPr lang="en-US" smtClean="0"/>
              <a:t>4</a:t>
            </a:fld>
            <a:endParaRPr lang="en-US"/>
          </a:p>
        </p:txBody>
      </p:sp>
    </p:spTree>
    <p:extLst>
      <p:ext uri="{BB962C8B-B14F-4D97-AF65-F5344CB8AC3E}">
        <p14:creationId xmlns:p14="http://schemas.microsoft.com/office/powerpoint/2010/main" val="87374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52590" y="1310932"/>
            <a:ext cx="3113723" cy="2023547"/>
          </a:xfrm>
          <a:prstGeom prst="rect">
            <a:avLst/>
          </a:prstGeom>
        </p:spPr>
      </p:pic>
      <p:pic>
        <p:nvPicPr>
          <p:cNvPr id="4" name="Picture 3"/>
          <p:cNvPicPr>
            <a:picLocks noChangeAspect="1"/>
          </p:cNvPicPr>
          <p:nvPr/>
        </p:nvPicPr>
        <p:blipFill>
          <a:blip r:embed="rId3"/>
          <a:stretch>
            <a:fillRect/>
          </a:stretch>
        </p:blipFill>
        <p:spPr>
          <a:xfrm>
            <a:off x="3649200" y="4152007"/>
            <a:ext cx="2200275" cy="590550"/>
          </a:xfrm>
          <a:prstGeom prst="rect">
            <a:avLst/>
          </a:prstGeom>
        </p:spPr>
      </p:pic>
      <p:pic>
        <p:nvPicPr>
          <p:cNvPr id="5" name="Picture 4"/>
          <p:cNvPicPr>
            <a:picLocks noChangeAspect="1"/>
          </p:cNvPicPr>
          <p:nvPr/>
        </p:nvPicPr>
        <p:blipFill>
          <a:blip r:embed="rId4"/>
          <a:stretch>
            <a:fillRect/>
          </a:stretch>
        </p:blipFill>
        <p:spPr>
          <a:xfrm>
            <a:off x="5487071" y="4911894"/>
            <a:ext cx="1379242" cy="448801"/>
          </a:xfrm>
          <a:prstGeom prst="rect">
            <a:avLst/>
          </a:prstGeom>
        </p:spPr>
      </p:pic>
      <p:sp>
        <p:nvSpPr>
          <p:cNvPr id="2" name="TextBox 1"/>
          <p:cNvSpPr txBox="1"/>
          <p:nvPr/>
        </p:nvSpPr>
        <p:spPr>
          <a:xfrm>
            <a:off x="1646409" y="559887"/>
            <a:ext cx="8842787" cy="5909310"/>
          </a:xfrm>
          <a:prstGeom prst="rect">
            <a:avLst/>
          </a:prstGeom>
          <a:noFill/>
        </p:spPr>
        <p:txBody>
          <a:bodyPr wrap="square" rtlCol="0">
            <a:spAutoFit/>
          </a:bodyPr>
          <a:lstStyle/>
          <a:p>
            <a:r>
              <a:rPr lang="en-US" dirty="0" smtClean="0"/>
              <a:t>Method of statistical test:</a:t>
            </a:r>
          </a:p>
          <a:p>
            <a:pPr marL="285750" indent="-285750">
              <a:buFont typeface="Arial" panose="020B0604020202020204" pitchFamily="34" charset="0"/>
              <a:buChar char="•"/>
            </a:pPr>
            <a:r>
              <a:rPr lang="en-US" dirty="0" smtClean="0"/>
              <a:t>assign </a:t>
            </a:r>
            <a:r>
              <a:rPr lang="en-US" dirty="0"/>
              <a:t>the tidal phase angle at the </a:t>
            </a:r>
            <a:r>
              <a:rPr lang="en-US" dirty="0" smtClean="0"/>
              <a:t>occurrence time </a:t>
            </a:r>
            <a:r>
              <a:rPr lang="en-US" dirty="0"/>
              <a:t>of each </a:t>
            </a:r>
            <a:r>
              <a:rPr lang="en-US" dirty="0" smtClean="0"/>
              <a:t>earthquake;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285750" indent="-285750">
              <a:buFont typeface="Arial" panose="020B0604020202020204" pitchFamily="34" charset="0"/>
              <a:buChar char="•"/>
            </a:pPr>
            <a:r>
              <a:rPr lang="en-US" dirty="0" smtClean="0"/>
              <a:t>Schuster’s test</a:t>
            </a:r>
          </a:p>
          <a:p>
            <a:endParaRPr lang="en-US" dirty="0" smtClean="0"/>
          </a:p>
          <a:p>
            <a:endParaRPr lang="en-US" dirty="0" smtClean="0"/>
          </a:p>
          <a:p>
            <a:endParaRPr lang="en-US" dirty="0"/>
          </a:p>
          <a:p>
            <a:pPr lvl="1"/>
            <a:r>
              <a:rPr lang="en-US" dirty="0" smtClean="0"/>
              <a:t>Probability of random distribution: </a:t>
            </a:r>
            <a:endParaRPr lang="en-US" dirty="0"/>
          </a:p>
          <a:p>
            <a:pPr lvl="1"/>
            <a:r>
              <a:rPr lang="en-US" dirty="0" smtClean="0"/>
              <a:t>the </a:t>
            </a:r>
            <a:r>
              <a:rPr lang="en-US" dirty="0"/>
              <a:t>smaller </a:t>
            </a:r>
            <a:r>
              <a:rPr lang="en-US" dirty="0" smtClean="0"/>
              <a:t>the p value </a:t>
            </a:r>
            <a:r>
              <a:rPr lang="en-US" dirty="0"/>
              <a:t>is, the higher </a:t>
            </a:r>
            <a:r>
              <a:rPr lang="en-US" dirty="0" smtClean="0"/>
              <a:t>the confidence </a:t>
            </a:r>
            <a:r>
              <a:rPr lang="en-US" dirty="0"/>
              <a:t>in rejecting the null hypothesis is. </a:t>
            </a:r>
          </a:p>
          <a:p>
            <a:r>
              <a:rPr lang="en-US" dirty="0" smtClean="0"/>
              <a:t>  </a:t>
            </a:r>
            <a:endParaRPr lang="en-US" dirty="0" smtClean="0"/>
          </a:p>
          <a:p>
            <a:r>
              <a:rPr lang="en-US" dirty="0" smtClean="0"/>
              <a:t>                                                                        </a:t>
            </a:r>
            <a:r>
              <a:rPr lang="en-US" dirty="0" smtClean="0">
                <a:solidFill>
                  <a:srgbClr val="FF0000"/>
                </a:solidFill>
              </a:rPr>
              <a:t>5%                    </a:t>
            </a:r>
            <a:endParaRPr lang="en-US" dirty="0">
              <a:solidFill>
                <a:srgbClr val="FF0000"/>
              </a:solidFill>
            </a:endParaRPr>
          </a:p>
          <a:p>
            <a:endParaRPr lang="en-US" dirty="0"/>
          </a:p>
        </p:txBody>
      </p:sp>
      <p:sp>
        <p:nvSpPr>
          <p:cNvPr id="6" name="Slide Number Placeholder 5"/>
          <p:cNvSpPr>
            <a:spLocks noGrp="1"/>
          </p:cNvSpPr>
          <p:nvPr>
            <p:ph type="sldNum" sz="quarter" idx="12"/>
          </p:nvPr>
        </p:nvSpPr>
        <p:spPr/>
        <p:txBody>
          <a:bodyPr/>
          <a:lstStyle/>
          <a:p>
            <a:fld id="{A247B2B3-1D37-4904-955E-F68CD816CCAF}" type="slidenum">
              <a:rPr lang="en-US" smtClean="0"/>
              <a:t>5</a:t>
            </a:fld>
            <a:endParaRPr lang="en-US"/>
          </a:p>
        </p:txBody>
      </p:sp>
    </p:spTree>
    <p:extLst>
      <p:ext uri="{BB962C8B-B14F-4D97-AF65-F5344CB8AC3E}">
        <p14:creationId xmlns:p14="http://schemas.microsoft.com/office/powerpoint/2010/main" val="95918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0161" y="573577"/>
            <a:ext cx="9285316" cy="5078313"/>
          </a:xfrm>
          <a:prstGeom prst="rect">
            <a:avLst/>
          </a:prstGeom>
          <a:noFill/>
        </p:spPr>
        <p:txBody>
          <a:bodyPr wrap="square" rtlCol="0">
            <a:spAutoFit/>
          </a:bodyPr>
          <a:lstStyle/>
          <a:p>
            <a:endParaRPr lang="en-US" dirty="0"/>
          </a:p>
          <a:p>
            <a:r>
              <a:rPr lang="en-US" dirty="0" smtClean="0"/>
              <a:t>Results:</a:t>
            </a:r>
          </a:p>
          <a:p>
            <a:pPr lvl="1"/>
            <a:r>
              <a:rPr lang="en-US" dirty="0"/>
              <a:t>The sinusoidal curve shows the least squares fitting of to the frequency </a:t>
            </a:r>
            <a:r>
              <a:rPr lang="en-US" dirty="0" smtClean="0"/>
              <a:t>distribution.</a:t>
            </a:r>
          </a:p>
          <a:p>
            <a:endParaRPr lang="en-US" dirty="0"/>
          </a:p>
          <a:p>
            <a:endParaRPr lang="en-US" dirty="0" smtClean="0"/>
          </a:p>
          <a:p>
            <a:endParaRPr lang="en-US" dirty="0"/>
          </a:p>
          <a:p>
            <a:endParaRPr lang="en-US" dirty="0" smtClean="0"/>
          </a:p>
          <a:p>
            <a:r>
              <a:rPr lang="en-US" dirty="0" smtClean="0"/>
              <a:t>                                         1.                     1.1              </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3687299" y="2612029"/>
            <a:ext cx="4105275" cy="3114675"/>
          </a:xfrm>
          <a:prstGeom prst="rect">
            <a:avLst/>
          </a:prstGeom>
        </p:spPr>
      </p:pic>
      <p:pic>
        <p:nvPicPr>
          <p:cNvPr id="5" name="Picture 4"/>
          <p:cNvPicPr>
            <a:picLocks noChangeAspect="1"/>
          </p:cNvPicPr>
          <p:nvPr/>
        </p:nvPicPr>
        <p:blipFill>
          <a:blip r:embed="rId3"/>
          <a:stretch>
            <a:fillRect/>
          </a:stretch>
        </p:blipFill>
        <p:spPr>
          <a:xfrm>
            <a:off x="4549410" y="1656743"/>
            <a:ext cx="2746817" cy="521191"/>
          </a:xfrm>
          <a:prstGeom prst="rect">
            <a:avLst/>
          </a:prstGeom>
        </p:spPr>
      </p:pic>
      <p:sp>
        <p:nvSpPr>
          <p:cNvPr id="2" name="Slide Number Placeholder 1"/>
          <p:cNvSpPr>
            <a:spLocks noGrp="1"/>
          </p:cNvSpPr>
          <p:nvPr>
            <p:ph type="sldNum" sz="quarter" idx="12"/>
          </p:nvPr>
        </p:nvSpPr>
        <p:spPr/>
        <p:txBody>
          <a:bodyPr/>
          <a:lstStyle/>
          <a:p>
            <a:fld id="{A247B2B3-1D37-4904-955E-F68CD816CCAF}" type="slidenum">
              <a:rPr lang="en-US" smtClean="0"/>
              <a:t>6</a:t>
            </a:fld>
            <a:endParaRPr lang="en-US"/>
          </a:p>
        </p:txBody>
      </p:sp>
    </p:spTree>
    <p:extLst>
      <p:ext uri="{BB962C8B-B14F-4D97-AF65-F5344CB8AC3E}">
        <p14:creationId xmlns:p14="http://schemas.microsoft.com/office/powerpoint/2010/main" val="185253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3588" y="290946"/>
            <a:ext cx="8287789" cy="5078313"/>
          </a:xfrm>
          <a:prstGeom prst="rect">
            <a:avLst/>
          </a:prstGeom>
          <a:noFill/>
        </p:spPr>
        <p:txBody>
          <a:bodyPr wrap="square" rtlCol="0">
            <a:spAutoFit/>
          </a:bodyPr>
          <a:lstStyle/>
          <a:p>
            <a:r>
              <a:rPr lang="en-US" dirty="0" smtClean="0"/>
              <a:t>2.Fault types: reverse</a:t>
            </a:r>
            <a:r>
              <a:rPr lang="en-US" dirty="0"/>
              <a:t>, normal, strike-slip and </a:t>
            </a:r>
            <a:r>
              <a:rPr lang="en-US" dirty="0" smtClean="0"/>
              <a:t>oblique-slip faults.</a:t>
            </a:r>
          </a:p>
          <a:p>
            <a:r>
              <a:rPr lang="en-US" dirty="0" smtClean="0"/>
              <a:t> </a:t>
            </a:r>
            <a:endParaRPr lang="en-US" dirty="0"/>
          </a:p>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292416" y="735330"/>
            <a:ext cx="8467725" cy="5648325"/>
          </a:xfrm>
          <a:prstGeom prst="rect">
            <a:avLst/>
          </a:prstGeom>
        </p:spPr>
      </p:pic>
      <p:pic>
        <p:nvPicPr>
          <p:cNvPr id="3" name="Picture 2"/>
          <p:cNvPicPr>
            <a:picLocks noChangeAspect="1"/>
          </p:cNvPicPr>
          <p:nvPr/>
        </p:nvPicPr>
        <p:blipFill>
          <a:blip r:embed="rId3"/>
          <a:stretch>
            <a:fillRect/>
          </a:stretch>
        </p:blipFill>
        <p:spPr>
          <a:xfrm>
            <a:off x="8577146" y="1407975"/>
            <a:ext cx="3231239" cy="1152345"/>
          </a:xfrm>
          <a:prstGeom prst="rect">
            <a:avLst/>
          </a:prstGeom>
        </p:spPr>
      </p:pic>
      <p:sp>
        <p:nvSpPr>
          <p:cNvPr id="5" name="Slide Number Placeholder 4"/>
          <p:cNvSpPr>
            <a:spLocks noGrp="1"/>
          </p:cNvSpPr>
          <p:nvPr>
            <p:ph type="sldNum" sz="quarter" idx="12"/>
          </p:nvPr>
        </p:nvSpPr>
        <p:spPr/>
        <p:txBody>
          <a:bodyPr/>
          <a:lstStyle/>
          <a:p>
            <a:fld id="{A247B2B3-1D37-4904-955E-F68CD816CCAF}" type="slidenum">
              <a:rPr lang="en-US" smtClean="0"/>
              <a:t>7</a:t>
            </a:fld>
            <a:endParaRPr lang="en-US"/>
          </a:p>
        </p:txBody>
      </p:sp>
    </p:spTree>
    <p:extLst>
      <p:ext uri="{BB962C8B-B14F-4D97-AF65-F5344CB8AC3E}">
        <p14:creationId xmlns:p14="http://schemas.microsoft.com/office/powerpoint/2010/main" val="59417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662" y="980901"/>
            <a:ext cx="10989425" cy="5632311"/>
          </a:xfrm>
          <a:prstGeom prst="rect">
            <a:avLst/>
          </a:prstGeom>
          <a:noFill/>
        </p:spPr>
        <p:txBody>
          <a:bodyPr wrap="square" rtlCol="0">
            <a:spAutoFit/>
          </a:bodyPr>
          <a:lstStyle/>
          <a:p>
            <a:r>
              <a:rPr lang="en-US" dirty="0" smtClean="0"/>
              <a:t>3. Focal depth: shallow earthquakes and deep earthquakes.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p:cNvPicPr>
            <a:picLocks noChangeAspect="1"/>
          </p:cNvPicPr>
          <p:nvPr/>
        </p:nvPicPr>
        <p:blipFill>
          <a:blip r:embed="rId2"/>
          <a:stretch>
            <a:fillRect/>
          </a:stretch>
        </p:blipFill>
        <p:spPr>
          <a:xfrm>
            <a:off x="3026117" y="1770722"/>
            <a:ext cx="5869352" cy="4135225"/>
          </a:xfrm>
          <a:prstGeom prst="rect">
            <a:avLst/>
          </a:prstGeom>
        </p:spPr>
      </p:pic>
      <p:sp>
        <p:nvSpPr>
          <p:cNvPr id="4" name="Slide Number Placeholder 3"/>
          <p:cNvSpPr>
            <a:spLocks noGrp="1"/>
          </p:cNvSpPr>
          <p:nvPr>
            <p:ph type="sldNum" sz="quarter" idx="12"/>
          </p:nvPr>
        </p:nvSpPr>
        <p:spPr/>
        <p:txBody>
          <a:bodyPr/>
          <a:lstStyle/>
          <a:p>
            <a:fld id="{A247B2B3-1D37-4904-955E-F68CD816CCAF}" type="slidenum">
              <a:rPr lang="en-US" smtClean="0"/>
              <a:t>8</a:t>
            </a:fld>
            <a:endParaRPr lang="en-US"/>
          </a:p>
        </p:txBody>
      </p:sp>
    </p:spTree>
    <p:extLst>
      <p:ext uri="{BB962C8B-B14F-4D97-AF65-F5344CB8AC3E}">
        <p14:creationId xmlns:p14="http://schemas.microsoft.com/office/powerpoint/2010/main" val="12334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3844" y="1627651"/>
            <a:ext cx="4164244" cy="4106104"/>
          </a:xfrm>
          <a:prstGeom prst="rect">
            <a:avLst/>
          </a:prstGeom>
        </p:spPr>
      </p:pic>
      <p:pic>
        <p:nvPicPr>
          <p:cNvPr id="5" name="Picture 4"/>
          <p:cNvPicPr>
            <a:picLocks noChangeAspect="1"/>
          </p:cNvPicPr>
          <p:nvPr/>
        </p:nvPicPr>
        <p:blipFill>
          <a:blip r:embed="rId3"/>
          <a:stretch>
            <a:fillRect/>
          </a:stretch>
        </p:blipFill>
        <p:spPr>
          <a:xfrm>
            <a:off x="6157133" y="1627651"/>
            <a:ext cx="4133850" cy="3667125"/>
          </a:xfrm>
          <a:prstGeom prst="rect">
            <a:avLst/>
          </a:prstGeom>
        </p:spPr>
      </p:pic>
      <p:sp>
        <p:nvSpPr>
          <p:cNvPr id="6" name="TextBox 5"/>
          <p:cNvSpPr txBox="1"/>
          <p:nvPr/>
        </p:nvSpPr>
        <p:spPr>
          <a:xfrm>
            <a:off x="1496291" y="689956"/>
            <a:ext cx="4472247" cy="369332"/>
          </a:xfrm>
          <a:prstGeom prst="rect">
            <a:avLst/>
          </a:prstGeom>
          <a:noFill/>
        </p:spPr>
        <p:txBody>
          <a:bodyPr wrap="square" rtlCol="0">
            <a:spAutoFit/>
          </a:bodyPr>
          <a:lstStyle/>
          <a:p>
            <a:r>
              <a:rPr lang="en-US" dirty="0" smtClean="0"/>
              <a:t>Shallow earthquakes:</a:t>
            </a:r>
            <a:endParaRPr lang="en-US" dirty="0"/>
          </a:p>
        </p:txBody>
      </p:sp>
      <p:sp>
        <p:nvSpPr>
          <p:cNvPr id="9" name="Rounded Rectangle 8"/>
          <p:cNvSpPr/>
          <p:nvPr/>
        </p:nvSpPr>
        <p:spPr>
          <a:xfrm>
            <a:off x="7869813" y="1690407"/>
            <a:ext cx="642419" cy="2713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247B2B3-1D37-4904-955E-F68CD816CCAF}" type="slidenum">
              <a:rPr lang="en-US" smtClean="0"/>
              <a:t>9</a:t>
            </a:fld>
            <a:endParaRPr lang="en-US"/>
          </a:p>
        </p:txBody>
      </p:sp>
    </p:spTree>
    <p:extLst>
      <p:ext uri="{BB962C8B-B14F-4D97-AF65-F5344CB8AC3E}">
        <p14:creationId xmlns:p14="http://schemas.microsoft.com/office/powerpoint/2010/main" val="2149919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TotalTime>
  <Words>887</Words>
  <Application>Microsoft Office PowerPoint</Application>
  <PresentationFormat>Widescreen</PresentationFormat>
  <Paragraphs>195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等线</vt: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Missouri S&amp;T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Liao, Yangyang (S&amp;T-Student)</dc:creator>
  <cp:lastModifiedBy>Liao, Yangyang (S&amp;T-Student)</cp:lastModifiedBy>
  <cp:revision>84</cp:revision>
  <dcterms:created xsi:type="dcterms:W3CDTF">2018-04-24T20:40:28Z</dcterms:created>
  <dcterms:modified xsi:type="dcterms:W3CDTF">2018-04-27T18:12:23Z</dcterms:modified>
</cp:coreProperties>
</file>