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305" r:id="rId3"/>
    <p:sldId id="307" r:id="rId4"/>
    <p:sldId id="306" r:id="rId5"/>
    <p:sldId id="295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6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2" charset="0"/>
              </a:defRPr>
            </a:lvl1pPr>
          </a:lstStyle>
          <a:p>
            <a:fld id="{CD308240-5F13-4DA6-B6EB-293445383F9A}" type="datetime1">
              <a:rPr lang="en-US"/>
              <a:pPr/>
              <a:t>5/23/2010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2" charset="0"/>
              </a:defRPr>
            </a:lvl1pPr>
          </a:lstStyle>
          <a:p>
            <a:fld id="{CD9BC283-D9ED-459A-ABE2-DD4E27D6F3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12" charset="0"/>
              </a:defRPr>
            </a:lvl1pPr>
          </a:lstStyle>
          <a:p>
            <a:fld id="{85FFA081-39D6-425A-ABF2-7912B9CF6019}" type="datetime1">
              <a:rPr lang="en-US"/>
              <a:pPr/>
              <a:t>5/23/2010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12" charset="0"/>
              </a:defRPr>
            </a:lvl1pPr>
          </a:lstStyle>
          <a:p>
            <a:fld id="{9795D15C-BACC-42A4-89A5-80722E5B4B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12" charset="0"/>
              </a:defRPr>
            </a:lvl1pPr>
          </a:lstStyle>
          <a:p>
            <a:fld id="{9D5ACC08-C1B8-41CB-A520-782541D8E6AF}" type="datetime1">
              <a:rPr lang="en-US"/>
              <a:pPr/>
              <a:t>5/23/2010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12" charset="0"/>
              </a:defRPr>
            </a:lvl1pPr>
          </a:lstStyle>
          <a:p>
            <a:fld id="{A571C899-BACE-4F09-BD48-7E2110A02C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12" charset="0"/>
              </a:defRPr>
            </a:lvl1pPr>
          </a:lstStyle>
          <a:p>
            <a:fld id="{A902EAD6-F7C2-4CA3-ADDF-3242B4ECA481}" type="datetime1">
              <a:rPr lang="en-US"/>
              <a:pPr/>
              <a:t>5/23/2010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12" charset="0"/>
              </a:defRPr>
            </a:lvl1pPr>
          </a:lstStyle>
          <a:p>
            <a:fld id="{B8FD79BC-8EC2-4A2E-BC3B-B89087B3B3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12" charset="0"/>
              </a:defRPr>
            </a:lvl1pPr>
          </a:lstStyle>
          <a:p>
            <a:fld id="{8380946E-EE9F-463F-A1D4-F1D6EF07FFD5}" type="datetime1">
              <a:rPr lang="en-US"/>
              <a:pPr/>
              <a:t>5/23/2010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12" charset="0"/>
              </a:defRPr>
            </a:lvl1pPr>
          </a:lstStyle>
          <a:p>
            <a:fld id="{1A26886B-FAE3-4D03-8283-C516E7437A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12" charset="0"/>
              </a:defRPr>
            </a:lvl1pPr>
          </a:lstStyle>
          <a:p>
            <a:fld id="{CDB93452-DE2F-4961-8A56-03B60B910323}" type="datetime1">
              <a:rPr lang="en-US"/>
              <a:pPr/>
              <a:t>5/23/2010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12" charset="0"/>
              </a:defRPr>
            </a:lvl1pPr>
          </a:lstStyle>
          <a:p>
            <a:fld id="{46F0DCF9-0DF8-49BC-90E4-05ADB1D04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12" charset="0"/>
              </a:defRPr>
            </a:lvl1pPr>
          </a:lstStyle>
          <a:p>
            <a:fld id="{FC0DBFA8-7B5F-41C4-AA1E-AA9687B870DB}" type="datetime1">
              <a:rPr lang="en-US"/>
              <a:pPr/>
              <a:t>5/23/2010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12" charset="0"/>
              </a:defRPr>
            </a:lvl1pPr>
          </a:lstStyle>
          <a:p>
            <a:fld id="{905CF856-2BEF-4327-AAF9-726CCA55AB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12" charset="0"/>
              </a:defRPr>
            </a:lvl1pPr>
          </a:lstStyle>
          <a:p>
            <a:fld id="{E8197B61-42DA-4ED9-B8A5-6742CAA0B2EE}" type="datetime1">
              <a:rPr lang="en-US"/>
              <a:pPr/>
              <a:t>5/23/2010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12" charset="0"/>
              </a:defRPr>
            </a:lvl1pPr>
          </a:lstStyle>
          <a:p>
            <a:fld id="{2806EC56-5F93-4289-8227-91C6F843B5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12" charset="0"/>
              </a:defRPr>
            </a:lvl1pPr>
          </a:lstStyle>
          <a:p>
            <a:fld id="{F7C45775-E742-4754-879E-223BBCA17024}" type="datetime1">
              <a:rPr lang="en-US"/>
              <a:pPr/>
              <a:t>5/23/2010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12" charset="0"/>
              </a:defRPr>
            </a:lvl1pPr>
          </a:lstStyle>
          <a:p>
            <a:fld id="{1A40B0F2-124E-44C1-89D9-83AD8DE54F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12" charset="0"/>
              </a:defRPr>
            </a:lvl1pPr>
          </a:lstStyle>
          <a:p>
            <a:fld id="{234D4C09-D005-4DE3-AA81-EF68E6142E7F}" type="datetime1">
              <a:rPr lang="en-US"/>
              <a:pPr/>
              <a:t>5/23/2010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12" charset="0"/>
              </a:defRPr>
            </a:lvl1pPr>
          </a:lstStyle>
          <a:p>
            <a:fld id="{8FC9FD42-6EB6-4201-B796-29784B74D9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12" charset="0"/>
              </a:defRPr>
            </a:lvl1pPr>
          </a:lstStyle>
          <a:p>
            <a:fld id="{B01ED003-E314-4CB1-8B8F-DA73F0CDDC76}" type="datetime1">
              <a:rPr lang="en-US"/>
              <a:pPr/>
              <a:t>5/23/2010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12" charset="0"/>
              </a:defRPr>
            </a:lvl1pPr>
          </a:lstStyle>
          <a:p>
            <a:fld id="{D675720C-293F-417F-8831-9999483642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12" charset="0"/>
              </a:defRPr>
            </a:lvl1pPr>
          </a:lstStyle>
          <a:p>
            <a:fld id="{351241F1-C8AE-4B51-BB9E-0F25A1104751}" type="datetime1">
              <a:rPr lang="en-US"/>
              <a:pPr/>
              <a:t>5/23/2010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12" charset="0"/>
              </a:defRPr>
            </a:lvl1pPr>
          </a:lstStyle>
          <a:p>
            <a:fld id="{E68E103F-365C-4497-B613-67F9A4A0A4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76213"/>
            <a:ext cx="8229600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04950"/>
            <a:ext cx="8229600" cy="49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458788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688975" indent="-2301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309966" y="1225550"/>
            <a:ext cx="8524068" cy="2374900"/>
          </a:xfrm>
        </p:spPr>
        <p:txBody>
          <a:bodyPr/>
          <a:lstStyle/>
          <a:p>
            <a:pPr eaLnBrk="1" hangingPunct="1"/>
            <a:r>
              <a:rPr lang="en-US" sz="6600" dirty="0" smtClean="0"/>
              <a:t>An Agent Based Approach to Situational Awareness</a:t>
            </a:r>
            <a:endParaRPr lang="en-US" sz="6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Anupam</a:t>
            </a:r>
            <a:r>
              <a:rPr lang="en-US" dirty="0" smtClean="0">
                <a:ea typeface="+mn-ea"/>
                <a:cs typeface="+mn-cs"/>
              </a:rPr>
              <a:t> Joshi</a:t>
            </a: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UMBC/IBM Research-India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Joint Work with several colleagues</a:t>
            </a: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Situational 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700"/>
            <a:ext cx="8229600" cy="52149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Common theme in a variety of scenarios spanning from “hot” conflicts, homeland security, Cyber-Physical Systems, disaster relief, medicine, ITS, Network Operation/Management …</a:t>
            </a:r>
          </a:p>
          <a:p>
            <a:r>
              <a:rPr lang="en-US" dirty="0" smtClean="0"/>
              <a:t>Driven by a desire to move from “React and Respond” to “Predict and Be Pro-Active”</a:t>
            </a:r>
          </a:p>
          <a:p>
            <a:r>
              <a:rPr lang="en-US" dirty="0" smtClean="0"/>
              <a:t>Spans CS – sensors, wireless (ad-hoc) networks, embedded systems, stream data management, analytics, …</a:t>
            </a:r>
          </a:p>
          <a:p>
            <a:r>
              <a:rPr lang="en-US" dirty="0" smtClean="0"/>
              <a:t>Highly distributed and dynamic system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Agents provide a good distributed abstraction in which to create such systems</a:t>
            </a:r>
          </a:p>
          <a:p>
            <a:r>
              <a:rPr lang="en-US" dirty="0" smtClean="0"/>
              <a:t>Each entity is independent, can maintain local state/KB</a:t>
            </a:r>
          </a:p>
          <a:p>
            <a:r>
              <a:rPr lang="en-US" dirty="0" smtClean="0"/>
              <a:t>Well defined interaction</a:t>
            </a:r>
          </a:p>
          <a:p>
            <a:pPr lvl="1"/>
            <a:r>
              <a:rPr lang="en-US" dirty="0" smtClean="0"/>
              <a:t>Communication (e.g. FIPA)</a:t>
            </a:r>
          </a:p>
          <a:p>
            <a:r>
              <a:rPr lang="en-US" dirty="0" smtClean="0"/>
              <a:t>Approaches to Argumentation</a:t>
            </a:r>
          </a:p>
          <a:p>
            <a:pPr lvl="1"/>
            <a:r>
              <a:rPr lang="en-US" dirty="0" smtClean="0"/>
              <a:t>Trying to resolve conflicts of understanding which are liable to happen</a:t>
            </a:r>
          </a:p>
          <a:p>
            <a:r>
              <a:rPr lang="en-US" dirty="0" smtClean="0"/>
              <a:t>Mesh well with, and can leverage, declarative approaches and policies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Recent UMBC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DARPA </a:t>
            </a:r>
            <a:r>
              <a:rPr lang="en-US" dirty="0" err="1" smtClean="0"/>
              <a:t>Traumapod</a:t>
            </a:r>
            <a:endParaRPr lang="en-US" dirty="0" smtClean="0"/>
          </a:p>
          <a:p>
            <a:r>
              <a:rPr lang="en-US" dirty="0" smtClean="0"/>
              <a:t>ONR Relief Social Media</a:t>
            </a:r>
          </a:p>
          <a:p>
            <a:r>
              <a:rPr lang="en-US" dirty="0" smtClean="0"/>
              <a:t>DARPA </a:t>
            </a:r>
            <a:r>
              <a:rPr lang="en-US" dirty="0" err="1" smtClean="0"/>
              <a:t>PbWAN</a:t>
            </a:r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DHS</a:t>
            </a:r>
            <a:r>
              <a:rPr lang="en-US" dirty="0" smtClean="0"/>
              <a:t> UICDS</a:t>
            </a:r>
          </a:p>
          <a:p>
            <a:r>
              <a:rPr lang="en-US" dirty="0" smtClean="0"/>
              <a:t>Underlying technologies developed</a:t>
            </a:r>
          </a:p>
          <a:p>
            <a:pPr lvl="1"/>
            <a:r>
              <a:rPr lang="en-US" dirty="0" smtClean="0"/>
              <a:t>MANET management and security</a:t>
            </a:r>
          </a:p>
          <a:p>
            <a:pPr lvl="1"/>
            <a:r>
              <a:rPr lang="en-US" dirty="0" err="1" smtClean="0"/>
              <a:t>Ontologies</a:t>
            </a:r>
            <a:r>
              <a:rPr lang="en-US" dirty="0" smtClean="0"/>
              <a:t> and Policy Languages</a:t>
            </a:r>
          </a:p>
          <a:p>
            <a:pPr lvl="1"/>
            <a:r>
              <a:rPr lang="en-US" dirty="0" smtClean="0"/>
              <a:t>Social Media Analytics (NER, Community Detection, …)</a:t>
            </a:r>
          </a:p>
          <a:p>
            <a:pPr lvl="1"/>
            <a:r>
              <a:rPr lang="en-US" dirty="0" smtClean="0"/>
              <a:t>Streaming Analytics on KBs</a:t>
            </a:r>
          </a:p>
          <a:p>
            <a:pPr lvl="1"/>
            <a:r>
              <a:rPr lang="en-US" dirty="0" smtClean="0"/>
              <a:t>Reasoning with uncertain/incomplete information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0" y="2657475"/>
            <a:ext cx="9144000" cy="1108075"/>
          </a:xfrm>
        </p:spPr>
        <p:txBody>
          <a:bodyPr/>
          <a:lstStyle/>
          <a:p>
            <a:pPr eaLnBrk="1" hangingPunct="1"/>
            <a:r>
              <a:rPr lang="en-US" sz="4800" dirty="0" smtClean="0">
                <a:solidFill>
                  <a:schemeClr val="bg1"/>
                </a:solidFill>
              </a:rPr>
              <a:t>http://ebiquity.umbc.edu</a:t>
            </a:r>
            <a:r>
              <a:rPr lang="en-US" sz="4800" dirty="0" smtClean="0">
                <a:solidFill>
                  <a:schemeClr val="bg1"/>
                </a:solidFill>
              </a:rPr>
              <a:t>/</a:t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en-US" sz="5400" dirty="0" smtClean="0">
                <a:solidFill>
                  <a:schemeClr val="bg1"/>
                </a:solidFill>
              </a:rPr>
              <a:t/>
            </a:r>
            <a:br>
              <a:rPr lang="en-US" sz="5400" dirty="0" smtClean="0">
                <a:solidFill>
                  <a:schemeClr val="bg1"/>
                </a:solidFill>
              </a:rPr>
            </a:br>
            <a:r>
              <a:rPr lang="en-US" sz="4800" dirty="0" smtClean="0">
                <a:solidFill>
                  <a:schemeClr val="bg1"/>
                </a:solidFill>
              </a:rPr>
              <a:t>http://www.ibm.com/in/research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8812</TotalTime>
  <Words>198</Words>
  <Application>Microsoft Macintosh PowerPoint</Application>
  <PresentationFormat>On-screen Show (4:3)</PresentationFormat>
  <Paragraphs>29</Paragraphs>
  <Slides>5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ＭＳ Ｐゴシック</vt:lpstr>
      <vt:lpstr>Calibri</vt:lpstr>
      <vt:lpstr>Wingdings</vt:lpstr>
      <vt:lpstr>ＭＳ ゴシック</vt:lpstr>
      <vt:lpstr>Office Theme</vt:lpstr>
      <vt:lpstr>An Agent Based Approach to Situational Awareness</vt:lpstr>
      <vt:lpstr>Situational Awareness</vt:lpstr>
      <vt:lpstr>Why Agents</vt:lpstr>
      <vt:lpstr>Some Recent UMBC Efforts</vt:lpstr>
      <vt:lpstr>http://ebiquity.umbc.edu/  http://www.ibm.com/in/research</vt:lpstr>
    </vt:vector>
  </TitlesOfParts>
  <Company>REDACTED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Finin</dc:creator>
  <cp:lastModifiedBy>IBM_USER</cp:lastModifiedBy>
  <cp:revision>17</cp:revision>
  <dcterms:created xsi:type="dcterms:W3CDTF">2010-02-16T01:28:12Z</dcterms:created>
  <dcterms:modified xsi:type="dcterms:W3CDTF">2010-05-23T13:02:16Z</dcterms:modified>
</cp:coreProperties>
</file>